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278" r:id="rId3"/>
    <p:sldId id="267" r:id="rId4"/>
    <p:sldId id="268" r:id="rId5"/>
    <p:sldId id="274" r:id="rId6"/>
    <p:sldId id="312" r:id="rId7"/>
    <p:sldId id="332" r:id="rId8"/>
    <p:sldId id="271" r:id="rId9"/>
    <p:sldId id="315" r:id="rId10"/>
    <p:sldId id="263" r:id="rId11"/>
    <p:sldId id="275" r:id="rId12"/>
    <p:sldId id="276" r:id="rId13"/>
    <p:sldId id="269" r:id="rId14"/>
    <p:sldId id="277" r:id="rId15"/>
    <p:sldId id="314" r:id="rId16"/>
    <p:sldId id="280" r:id="rId17"/>
    <p:sldId id="282" r:id="rId18"/>
    <p:sldId id="283" r:id="rId19"/>
    <p:sldId id="281" r:id="rId20"/>
    <p:sldId id="285" r:id="rId21"/>
    <p:sldId id="325" r:id="rId22"/>
    <p:sldId id="316" r:id="rId23"/>
    <p:sldId id="317" r:id="rId24"/>
    <p:sldId id="333" r:id="rId25"/>
    <p:sldId id="320" r:id="rId26"/>
    <p:sldId id="321" r:id="rId27"/>
    <p:sldId id="324" r:id="rId28"/>
    <p:sldId id="323" r:id="rId29"/>
    <p:sldId id="294" r:id="rId30"/>
    <p:sldId id="311" r:id="rId31"/>
    <p:sldId id="310" r:id="rId32"/>
    <p:sldId id="319" r:id="rId33"/>
    <p:sldId id="328" r:id="rId34"/>
    <p:sldId id="327" r:id="rId35"/>
    <p:sldId id="297" r:id="rId36"/>
    <p:sldId id="326" r:id="rId37"/>
    <p:sldId id="330" r:id="rId38"/>
    <p:sldId id="331" r:id="rId39"/>
    <p:sldId id="295" r:id="rId40"/>
    <p:sldId id="272" r:id="rId41"/>
    <p:sldId id="329" r:id="rId42"/>
    <p:sldId id="296" r:id="rId4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97AE306-C189-484D-9E29-6E3469634981}">
          <p14:sldIdLst>
            <p14:sldId id="256"/>
          </p14:sldIdLst>
        </p14:section>
        <p14:section name="Contents Page" id="{1F07FE64-4741-400E-BB54-0D5FB04C14DE}">
          <p14:sldIdLst>
            <p14:sldId id="278"/>
          </p14:sldIdLst>
        </p14:section>
        <p14:section name="Overview" id="{4F4A545A-51FB-4E2C-8D73-301B5A7DD873}">
          <p14:sldIdLst>
            <p14:sldId id="267"/>
          </p14:sldIdLst>
        </p14:section>
        <p14:section name="National Winter Plan" id="{86128ECF-A576-4002-A6C0-69A6243A4E52}">
          <p14:sldIdLst>
            <p14:sldId id="268"/>
          </p14:sldIdLst>
        </p14:section>
        <p14:section name="The Importance of Updating Capacity Tracker" id="{906836E1-FE65-4BE2-BFC2-28DFC8A4CAFD}">
          <p14:sldIdLst>
            <p14:sldId id="274"/>
          </p14:sldIdLst>
        </p14:section>
        <p14:section name="RAG Rating" id="{AC6146C4-0269-4962-8EEC-F817048700B0}">
          <p14:sldIdLst>
            <p14:sldId id="312"/>
            <p14:sldId id="332"/>
          </p14:sldIdLst>
        </p14:section>
        <p14:section name="Managing Outbreaks" id="{A5B5ADC3-D27C-484E-BFFD-801B8C0153F7}">
          <p14:sldIdLst>
            <p14:sldId id="271"/>
            <p14:sldId id="315"/>
            <p14:sldId id="263"/>
            <p14:sldId id="275"/>
            <p14:sldId id="276"/>
            <p14:sldId id="269"/>
          </p14:sldIdLst>
        </p14:section>
        <p14:section name="PPE" id="{DED70694-98E0-4C47-9248-AA3E8A8179B1}">
          <p14:sldIdLst>
            <p14:sldId id="277"/>
            <p14:sldId id="314"/>
          </p14:sldIdLst>
        </p14:section>
        <p14:section name="Travelling during the winter" id="{F39EC09C-D28D-4AA1-B430-8A48435EBDD9}">
          <p14:sldIdLst>
            <p14:sldId id="280"/>
            <p14:sldId id="282"/>
            <p14:sldId id="283"/>
            <p14:sldId id="281"/>
            <p14:sldId id="285"/>
          </p14:sldIdLst>
        </p14:section>
        <p14:section name="Business Continuity" id="{55527530-6D60-43E4-AE5D-2E9E66AA733E}">
          <p14:sldIdLst>
            <p14:sldId id="325"/>
            <p14:sldId id="316"/>
            <p14:sldId id="317"/>
            <p14:sldId id="333"/>
            <p14:sldId id="320"/>
            <p14:sldId id="321"/>
            <p14:sldId id="324"/>
            <p14:sldId id="323"/>
          </p14:sldIdLst>
        </p14:section>
        <p14:section name="Useful Resources" id="{7FBDD2B7-483E-41B1-A1CD-216351DE877C}">
          <p14:sldIdLst>
            <p14:sldId id="294"/>
            <p14:sldId id="311"/>
            <p14:sldId id="310"/>
            <p14:sldId id="319"/>
            <p14:sldId id="328"/>
            <p14:sldId id="327"/>
            <p14:sldId id="297"/>
            <p14:sldId id="326"/>
            <p14:sldId id="330"/>
            <p14:sldId id="331"/>
            <p14:sldId id="295"/>
          </p14:sldIdLst>
        </p14:section>
        <p14:section name="Community Meal Providers" id="{E9FA7F83-ADB4-4D90-ACF4-7ACE169F2C2A}">
          <p14:sldIdLst>
            <p14:sldId id="272"/>
          </p14:sldIdLst>
        </p14:section>
        <p14:section name="Winter Planning Actions Required" id="{F9C97EA0-95C4-4B30-A4A1-2EF414FE43BC}">
          <p14:sldIdLst>
            <p14:sldId id="329"/>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364" autoAdjust="0"/>
  </p:normalViewPr>
  <p:slideViewPr>
    <p:cSldViewPr snapToGrid="0">
      <p:cViewPr varScale="1">
        <p:scale>
          <a:sx n="69" d="100"/>
          <a:sy n="69" d="100"/>
        </p:scale>
        <p:origin x="1404" y="96"/>
      </p:cViewPr>
      <p:guideLst/>
    </p:cSldViewPr>
  </p:slideViewPr>
  <p:outlineViewPr>
    <p:cViewPr>
      <p:scale>
        <a:sx n="33" d="100"/>
        <a:sy n="33" d="100"/>
      </p:scale>
      <p:origin x="0" y="-57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B5D95-A8BD-4F2F-8E1C-BD32D6792351}" type="datetimeFigureOut">
              <a:rPr lang="en-GB" smtClean="0"/>
              <a:t>23/11/2021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97CFF-0D39-49DE-8B08-C3B5DA5DB553}" type="slidenum">
              <a:rPr lang="en-GB" smtClean="0"/>
              <a:t>‹#›</a:t>
            </a:fld>
            <a:endParaRPr lang="en-GB"/>
          </a:p>
        </p:txBody>
      </p:sp>
    </p:spTree>
    <p:extLst>
      <p:ext uri="{BB962C8B-B14F-4D97-AF65-F5344CB8AC3E}">
        <p14:creationId xmlns:p14="http://schemas.microsoft.com/office/powerpoint/2010/main" val="50088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C97CFF-0D39-49DE-8B08-C3B5DA5DB553}" type="slidenum">
              <a:rPr lang="en-GB" smtClean="0"/>
              <a:t>2</a:t>
            </a:fld>
            <a:endParaRPr lang="en-GB" dirty="0"/>
          </a:p>
        </p:txBody>
      </p:sp>
    </p:spTree>
    <p:extLst>
      <p:ext uri="{BB962C8B-B14F-4D97-AF65-F5344CB8AC3E}">
        <p14:creationId xmlns:p14="http://schemas.microsoft.com/office/powerpoint/2010/main" val="421522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C97CFF-0D39-49DE-8B08-C3B5DA5DB553}" type="slidenum">
              <a:rPr lang="en-GB" smtClean="0"/>
              <a:t>18</a:t>
            </a:fld>
            <a:endParaRPr lang="en-GB"/>
          </a:p>
        </p:txBody>
      </p:sp>
    </p:spTree>
    <p:extLst>
      <p:ext uri="{BB962C8B-B14F-4D97-AF65-F5344CB8AC3E}">
        <p14:creationId xmlns:p14="http://schemas.microsoft.com/office/powerpoint/2010/main" val="311160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8646" y="1447802"/>
            <a:ext cx="7172715"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938646" y="4777380"/>
            <a:ext cx="7172715"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288831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647" y="4800587"/>
            <a:ext cx="7172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8646" y="685800"/>
            <a:ext cx="7172715"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38647" y="5367325"/>
            <a:ext cx="71727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4185B6B-FBF1-4D42-BBB5-17C04767ECBD}"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322164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38646" y="1447800"/>
            <a:ext cx="7172715"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938646" y="3657600"/>
            <a:ext cx="7172715"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172365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9861" y="1447801"/>
            <a:ext cx="6501136"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575741" y="3765449"/>
            <a:ext cx="5904027"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938646" y="4350657"/>
            <a:ext cx="7172715"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
        <p:nvSpPr>
          <p:cNvPr id="9" name="TextBox 8"/>
          <p:cNvSpPr txBox="1"/>
          <p:nvPr/>
        </p:nvSpPr>
        <p:spPr>
          <a:xfrm>
            <a:off x="730055" y="971253"/>
            <a:ext cx="65172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7582998" y="2613787"/>
            <a:ext cx="65172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26586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38645" y="3124201"/>
            <a:ext cx="7172716"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38646" y="4777381"/>
            <a:ext cx="7172715"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641930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514404" y="1981200"/>
            <a:ext cx="239495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530265" y="2667000"/>
            <a:ext cx="237909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156296" y="1981200"/>
            <a:ext cx="238631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147719" y="2667000"/>
            <a:ext cx="23948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790327" y="1981200"/>
            <a:ext cx="238296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790327" y="2667000"/>
            <a:ext cx="238296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028279"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58283"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62331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530265" y="4250949"/>
            <a:ext cx="23894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530265" y="2209800"/>
            <a:ext cx="23894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530265" y="4827213"/>
            <a:ext cx="2389413"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160941" y="4250949"/>
            <a:ext cx="238167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160940" y="2209800"/>
            <a:ext cx="238167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159841" y="4827212"/>
            <a:ext cx="238482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790327" y="4250949"/>
            <a:ext cx="238296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790326" y="2209800"/>
            <a:ext cx="238296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790226" y="4827210"/>
            <a:ext cx="2386119"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028279"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58283"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3489237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320085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931" y="430215"/>
            <a:ext cx="1424359"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0264" y="773205"/>
            <a:ext cx="6032880"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179249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198927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647" y="2861735"/>
            <a:ext cx="7172714"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38646" y="4777381"/>
            <a:ext cx="7172715"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198233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6675" y="2060577"/>
            <a:ext cx="3572956"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5473" y="2056093"/>
            <a:ext cx="3572958"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185B6B-FBF1-4D42-BBB5-17C04767ECBD}"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52923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96675" y="1905000"/>
            <a:ext cx="357295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96675" y="2514600"/>
            <a:ext cx="3572956"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5474" y="1905000"/>
            <a:ext cx="357295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95474" y="2514600"/>
            <a:ext cx="3572956"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185B6B-FBF1-4D42-BBB5-17C04767ECBD}" type="datetimeFigureOut">
              <a:rPr lang="en-GB" smtClean="0"/>
              <a:t>23/11/2021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53188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82610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283974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644" y="1447800"/>
            <a:ext cx="276408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8514" y="1447800"/>
            <a:ext cx="422284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38644" y="3129282"/>
            <a:ext cx="2764084"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4185B6B-FBF1-4D42-BBB5-17C04767ECBD}" type="datetimeFigureOut">
              <a:rPr lang="en-GB" smtClean="0"/>
              <a:t>23/11/2021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332999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7794" y="1854192"/>
            <a:ext cx="413906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7977" y="1143000"/>
            <a:ext cx="260100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38644" y="3657600"/>
            <a:ext cx="4132622"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4185B6B-FBF1-4D42-BBB5-17C04767ECBD}"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B595FF-08B1-4F6C-97FC-0D0F083478B3}" type="slidenum">
              <a:rPr lang="en-GB" smtClean="0"/>
              <a:t>‹#›</a:t>
            </a:fld>
            <a:endParaRPr lang="en-GB"/>
          </a:p>
        </p:txBody>
      </p:sp>
    </p:spTree>
    <p:extLst>
      <p:ext uri="{BB962C8B-B14F-4D97-AF65-F5344CB8AC3E}">
        <p14:creationId xmlns:p14="http://schemas.microsoft.com/office/powerpoint/2010/main" val="158232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824385" y="1676400"/>
            <a:ext cx="30543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163985" y="-457200"/>
            <a:ext cx="173355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824385" y="6096000"/>
            <a:ext cx="107315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66820" y="2667000"/>
            <a:ext cx="454025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09770" y="2895600"/>
            <a:ext cx="255905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25103" y="452718"/>
            <a:ext cx="7643328"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96675" y="2052925"/>
            <a:ext cx="7270959"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160847" y="1819244"/>
            <a:ext cx="990599" cy="247714"/>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185B6B-FBF1-4D42-BBB5-17C04767ECBD}" type="datetimeFigureOut">
              <a:rPr lang="en-GB" smtClean="0"/>
              <a:t>23/11/2021</a:t>
            </a:fld>
            <a:endParaRPr lang="en-GB"/>
          </a:p>
        </p:txBody>
      </p:sp>
      <p:sp>
        <p:nvSpPr>
          <p:cNvPr id="5" name="Footer Placeholder 4"/>
          <p:cNvSpPr>
            <a:spLocks noGrp="1"/>
          </p:cNvSpPr>
          <p:nvPr>
            <p:ph type="ftr" sz="quarter" idx="3"/>
          </p:nvPr>
        </p:nvSpPr>
        <p:spPr>
          <a:xfrm rot="5400000">
            <a:off x="6913605" y="3253844"/>
            <a:ext cx="3859795" cy="247715"/>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8413634" y="295737"/>
            <a:ext cx="681214"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CB595FF-08B1-4F6C-97FC-0D0F083478B3}" type="slidenum">
              <a:rPr lang="en-GB" smtClean="0"/>
              <a:t>‹#›</a:t>
            </a:fld>
            <a:endParaRPr lang="en-GB"/>
          </a:p>
        </p:txBody>
      </p:sp>
    </p:spTree>
    <p:extLst>
      <p:ext uri="{BB962C8B-B14F-4D97-AF65-F5344CB8AC3E}">
        <p14:creationId xmlns:p14="http://schemas.microsoft.com/office/powerpoint/2010/main" val="260958529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radford.connecttosupport.org/media/zwefm2na/outbreak-checklist-community-based-services.docx" TargetMode="External"/><Relationship Id="rId2" Type="http://schemas.openxmlformats.org/officeDocument/2006/relationships/hyperlink" Target="https://bradford.connecttosupport.org/media/ma2d1gk5/outbreak-checklist-accomodation-based-services.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health.hscni.net/sites/default/files/2020-09/Job%2017%20care%20homes%20outbreak%20A3%20poster.pdf"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gov.uk/apply-coronavirus-test-care-home" TargetMode="External"/><Relationship Id="rId4" Type="http://schemas.openxmlformats.org/officeDocument/2006/relationships/hyperlink" Target="https://bradford.connecttosupport.org/provider-zone/covid-19-support-team-duty-des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radford.connecttosupport.org/provider-zone/covid-19-support-team-duty-desk/"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publichealth.hscni.net/sites/default/files/2020-09/Job%2017%20care%20homes%20outbreak%20A3%20poster.pdf" TargetMode="External"/><Relationship Id="rId4" Type="http://schemas.openxmlformats.org/officeDocument/2006/relationships/hyperlink" Target="https://www.gov.uk/government/publications/coronavirus-covid-19-testing-for-homecare-worker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nationalcareforum.org.uk/wp-content/uploads/2020/08/NCF-Infection-Prevention-Control-FINAL-AUG-202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personal-protective-equipment-ppe-illustrated-guide-for-community-and-social-care-settings" TargetMode="External"/><Relationship Id="rId2" Type="http://schemas.openxmlformats.org/officeDocument/2006/relationships/hyperlink" Target="https://www.gov.uk/guidance/ppe-portal-how-to-order-covid-19-personal-protective-equipment" TargetMode="External"/><Relationship Id="rId1" Type="http://schemas.openxmlformats.org/officeDocument/2006/relationships/slideLayout" Target="../slideLayouts/slideLayout2.xml"/><Relationship Id="rId4" Type="http://schemas.openxmlformats.org/officeDocument/2006/relationships/hyperlink" Target="https://bradford.connecttosupport.org/provider-zone/external-ppe-supplie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radford.connecttosupport.org/media/nhspqls5/winter-planning-and-business-continuity.xlsx" TargetMode="External"/><Relationship Id="rId2" Type="http://schemas.openxmlformats.org/officeDocument/2006/relationships/hyperlink" Target="https://careprovideralliance.org.uk/business-continuity-guidance"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bmdc.maps.arcgis.com/apps/webappviewer/index.html?id=1029966232324890a77aa3f7dd2d169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bradford.gov.uk/transport-and-travel/winter-maintenance/how-when-and-where-we-grit/" TargetMode="External"/><Relationship Id="rId5" Type="http://schemas.openxmlformats.org/officeDocument/2006/relationships/hyperlink" Target="https://www.gov.uk/clear-snow-road-path-cycleway" TargetMode="External"/><Relationship Id="rId4" Type="http://schemas.openxmlformats.org/officeDocument/2006/relationships/hyperlink" Target="https://www.bradford.gov.uk/emergencies/winter-and-gritting/gritting-request-for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etoffice.gov.uk/weather/warnings-and-advice/seasonal-advice/travel/6-things-to-do-to-prepare-your-vehicle-for-winter-weath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7.xml"/><Relationship Id="rId18" Type="http://schemas.openxmlformats.org/officeDocument/2006/relationships/slide" Target="slide28.xml"/><Relationship Id="rId26" Type="http://schemas.openxmlformats.org/officeDocument/2006/relationships/slide" Target="slide39.xml"/><Relationship Id="rId3" Type="http://schemas.openxmlformats.org/officeDocument/2006/relationships/slide" Target="slide3.xml"/><Relationship Id="rId21" Type="http://schemas.openxmlformats.org/officeDocument/2006/relationships/slide" Target="slide32.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24.xml"/><Relationship Id="rId25" Type="http://schemas.openxmlformats.org/officeDocument/2006/relationships/slide" Target="slide36.xml"/><Relationship Id="rId2" Type="http://schemas.openxmlformats.org/officeDocument/2006/relationships/notesSlide" Target="../notesSlides/notesSlide1.xml"/><Relationship Id="rId16" Type="http://schemas.openxmlformats.org/officeDocument/2006/relationships/slide" Target="slide23.xml"/><Relationship Id="rId20" Type="http://schemas.openxmlformats.org/officeDocument/2006/relationships/slide" Target="slide30.xml"/><Relationship Id="rId1" Type="http://schemas.openxmlformats.org/officeDocument/2006/relationships/slideLayout" Target="../slideLayouts/slideLayout5.xml"/><Relationship Id="rId6" Type="http://schemas.openxmlformats.org/officeDocument/2006/relationships/slide" Target="slide8.xml"/><Relationship Id="rId11" Type="http://schemas.openxmlformats.org/officeDocument/2006/relationships/slide" Target="slide16.xml"/><Relationship Id="rId24" Type="http://schemas.openxmlformats.org/officeDocument/2006/relationships/slide" Target="slide35.xml"/><Relationship Id="rId5" Type="http://schemas.openxmlformats.org/officeDocument/2006/relationships/slide" Target="slide5.xml"/><Relationship Id="rId15" Type="http://schemas.openxmlformats.org/officeDocument/2006/relationships/slide" Target="slide20.xml"/><Relationship Id="rId23" Type="http://schemas.openxmlformats.org/officeDocument/2006/relationships/slide" Target="slide34.xml"/><Relationship Id="rId28" Type="http://schemas.openxmlformats.org/officeDocument/2006/relationships/slide" Target="slide42.xml"/><Relationship Id="rId10" Type="http://schemas.openxmlformats.org/officeDocument/2006/relationships/slide" Target="slide14.xml"/><Relationship Id="rId19" Type="http://schemas.openxmlformats.org/officeDocument/2006/relationships/slide" Target="slide29.xml"/><Relationship Id="rId4" Type="http://schemas.openxmlformats.org/officeDocument/2006/relationships/slide" Target="slide4.xml"/><Relationship Id="rId9" Type="http://schemas.openxmlformats.org/officeDocument/2006/relationships/slide" Target="slide40.xml"/><Relationship Id="rId14" Type="http://schemas.openxmlformats.org/officeDocument/2006/relationships/slide" Target="slide18.xml"/><Relationship Id="rId22" Type="http://schemas.openxmlformats.org/officeDocument/2006/relationships/slide" Target="slide33.xml"/><Relationship Id="rId27"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co.uk/drive/advice/winter-driving/Winter-breakdown-kit-checklist/" TargetMode="External"/><Relationship Id="rId7" Type="http://schemas.openxmlformats.org/officeDocument/2006/relationships/hyperlink" Target="http://intranet.bradford.gov.uk/https:/www.metoffice.gov.uk/weather/warnings-and-advice/seasonal-advice/travel/travelling-in-heavy-snow-and-ice" TargetMode="External"/><Relationship Id="rId2" Type="http://schemas.openxmlformats.org/officeDocument/2006/relationships/hyperlink" Target="http://intranet.bradford.gov.uk/https:/www.metoffice.gov.uk/weather/warnings-and-advice/seasonal-advice/travel/winter-car-kit" TargetMode="External"/><Relationship Id="rId1" Type="http://schemas.openxmlformats.org/officeDocument/2006/relationships/slideLayout" Target="../slideLayouts/slideLayout2.xml"/><Relationship Id="rId6" Type="http://schemas.openxmlformats.org/officeDocument/2006/relationships/hyperlink" Target="https://www.metoffice.gov.uk/weather/warnings-and-advice/seasonal-advice/travel/cold-weather-and-driving" TargetMode="External"/><Relationship Id="rId5" Type="http://schemas.openxmlformats.org/officeDocument/2006/relationships/hyperlink" Target="https://www.ageas.co.uk/solved/your-car/winter-car-maintenance-10-tips-to-prepare-for-the-cold-weather/" TargetMode="External"/><Relationship Id="rId4" Type="http://schemas.openxmlformats.org/officeDocument/2006/relationships/hyperlink" Target="https://www.metoffice.gov.uk/weather/warnings-and-advice/seasonal-advice/travel/6-things-to-do-to-prepare-your-vehicle-for-winter-weathe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radford.connecttosupport.org/media/nhspqls5/winter-planning-and-business-continuity.xlsx" TargetMode="External"/><Relationship Id="rId2" Type="http://schemas.openxmlformats.org/officeDocument/2006/relationships/hyperlink" Target="https://careprovideralliance.org.uk/business-continuity-guida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adford.connecttosupport.org/provider-zone/care-agency-register/" TargetMode="External"/><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hyperlink" Target="https://www.skillsforcare.org.uk/Documents/Standards-legislation/CQC/Safe-staffing/Guide-to-safe-staffing.pdf" TargetMode="External"/><Relationship Id="rId4" Type="http://schemas.openxmlformats.org/officeDocument/2006/relationships/hyperlink" Target="https://bradford.connecttosupport.org/information-and-advice/jobs-in-social-care/" TargetMode="External"/></Relationships>
</file>

<file path=ppt/slides/_rels/slide2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radford.connecttosupport.org/provider-zone/care-home-resource-pack/" TargetMode="External"/><Relationship Id="rId2" Type="http://schemas.openxmlformats.org/officeDocument/2006/relationships/hyperlink" Target="https://www.gov.uk/government/publications/coronavirus-covid-19-support-for-care-homes/coronavirus-covid-19-care-home-support-package" TargetMode="External"/><Relationship Id="rId1" Type="http://schemas.openxmlformats.org/officeDocument/2006/relationships/slideLayout" Target="../slideLayouts/slideLayout2.xml"/><Relationship Id="rId6" Type="http://schemas.openxmlformats.org/officeDocument/2006/relationships/hyperlink" Target="https://www.nationalcareforum.org.uk/wp-content/uploads/2020/08/NCF-Infection-Prevention-Control-FINAL-AUG-2020.pdf" TargetMode="External"/><Relationship Id="rId5" Type="http://schemas.openxmlformats.org/officeDocument/2006/relationships/hyperlink" Target="https://bradford.connecttosupport.org/media/yvvhtuz4/business-support-information-for-social-care.pdf" TargetMode="External"/><Relationship Id="rId4" Type="http://schemas.openxmlformats.org/officeDocument/2006/relationships/hyperlink" Target="https://bradford.connecttosupport.org/provider-zone/home-support-resource-pac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radford.connecttosupport.org/media/yq5hbfgq/business-continuity-plan-coloured-draft-lo-mc.docx" TargetMode="External"/><Relationship Id="rId7" Type="http://schemas.openxmlformats.org/officeDocument/2006/relationships/hyperlink" Target="https://bradford.connecttosupport.org/provider-zone/winter-planning-toolkit/" TargetMode="External"/><Relationship Id="rId2" Type="http://schemas.openxmlformats.org/officeDocument/2006/relationships/hyperlink" Target="https://careprovideralliance.org.uk/business-continuity-guidance" TargetMode="External"/><Relationship Id="rId1" Type="http://schemas.openxmlformats.org/officeDocument/2006/relationships/slideLayout" Target="../slideLayouts/slideLayout2.xml"/><Relationship Id="rId6" Type="http://schemas.openxmlformats.org/officeDocument/2006/relationships/hyperlink" Target="https://bradford.connecttosupport.org/media/5zoobfcq/dynamic-risk-assessment-template.docx" TargetMode="External"/><Relationship Id="rId5" Type="http://schemas.openxmlformats.org/officeDocument/2006/relationships/slide" Target="slide31.xml"/><Relationship Id="rId4" Type="http://schemas.openxmlformats.org/officeDocument/2006/relationships/hyperlink" Target="https://careprovideralliance.org.uk/assets/pdfs/cpa_contingency_planning_guidance_180612.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capacitytracker.com/contact-us" TargetMode="External"/><Relationship Id="rId3" Type="http://schemas.openxmlformats.org/officeDocument/2006/relationships/hyperlink" Target="https://www.nhs.uk/conditions/social-care-and-support-guide/care-services-equipment-and-care-homes/" TargetMode="External"/><Relationship Id="rId7" Type="http://schemas.openxmlformats.org/officeDocument/2006/relationships/hyperlink" Target="https://immedicare.co.uk/our-support/" TargetMode="External"/><Relationship Id="rId2" Type="http://schemas.openxmlformats.org/officeDocument/2006/relationships/hyperlink" Target="https://careprovideralliance.org.uk/assets/pdfs/business-continuity-essential-services-guidance.pdf" TargetMode="External"/><Relationship Id="rId1" Type="http://schemas.openxmlformats.org/officeDocument/2006/relationships/slideLayout" Target="../slideLayouts/slideLayout2.xml"/><Relationship Id="rId6" Type="http://schemas.openxmlformats.org/officeDocument/2006/relationships/hyperlink" Target="https://www.digitalsocialcare.co.uk/covid-19-guidance/" TargetMode="External"/><Relationship Id="rId5" Type="http://schemas.openxmlformats.org/officeDocument/2006/relationships/hyperlink" Target="https://www.hse.gov.uk/pubns/indg271.htm" TargetMode="External"/><Relationship Id="rId4" Type="http://schemas.openxmlformats.org/officeDocument/2006/relationships/hyperlink" Target="https://www.hse.gov.uk/pubns/indg291.htm" TargetMode="External"/><Relationship Id="rId9" Type="http://schemas.openxmlformats.org/officeDocument/2006/relationships/hyperlink" Target="https://careprovideralliance.org.uk/business-continuity-power-disruptio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areprovideralliance.org.uk/wholesale-food-distributors" TargetMode="External"/><Relationship Id="rId2" Type="http://schemas.openxmlformats.org/officeDocument/2006/relationships/hyperlink" Target="https://www.thenacc.co.uk/partners/" TargetMode="Externa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34.xml.rels><?xml version="1.0" encoding="UTF-8" standalone="yes"?>
<Relationships xmlns="http://schemas.openxmlformats.org/package/2006/relationships"><Relationship Id="rId3" Type="http://schemas.openxmlformats.org/officeDocument/2006/relationships/hyperlink" Target="https://www.england.nhs.uk/wp-content/uploads/2019/11/a-guide-to-managing-medicines-supply-and-shortages-2.pdf" TargetMode="External"/><Relationship Id="rId7" Type="http://schemas.openxmlformats.org/officeDocument/2006/relationships/hyperlink" Target="https://careprovideralliance.org.uk/business-continuity" TargetMode="External"/><Relationship Id="rId2" Type="http://schemas.openxmlformats.org/officeDocument/2006/relationships/hyperlink" Target="https://careprovideralliance.org.uk/business-continuity-escalation-processes" TargetMode="External"/><Relationship Id="rId1" Type="http://schemas.openxmlformats.org/officeDocument/2006/relationships/slideLayout" Target="../slideLayouts/slideLayout2.xml"/><Relationship Id="rId6" Type="http://schemas.openxmlformats.org/officeDocument/2006/relationships/hyperlink" Target="https://www.nhsbsa.nhs.uk/pharmacies-gp-practices-and-appliance-contractors/serious-shortage-protocols-ssps" TargetMode="External"/><Relationship Id="rId5" Type="http://schemas.openxmlformats.org/officeDocument/2006/relationships/hyperlink" Target="https://www.nice.org.uk/guidance/ng67" TargetMode="External"/><Relationship Id="rId4" Type="http://schemas.openxmlformats.org/officeDocument/2006/relationships/hyperlink" Target="https://pathways.nice.org.uk/pathways/managing-medicines-for-people-receiving-social-care-in-the-community#path=view%3A/pathways/managing-medicines-for-people-receiving-social-care-in-the-community/ordering-transporting-storing-and-disposing-of-medicines-for-people-receiving-social-care-in-the-community.xml&amp;content=view-index"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bradford.connecttosupport.org/social-care-directory/" TargetMode="External"/><Relationship Id="rId3" Type="http://schemas.openxmlformats.org/officeDocument/2006/relationships/hyperlink" Target="https://bradford.connecttosupport.org/provider-zone/care-agency-register/" TargetMode="External"/><Relationship Id="rId7" Type="http://schemas.openxmlformats.org/officeDocument/2006/relationships/hyperlink" Target="https://oneworkforce.org/" TargetMode="External"/><Relationship Id="rId2" Type="http://schemas.openxmlformats.org/officeDocument/2006/relationships/hyperlink" Target="https://www.skillsforcare.org.uk/Documents/Standards-legislation/CQC/Safe-staffing/Guide-to-safe-staffing.pdf" TargetMode="External"/><Relationship Id="rId1" Type="http://schemas.openxmlformats.org/officeDocument/2006/relationships/slideLayout" Target="../slideLayouts/slideLayout2.xml"/><Relationship Id="rId6" Type="http://schemas.openxmlformats.org/officeDocument/2006/relationships/hyperlink" Target="https://bradford.connecttosupport.org/information-and-advice/jobs-in-social-care/" TargetMode="External"/><Relationship Id="rId5" Type="http://schemas.openxmlformats.org/officeDocument/2006/relationships/hyperlink" Target="https://www.skillsforcare.org.uk/Leadership-management/support-for-registered-managers/COVID-19-webinars.aspx" TargetMode="External"/><Relationship Id="rId4" Type="http://schemas.openxmlformats.org/officeDocument/2006/relationships/hyperlink" Target="https://www.skillshouse.co.uk/"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scie.org.uk/care-providers/coronavirus-covid-19/care-homes/supported-living/staff-wellbeing" TargetMode="External"/><Relationship Id="rId13" Type="http://schemas.openxmlformats.org/officeDocument/2006/relationships/hyperlink" Target="https://www.bradford.gov.uk/health/self-care/self-care/" TargetMode="External"/><Relationship Id="rId3" Type="http://schemas.openxmlformats.org/officeDocument/2006/relationships/hyperlink" Target="https://bradford.connecttosupport.org/media/mzzegb5b/recovering-from-covid-course-leaflet-19-05-2021-staff-only.pdf" TargetMode="External"/><Relationship Id="rId7" Type="http://schemas.openxmlformats.org/officeDocument/2006/relationships/hyperlink" Target="https://bradford.connecttosupport.org/media/zsvoxuef/skills-for-care-wellbeing-offer-update-nov-2020-external.pdf" TargetMode="External"/><Relationship Id="rId12" Type="http://schemas.openxmlformats.org/officeDocument/2006/relationships/hyperlink" Target="https://www.england.nhs.uk/supporting-our-nhs-people/how-to-guides/bereavement-support-covid-19/" TargetMode="External"/><Relationship Id="rId2" Type="http://schemas.openxmlformats.org/officeDocument/2006/relationships/hyperlink" Target="https://bradford.connecttosupport.org/media/ot0f2jhs/4-_bdcft-psychological-support-helpline.pdf" TargetMode="External"/><Relationship Id="rId1" Type="http://schemas.openxmlformats.org/officeDocument/2006/relationships/slideLayout" Target="../slideLayouts/slideLayout2.xml"/><Relationship Id="rId6" Type="http://schemas.openxmlformats.org/officeDocument/2006/relationships/hyperlink" Target="https://bradford.connecttosupport.org/media/u0njmqpb/health-and-care-employee-wellbeing-support-poster.pdf" TargetMode="External"/><Relationship Id="rId11" Type="http://schemas.openxmlformats.org/officeDocument/2006/relationships/hyperlink" Target="https://www.mentalhealthatwork.org.uk/ourfrontline/" TargetMode="External"/><Relationship Id="rId5" Type="http://schemas.openxmlformats.org/officeDocument/2006/relationships/hyperlink" Target="https://www.wypartnership.co.uk/our-priorities/coronavirus-covid-19-information-and-resources/new-workforce-health-and-wellbeing" TargetMode="External"/><Relationship Id="rId10" Type="http://schemas.openxmlformats.org/officeDocument/2006/relationships/hyperlink" Target="https://www.acas.org.uk/coronavirus-mental-health" TargetMode="External"/><Relationship Id="rId4" Type="http://schemas.openxmlformats.org/officeDocument/2006/relationships/hyperlink" Target="https://bmywellbeingcollege.nhs.uk/" TargetMode="External"/><Relationship Id="rId9" Type="http://schemas.openxmlformats.org/officeDocument/2006/relationships/hyperlink" Target="https://www.gov.uk/government/publications/workplace-health-applying-all-our-health/workplace-health-applying-all-our-health" TargetMode="Externa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bradford.connecttosupport.org/media/rr3ba5pn/living-well-event-resource-pack.pdf" TargetMode="External"/><Relationship Id="rId3" Type="http://schemas.openxmlformats.org/officeDocument/2006/relationships/hyperlink" Target="https://bradford.connecttosupport.org/provider-zone/restore2-training/" TargetMode="External"/><Relationship Id="rId7" Type="http://schemas.openxmlformats.org/officeDocument/2006/relationships/hyperlink" Target="https://bradford.connecttosupport.org/secure-sharing-with-providers/bca-quality-workshops/" TargetMode="External"/><Relationship Id="rId2" Type="http://schemas.openxmlformats.org/officeDocument/2006/relationships/hyperlink" Target="https://www.alturalearning.co.uk/initiative/free-courses-for-bradford-care-providers/" TargetMode="External"/><Relationship Id="rId1" Type="http://schemas.openxmlformats.org/officeDocument/2006/relationships/slideLayout" Target="../slideLayouts/slideLayout2.xml"/><Relationship Id="rId6" Type="http://schemas.openxmlformats.org/officeDocument/2006/relationships/hyperlink" Target="https://bradford.connecttosupport.org/secure-sharing-with-providers/home-support-ipc-training-24-september-2020/" TargetMode="External"/><Relationship Id="rId5" Type="http://schemas.openxmlformats.org/officeDocument/2006/relationships/hyperlink" Target="https://us02web.zoom.us/rec/share/F7becMNdeOBdeCcS8cZqXwvUtSOqFAsnVDsid4TI-gMkcb-yEjeOIMyw-proAqMf.2mL79PKMXpYcNa7f?startTime=1621515516000" TargetMode="External"/><Relationship Id="rId4" Type="http://schemas.openxmlformats.org/officeDocument/2006/relationships/hyperlink" Target="https://bradford.connecttosupport.org/provider-zone/day-activities-training/" TargetMode="External"/><Relationship Id="rId9" Type="http://schemas.openxmlformats.org/officeDocument/2006/relationships/hyperlink" Target="https://bradford.connecttosupport.org/media/hqab5e0v/training-slides-for-hydration.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radford.gov.uk/health/health-advice-and-support/winter-plan-2021-how-to-keep-yourself-safe-during-the-covid-19-pandemic/" TargetMode="External"/><Relationship Id="rId2" Type="http://schemas.openxmlformats.org/officeDocument/2006/relationships/hyperlink" Target="https://www.gov.uk/government/publications/covid-19-winter-pla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arkcaremeals.co.uk/" TargetMode="External"/><Relationship Id="rId2" Type="http://schemas.openxmlformats.org/officeDocument/2006/relationships/hyperlink" Target="https://bradford.connecttosupport.org/media/mqbfh1im/park-care-meals-leaflet.do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bradford.connecttosupport.org/provider-zone/winter-planning-toolki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xemergency.duty.team@bradford.gov.uk" TargetMode="External"/><Relationship Id="rId2" Type="http://schemas.openxmlformats.org/officeDocument/2006/relationships/hyperlink" Target="mailto:phe.yorkshirehumber@nhs.net" TargetMode="External"/><Relationship Id="rId1" Type="http://schemas.openxmlformats.org/officeDocument/2006/relationships/slideLayout" Target="../slideLayouts/slideLayout2.xml"/><Relationship Id="rId4" Type="http://schemas.openxmlformats.org/officeDocument/2006/relationships/hyperlink" Target="mailto:Safe&amp;Sound@bradford.gov.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radford.connecttosupport.org/media/nd2jrgop/capacity-tracker-from-providers-pov.docx" TargetMode="External"/><Relationship Id="rId2" Type="http://schemas.openxmlformats.org/officeDocument/2006/relationships/hyperlink" Target="https://capacitytracker.com/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ocal.gov.uk/sites/default/files/documents/All%20Wales%20Covid-19%20Workforce%20Risk%20Assessment%20Tool.pdf" TargetMode="External"/><Relationship Id="rId2" Type="http://schemas.openxmlformats.org/officeDocument/2006/relationships/hyperlink" Target="https://www.gov.uk/government/publications/coronavirus-covid-19-reducing-risk-in-adult-social-care/covid-19-adult-social-care-risk-reduction-framework"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bradford.connecttosupport.org/media/hcwjglk0/sus-rag-guidance.doc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acute-respiratory-disease-managing-outbreaks-in-care-homes" TargetMode="External"/><Relationship Id="rId2" Type="http://schemas.openxmlformats.org/officeDocument/2006/relationships/hyperlink" Target="https://assets.publishing.service.gov.uk/government/uploads/system/uploads/attachment_data/file/322943/Guidance_for_managing_norovirus_outbreaks_in_healthcare_setting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iredale-trust.nhs.uk/services/the-gold-li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388" dirty="0"/>
              <a:t>Winter Planning Self-Audit Tool</a:t>
            </a:r>
          </a:p>
        </p:txBody>
      </p:sp>
      <p:sp>
        <p:nvSpPr>
          <p:cNvPr id="3" name="Subtitle 2"/>
          <p:cNvSpPr>
            <a:spLocks noGrp="1"/>
          </p:cNvSpPr>
          <p:nvPr>
            <p:ph type="subTitle" idx="1"/>
          </p:nvPr>
        </p:nvSpPr>
        <p:spPr/>
        <p:txBody>
          <a:bodyPr/>
          <a:lstStyle/>
          <a:p>
            <a:endParaRPr lang="en-GB" dirty="0" smtClean="0"/>
          </a:p>
          <a:p>
            <a:r>
              <a:rPr lang="en-GB" dirty="0" smtClean="0"/>
              <a:t>Preparing Your SERVICE for the Winter </a:t>
            </a:r>
            <a:endParaRPr lang="en-GB" dirty="0"/>
          </a:p>
        </p:txBody>
      </p:sp>
    </p:spTree>
    <p:extLst>
      <p:ext uri="{BB962C8B-B14F-4D97-AF65-F5344CB8AC3E}">
        <p14:creationId xmlns:p14="http://schemas.microsoft.com/office/powerpoint/2010/main" val="4235967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939602"/>
            <a:ext cx="8543925" cy="1024135"/>
          </a:xfrm>
        </p:spPr>
        <p:txBody>
          <a:bodyPr>
            <a:normAutofit fontScale="90000"/>
          </a:bodyPr>
          <a:lstStyle/>
          <a:p>
            <a:r>
              <a:rPr lang="en-GB" dirty="0" smtClean="0"/>
              <a:t>Managing Outbreaks – Covid-19</a:t>
            </a:r>
            <a:endParaRPr lang="en-GB" sz="2275" dirty="0"/>
          </a:p>
        </p:txBody>
      </p:sp>
      <p:sp>
        <p:nvSpPr>
          <p:cNvPr id="3" name="TextBox 2"/>
          <p:cNvSpPr txBox="1"/>
          <p:nvPr/>
        </p:nvSpPr>
        <p:spPr>
          <a:xfrm>
            <a:off x="681038" y="2096997"/>
            <a:ext cx="8543925" cy="2343590"/>
          </a:xfrm>
          <a:prstGeom prst="rect">
            <a:avLst/>
          </a:prstGeom>
          <a:noFill/>
        </p:spPr>
        <p:txBody>
          <a:bodyPr wrap="square" rtlCol="0">
            <a:spAutoFit/>
          </a:bodyPr>
          <a:lstStyle/>
          <a:p>
            <a:r>
              <a:rPr lang="en-GB" sz="1463" dirty="0"/>
              <a:t>Outbreak Checklists have been uploaded to the Provider Zone for accommodation and community based services. Please use the links below:</a:t>
            </a:r>
          </a:p>
          <a:p>
            <a:endParaRPr lang="en-GB" sz="1463" dirty="0"/>
          </a:p>
          <a:p>
            <a:r>
              <a:rPr lang="en-GB" sz="1463" dirty="0"/>
              <a:t>Accommodation Based Services: </a:t>
            </a:r>
            <a:r>
              <a:rPr lang="en-GB" sz="1463" dirty="0">
                <a:hlinkClick r:id="rId2"/>
              </a:rPr>
              <a:t>https://bradford.connecttosupport.org/media/ma2d1gk5/outbreak-checklist-accomodation-based-services.docx</a:t>
            </a:r>
            <a:r>
              <a:rPr lang="en-GB" sz="1463" dirty="0"/>
              <a:t> </a:t>
            </a:r>
          </a:p>
          <a:p>
            <a:endParaRPr lang="en-GB" sz="1463" dirty="0"/>
          </a:p>
          <a:p>
            <a:r>
              <a:rPr lang="en-GB" sz="1463" dirty="0"/>
              <a:t>Community Based Services: </a:t>
            </a:r>
            <a:r>
              <a:rPr lang="en-GB" sz="1463" dirty="0">
                <a:hlinkClick r:id="rId3"/>
              </a:rPr>
              <a:t>https://bradford.connecttosupport.org/media/zwefm2na/outbreak-checklist-community-based-services.docx</a:t>
            </a:r>
            <a:r>
              <a:rPr lang="en-GB" sz="1463" dirty="0"/>
              <a:t> </a:t>
            </a:r>
          </a:p>
        </p:txBody>
      </p:sp>
      <p:graphicFrame>
        <p:nvGraphicFramePr>
          <p:cNvPr id="4" name="Table 3"/>
          <p:cNvGraphicFramePr>
            <a:graphicFrameLocks noGrp="1"/>
          </p:cNvGraphicFramePr>
          <p:nvPr>
            <p:extLst>
              <p:ext uri="{D42A27DB-BD31-4B8C-83A1-F6EECF244321}">
                <p14:modId xmlns:p14="http://schemas.microsoft.com/office/powerpoint/2010/main" val="2077353903"/>
              </p:ext>
            </p:extLst>
          </p:nvPr>
        </p:nvGraphicFramePr>
        <p:xfrm>
          <a:off x="681038" y="4555893"/>
          <a:ext cx="8543925" cy="872651"/>
        </p:xfrm>
        <a:graphic>
          <a:graphicData uri="http://schemas.openxmlformats.org/drawingml/2006/table">
            <a:tbl>
              <a:tblPr firstRow="1" bandRow="1">
                <a:tableStyleId>{775DCB02-9BB8-47FD-8907-85C794F793BA}</a:tableStyleId>
              </a:tblPr>
              <a:tblGrid>
                <a:gridCol w="7751937">
                  <a:extLst>
                    <a:ext uri="{9D8B030D-6E8A-4147-A177-3AD203B41FA5}">
                      <a16:colId xmlns:a16="http://schemas.microsoft.com/office/drawing/2014/main" val="2665153488"/>
                    </a:ext>
                  </a:extLst>
                </a:gridCol>
                <a:gridCol w="791988">
                  <a:extLst>
                    <a:ext uri="{9D8B030D-6E8A-4147-A177-3AD203B41FA5}">
                      <a16:colId xmlns:a16="http://schemas.microsoft.com/office/drawing/2014/main" val="560600745"/>
                    </a:ext>
                  </a:extLst>
                </a:gridCol>
              </a:tblGrid>
              <a:tr h="470535">
                <a:tc>
                  <a:txBody>
                    <a:bodyPr/>
                    <a:lstStyle/>
                    <a:p>
                      <a:pPr marL="0" indent="0">
                        <a:buNone/>
                      </a:pPr>
                      <a:r>
                        <a:rPr lang="en-GB" sz="2600" dirty="0" smtClean="0"/>
                        <a:t>CHECKLIST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402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Our</a:t>
                      </a:r>
                      <a:r>
                        <a:rPr lang="en-GB" sz="1500" baseline="0" dirty="0" smtClean="0"/>
                        <a:t> service has completed the Covid-19 Outbreak checklist</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bl>
          </a:graphicData>
        </a:graphic>
      </p:graphicFrame>
    </p:spTree>
    <p:extLst>
      <p:ext uri="{BB962C8B-B14F-4D97-AF65-F5344CB8AC3E}">
        <p14:creationId xmlns:p14="http://schemas.microsoft.com/office/powerpoint/2010/main" val="315644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16" y="871316"/>
            <a:ext cx="9568015" cy="4462820"/>
          </a:xfrm>
          <a:prstGeom prst="rect">
            <a:avLst/>
          </a:prstGeom>
        </p:spPr>
      </p:pic>
      <p:sp>
        <p:nvSpPr>
          <p:cNvPr id="5" name="Rectangle 4">
            <a:hlinkClick r:id="rId3"/>
          </p:cNvPr>
          <p:cNvSpPr/>
          <p:nvPr/>
        </p:nvSpPr>
        <p:spPr>
          <a:xfrm>
            <a:off x="785404" y="4829830"/>
            <a:ext cx="8321040" cy="233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hlinkClick r:id="rId4"/>
          </p:cNvPr>
          <p:cNvSpPr/>
          <p:nvPr/>
        </p:nvSpPr>
        <p:spPr>
          <a:xfrm>
            <a:off x="6686550" y="3668448"/>
            <a:ext cx="2419894" cy="35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ounded Rectangle 6">
            <a:hlinkClick r:id="rId5"/>
          </p:cNvPr>
          <p:cNvSpPr/>
          <p:nvPr/>
        </p:nvSpPr>
        <p:spPr>
          <a:xfrm>
            <a:off x="2727688" y="4188192"/>
            <a:ext cx="3438797" cy="2865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graphicFrame>
        <p:nvGraphicFramePr>
          <p:cNvPr id="8" name="Table 7"/>
          <p:cNvGraphicFramePr>
            <a:graphicFrameLocks noGrp="1"/>
          </p:cNvGraphicFramePr>
          <p:nvPr>
            <p:extLst>
              <p:ext uri="{D42A27DB-BD31-4B8C-83A1-F6EECF244321}">
                <p14:modId xmlns:p14="http://schemas.microsoft.com/office/powerpoint/2010/main" val="2693305516"/>
              </p:ext>
            </p:extLst>
          </p:nvPr>
        </p:nvGraphicFramePr>
        <p:xfrm>
          <a:off x="685217" y="5418400"/>
          <a:ext cx="8543925" cy="1002032"/>
        </p:xfrm>
        <a:graphic>
          <a:graphicData uri="http://schemas.openxmlformats.org/drawingml/2006/table">
            <a:tbl>
              <a:tblPr firstRow="1" bandRow="1">
                <a:tableStyleId>{775DCB02-9BB8-47FD-8907-85C794F793BA}</a:tableStyleId>
              </a:tblPr>
              <a:tblGrid>
                <a:gridCol w="7751937">
                  <a:extLst>
                    <a:ext uri="{9D8B030D-6E8A-4147-A177-3AD203B41FA5}">
                      <a16:colId xmlns:a16="http://schemas.microsoft.com/office/drawing/2014/main" val="2665153488"/>
                    </a:ext>
                  </a:extLst>
                </a:gridCol>
                <a:gridCol w="791988">
                  <a:extLst>
                    <a:ext uri="{9D8B030D-6E8A-4147-A177-3AD203B41FA5}">
                      <a16:colId xmlns:a16="http://schemas.microsoft.com/office/drawing/2014/main" val="560600745"/>
                    </a:ext>
                  </a:extLst>
                </a:gridCol>
              </a:tblGrid>
              <a:tr h="470535">
                <a:tc>
                  <a:txBody>
                    <a:bodyPr/>
                    <a:lstStyle/>
                    <a:p>
                      <a:pPr marL="0" indent="0">
                        <a:buNone/>
                      </a:pPr>
                      <a:r>
                        <a:rPr lang="en-GB" sz="2600" dirty="0" smtClean="0"/>
                        <a:t>CHECKLIST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2971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All staff have familiarised themselves with the Responding to an Outbreak flowchart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bl>
          </a:graphicData>
        </a:graphic>
      </p:graphicFrame>
    </p:spTree>
    <p:extLst>
      <p:ext uri="{BB962C8B-B14F-4D97-AF65-F5344CB8AC3E}">
        <p14:creationId xmlns:p14="http://schemas.microsoft.com/office/powerpoint/2010/main" val="210071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34" y="782868"/>
            <a:ext cx="9533275" cy="4487587"/>
          </a:xfrm>
        </p:spPr>
      </p:pic>
      <p:sp>
        <p:nvSpPr>
          <p:cNvPr id="5" name="Rectangle 4">
            <a:hlinkClick r:id="rId3"/>
          </p:cNvPr>
          <p:cNvSpPr/>
          <p:nvPr/>
        </p:nvSpPr>
        <p:spPr>
          <a:xfrm>
            <a:off x="6782072" y="3594154"/>
            <a:ext cx="2366827" cy="339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hlinkClick r:id="rId4"/>
          </p:cNvPr>
          <p:cNvSpPr/>
          <p:nvPr/>
        </p:nvSpPr>
        <p:spPr>
          <a:xfrm>
            <a:off x="1040130" y="4197841"/>
            <a:ext cx="6219553" cy="13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ectangle 6">
            <a:hlinkClick r:id="rId5"/>
          </p:cNvPr>
          <p:cNvSpPr/>
          <p:nvPr/>
        </p:nvSpPr>
        <p:spPr>
          <a:xfrm>
            <a:off x="817245" y="4853953"/>
            <a:ext cx="8331654" cy="169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graphicFrame>
        <p:nvGraphicFramePr>
          <p:cNvPr id="8" name="Table 7"/>
          <p:cNvGraphicFramePr>
            <a:graphicFrameLocks noGrp="1"/>
          </p:cNvGraphicFramePr>
          <p:nvPr>
            <p:extLst>
              <p:ext uri="{D42A27DB-BD31-4B8C-83A1-F6EECF244321}">
                <p14:modId xmlns:p14="http://schemas.microsoft.com/office/powerpoint/2010/main" val="711162739"/>
              </p:ext>
            </p:extLst>
          </p:nvPr>
        </p:nvGraphicFramePr>
        <p:xfrm>
          <a:off x="711108" y="5346680"/>
          <a:ext cx="8543925" cy="1002032"/>
        </p:xfrm>
        <a:graphic>
          <a:graphicData uri="http://schemas.openxmlformats.org/drawingml/2006/table">
            <a:tbl>
              <a:tblPr firstRow="1" bandRow="1">
                <a:tableStyleId>{775DCB02-9BB8-47FD-8907-85C794F793BA}</a:tableStyleId>
              </a:tblPr>
              <a:tblGrid>
                <a:gridCol w="7751937">
                  <a:extLst>
                    <a:ext uri="{9D8B030D-6E8A-4147-A177-3AD203B41FA5}">
                      <a16:colId xmlns:a16="http://schemas.microsoft.com/office/drawing/2014/main" val="2665153488"/>
                    </a:ext>
                  </a:extLst>
                </a:gridCol>
                <a:gridCol w="791988">
                  <a:extLst>
                    <a:ext uri="{9D8B030D-6E8A-4147-A177-3AD203B41FA5}">
                      <a16:colId xmlns:a16="http://schemas.microsoft.com/office/drawing/2014/main" val="560600745"/>
                    </a:ext>
                  </a:extLst>
                </a:gridCol>
              </a:tblGrid>
              <a:tr h="470535">
                <a:tc>
                  <a:txBody>
                    <a:bodyPr/>
                    <a:lstStyle/>
                    <a:p>
                      <a:pPr marL="0" indent="0">
                        <a:buNone/>
                      </a:pPr>
                      <a:r>
                        <a:rPr lang="en-GB" sz="2600" dirty="0" smtClean="0"/>
                        <a:t>CHECKLIST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2971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All staff have familiarised themselves with the Responding to an Outbreak flowchart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bl>
          </a:graphicData>
        </a:graphic>
      </p:graphicFrame>
    </p:spTree>
    <p:extLst>
      <p:ext uri="{BB962C8B-B14F-4D97-AF65-F5344CB8AC3E}">
        <p14:creationId xmlns:p14="http://schemas.microsoft.com/office/powerpoint/2010/main" val="171810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Infection Prevention and Control</a:t>
            </a:r>
            <a:endParaRPr lang="en-GB" dirty="0"/>
          </a:p>
        </p:txBody>
      </p:sp>
      <p:sp>
        <p:nvSpPr>
          <p:cNvPr id="3" name="Content Placeholder 2"/>
          <p:cNvSpPr>
            <a:spLocks noGrp="1"/>
          </p:cNvSpPr>
          <p:nvPr>
            <p:ph idx="1"/>
          </p:nvPr>
        </p:nvSpPr>
        <p:spPr>
          <a:xfrm>
            <a:off x="896675" y="2052926"/>
            <a:ext cx="7270959" cy="3516602"/>
          </a:xfrm>
        </p:spPr>
        <p:txBody>
          <a:bodyPr>
            <a:normAutofit lnSpcReduction="10000"/>
          </a:bodyPr>
          <a:lstStyle/>
          <a:p>
            <a:r>
              <a:rPr lang="en-GB" dirty="0" smtClean="0"/>
              <a:t>The National Care Forum have created a fantastic IPC checklist that would be really beneficial for evidencing the hard work you are doing when CQC come to visit. It is accessible using this link: </a:t>
            </a:r>
            <a:r>
              <a:rPr lang="en-GB" dirty="0" smtClean="0">
                <a:hlinkClick r:id="rId2"/>
              </a:rPr>
              <a:t>https://www.nationalcareforum.org.uk/wp-content/uploads/2020/08/NCF-Infection-Prevention-Control-FINAL-AUG-2020.pdf</a:t>
            </a:r>
            <a:r>
              <a:rPr lang="en-GB" dirty="0" smtClean="0"/>
              <a:t> </a:t>
            </a:r>
          </a:p>
          <a:p>
            <a:r>
              <a:rPr lang="en-GB" dirty="0" smtClean="0"/>
              <a:t>This document was created in August 2020 so it predates the introduction of vaccines but it is still a really useful resource for evidencing your policies to CQC</a:t>
            </a:r>
          </a:p>
          <a:p>
            <a:pPr marL="0" indent="0">
              <a:buNone/>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114529612"/>
              </p:ext>
            </p:extLst>
          </p:nvPr>
        </p:nvGraphicFramePr>
        <p:xfrm>
          <a:off x="624460" y="5812080"/>
          <a:ext cx="8359347" cy="872651"/>
        </p:xfrm>
        <a:graphic>
          <a:graphicData uri="http://schemas.openxmlformats.org/drawingml/2006/table">
            <a:tbl>
              <a:tblPr firstRow="1" bandRow="1">
                <a:tableStyleId>{775DCB02-9BB8-47FD-8907-85C794F793BA}</a:tableStyleId>
              </a:tblPr>
              <a:tblGrid>
                <a:gridCol w="7584469">
                  <a:extLst>
                    <a:ext uri="{9D8B030D-6E8A-4147-A177-3AD203B41FA5}">
                      <a16:colId xmlns:a16="http://schemas.microsoft.com/office/drawing/2014/main" val="2665153488"/>
                    </a:ext>
                  </a:extLst>
                </a:gridCol>
                <a:gridCol w="774878">
                  <a:extLst>
                    <a:ext uri="{9D8B030D-6E8A-4147-A177-3AD203B41FA5}">
                      <a16:colId xmlns:a16="http://schemas.microsoft.com/office/drawing/2014/main" val="560600745"/>
                    </a:ext>
                  </a:extLst>
                </a:gridCol>
              </a:tblGrid>
              <a:tr h="470535">
                <a:tc>
                  <a:txBody>
                    <a:bodyPr/>
                    <a:lstStyle/>
                    <a:p>
                      <a:pPr marL="0" indent="0">
                        <a:buNone/>
                      </a:pPr>
                      <a:r>
                        <a:rPr lang="en-GB" sz="2600" dirty="0" smtClean="0"/>
                        <a:t>CHECKLIST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402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Our</a:t>
                      </a:r>
                      <a:r>
                        <a:rPr lang="en-GB" sz="2000" baseline="0" dirty="0" smtClean="0"/>
                        <a:t> service has completed the NCF IPC checklist</a:t>
                      </a:r>
                      <a:endParaRPr lang="en-GB" sz="20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bl>
          </a:graphicData>
        </a:graphic>
      </p:graphicFrame>
    </p:spTree>
    <p:extLst>
      <p:ext uri="{BB962C8B-B14F-4D97-AF65-F5344CB8AC3E}">
        <p14:creationId xmlns:p14="http://schemas.microsoft.com/office/powerpoint/2010/main" val="76107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PPE </a:t>
            </a:r>
            <a:endParaRPr lang="en-GB" dirty="0"/>
          </a:p>
        </p:txBody>
      </p:sp>
      <p:sp>
        <p:nvSpPr>
          <p:cNvPr id="3" name="Content Placeholder 2"/>
          <p:cNvSpPr>
            <a:spLocks noGrp="1"/>
          </p:cNvSpPr>
          <p:nvPr>
            <p:ph idx="1"/>
          </p:nvPr>
        </p:nvSpPr>
        <p:spPr>
          <a:xfrm>
            <a:off x="318655" y="1108364"/>
            <a:ext cx="9448799" cy="5375563"/>
          </a:xfrm>
        </p:spPr>
        <p:txBody>
          <a:bodyPr>
            <a:noAutofit/>
          </a:bodyPr>
          <a:lstStyle/>
          <a:p>
            <a:pPr>
              <a:lnSpc>
                <a:spcPct val="110000"/>
              </a:lnSpc>
              <a:spcBef>
                <a:spcPts val="0"/>
              </a:spcBef>
            </a:pPr>
            <a:r>
              <a:rPr lang="en-GB" sz="1600" dirty="0" smtClean="0"/>
              <a:t>Government will provide </a:t>
            </a:r>
            <a:r>
              <a:rPr lang="en-GB" sz="1600" dirty="0"/>
              <a:t>free PPE to care homes and homecare, via the PPE portal, until end of March 2021 to supplement BAU supplies</a:t>
            </a:r>
            <a:r>
              <a:rPr lang="en-GB" sz="1600" dirty="0" smtClean="0"/>
              <a:t>.</a:t>
            </a:r>
          </a:p>
          <a:p>
            <a:pPr>
              <a:lnSpc>
                <a:spcPct val="110000"/>
              </a:lnSpc>
              <a:spcBef>
                <a:spcPts val="0"/>
              </a:spcBef>
            </a:pPr>
            <a:endParaRPr lang="en-GB" sz="1600" dirty="0"/>
          </a:p>
          <a:p>
            <a:pPr>
              <a:lnSpc>
                <a:spcPct val="110000"/>
              </a:lnSpc>
              <a:spcBef>
                <a:spcPts val="0"/>
              </a:spcBef>
            </a:pPr>
            <a:r>
              <a:rPr lang="en-GB" sz="1600" dirty="0" smtClean="0"/>
              <a:t>Guidance on how to use the PPE Portal is accessible with this link: </a:t>
            </a:r>
            <a:r>
              <a:rPr lang="en-GB" sz="1600" u="sng" dirty="0">
                <a:hlinkClick r:id="rId2"/>
              </a:rPr>
              <a:t>https://www.gov.uk/guidance/ppe-portal-how-to-order-covid-19-personal-protective-equipment</a:t>
            </a:r>
            <a:endParaRPr lang="en-GB" sz="1600" dirty="0"/>
          </a:p>
          <a:p>
            <a:pPr marL="0" indent="0">
              <a:lnSpc>
                <a:spcPct val="110000"/>
              </a:lnSpc>
              <a:spcBef>
                <a:spcPts val="0"/>
              </a:spcBef>
              <a:buNone/>
            </a:pPr>
            <a:endParaRPr lang="en-GB" sz="1600" dirty="0"/>
          </a:p>
          <a:p>
            <a:pPr>
              <a:lnSpc>
                <a:spcPct val="110000"/>
              </a:lnSpc>
              <a:spcBef>
                <a:spcPts val="0"/>
              </a:spcBef>
            </a:pPr>
            <a:r>
              <a:rPr lang="en-GB" sz="1600" dirty="0" smtClean="0"/>
              <a:t>Government will </a:t>
            </a:r>
            <a:r>
              <a:rPr lang="en-GB" sz="1600" dirty="0"/>
              <a:t>provide free PPE to LRFs who wish to continue distribution, and to LA’s in other areas, to distribute to social care providers ineligible for the supply via the PPE portal, until March 2021. This includes to personal assistants.</a:t>
            </a:r>
          </a:p>
          <a:p>
            <a:pPr marL="0" indent="0">
              <a:lnSpc>
                <a:spcPct val="110000"/>
              </a:lnSpc>
              <a:spcBef>
                <a:spcPts val="0"/>
              </a:spcBef>
              <a:buNone/>
            </a:pPr>
            <a:endParaRPr lang="en-GB" sz="1600" dirty="0"/>
          </a:p>
          <a:p>
            <a:pPr>
              <a:lnSpc>
                <a:spcPct val="110000"/>
              </a:lnSpc>
              <a:spcBef>
                <a:spcPts val="0"/>
              </a:spcBef>
            </a:pPr>
            <a:r>
              <a:rPr lang="en-GB" sz="1600" dirty="0" smtClean="0"/>
              <a:t>Government will </a:t>
            </a:r>
            <a:r>
              <a:rPr lang="en-GB" sz="1600" dirty="0"/>
              <a:t>provide free PPE to LRFs to have an emergency stockpile in case of local spikes.</a:t>
            </a:r>
          </a:p>
          <a:p>
            <a:pPr marL="0" indent="0">
              <a:lnSpc>
                <a:spcPct val="110000"/>
              </a:lnSpc>
              <a:spcBef>
                <a:spcPts val="0"/>
              </a:spcBef>
              <a:buNone/>
            </a:pPr>
            <a:endParaRPr lang="en-GB" sz="1600" dirty="0"/>
          </a:p>
          <a:p>
            <a:pPr>
              <a:lnSpc>
                <a:spcPct val="110000"/>
              </a:lnSpc>
              <a:spcBef>
                <a:spcPts val="0"/>
              </a:spcBef>
            </a:pPr>
            <a:r>
              <a:rPr lang="en-GB" sz="1600" dirty="0"/>
              <a:t>All eligible care providers can register for and use the new PPE portal. Shortages to be reported through the Capacity Tracker, LRFs where applicable, or any other relevant escalation or data collection route</a:t>
            </a:r>
            <a:r>
              <a:rPr lang="en-GB" sz="1600" dirty="0" smtClean="0"/>
              <a:t>.</a:t>
            </a:r>
          </a:p>
          <a:p>
            <a:pPr>
              <a:lnSpc>
                <a:spcPct val="110000"/>
              </a:lnSpc>
              <a:spcBef>
                <a:spcPts val="0"/>
              </a:spcBef>
            </a:pPr>
            <a:endParaRPr lang="en-GB" sz="1600" dirty="0"/>
          </a:p>
          <a:p>
            <a:pPr>
              <a:lnSpc>
                <a:spcPct val="110000"/>
              </a:lnSpc>
              <a:spcBef>
                <a:spcPts val="0"/>
              </a:spcBef>
            </a:pPr>
            <a:r>
              <a:rPr lang="en-GB" sz="1600" dirty="0" smtClean="0"/>
              <a:t>To access a guide that illustrates the latest PPE guidance for Adult Social Care please </a:t>
            </a:r>
            <a:r>
              <a:rPr lang="en-GB" sz="1600" dirty="0"/>
              <a:t>use this link: </a:t>
            </a:r>
            <a:r>
              <a:rPr lang="en-GB" sz="1600" dirty="0">
                <a:hlinkClick r:id="rId3"/>
              </a:rPr>
              <a:t>https://</a:t>
            </a:r>
            <a:r>
              <a:rPr lang="en-GB" sz="1600" dirty="0" smtClean="0">
                <a:hlinkClick r:id="rId3"/>
              </a:rPr>
              <a:t>www.gov.uk/government/publications/personal-protective-equipment-ppe-illustrated-guide-for-community-and-social-care-settings</a:t>
            </a:r>
            <a:r>
              <a:rPr lang="en-GB" sz="1600" dirty="0" smtClean="0"/>
              <a:t> </a:t>
            </a:r>
            <a:endParaRPr lang="en-GB" sz="1600" dirty="0"/>
          </a:p>
          <a:p>
            <a:pPr marL="0" indent="0">
              <a:lnSpc>
                <a:spcPct val="110000"/>
              </a:lnSpc>
              <a:spcBef>
                <a:spcPts val="0"/>
              </a:spcBef>
              <a:buNone/>
            </a:pPr>
            <a:endParaRPr lang="en-GB" sz="1600" dirty="0"/>
          </a:p>
          <a:p>
            <a:r>
              <a:rPr lang="en-GB" sz="1600" dirty="0" smtClean="0"/>
              <a:t>For information about external PPE suppliers you can visit the Provider Zone </a:t>
            </a:r>
            <a:r>
              <a:rPr lang="en-GB" sz="1600" dirty="0"/>
              <a:t>with this link: </a:t>
            </a:r>
            <a:r>
              <a:rPr lang="en-GB" sz="1600" dirty="0">
                <a:hlinkClick r:id="rId4"/>
              </a:rPr>
              <a:t>https://bradford.connecttosupport.org/provider-zone/external-ppe-suppliers</a:t>
            </a:r>
            <a:r>
              <a:rPr lang="en-GB" sz="1600" dirty="0" smtClean="0">
                <a:hlinkClick r:id="rId4"/>
              </a:rPr>
              <a:t>/</a:t>
            </a:r>
            <a:r>
              <a:rPr lang="en-GB" sz="1600" dirty="0" smtClean="0"/>
              <a:t> </a:t>
            </a:r>
            <a:endParaRPr lang="en-GB" sz="1600" dirty="0"/>
          </a:p>
        </p:txBody>
      </p:sp>
    </p:spTree>
    <p:extLst>
      <p:ext uri="{BB962C8B-B14F-4D97-AF65-F5344CB8AC3E}">
        <p14:creationId xmlns:p14="http://schemas.microsoft.com/office/powerpoint/2010/main" val="217339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7327550"/>
              </p:ext>
            </p:extLst>
          </p:nvPr>
        </p:nvGraphicFramePr>
        <p:xfrm>
          <a:off x="522282" y="1187658"/>
          <a:ext cx="8359347" cy="2240443"/>
        </p:xfrm>
        <a:graphic>
          <a:graphicData uri="http://schemas.openxmlformats.org/drawingml/2006/table">
            <a:tbl>
              <a:tblPr firstRow="1" bandRow="1">
                <a:tableStyleId>{775DCB02-9BB8-47FD-8907-85C794F793BA}</a:tableStyleId>
              </a:tblPr>
              <a:tblGrid>
                <a:gridCol w="7584469">
                  <a:extLst>
                    <a:ext uri="{9D8B030D-6E8A-4147-A177-3AD203B41FA5}">
                      <a16:colId xmlns:a16="http://schemas.microsoft.com/office/drawing/2014/main" val="2665153488"/>
                    </a:ext>
                  </a:extLst>
                </a:gridCol>
                <a:gridCol w="774878">
                  <a:extLst>
                    <a:ext uri="{9D8B030D-6E8A-4147-A177-3AD203B41FA5}">
                      <a16:colId xmlns:a16="http://schemas.microsoft.com/office/drawing/2014/main" val="560600745"/>
                    </a:ext>
                  </a:extLst>
                </a:gridCol>
              </a:tblGrid>
              <a:tr h="470535">
                <a:tc>
                  <a:txBody>
                    <a:bodyPr/>
                    <a:lstStyle/>
                    <a:p>
                      <a:pPr marL="0" indent="0">
                        <a:buNone/>
                      </a:pPr>
                      <a:r>
                        <a:rPr lang="en-GB" sz="2600" dirty="0" smtClean="0"/>
                        <a:t>PPE CHECKLIST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402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Our service has enough PPE to last at least 3 weeks</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761869747"/>
                  </a:ext>
                </a:extLst>
              </a:tr>
              <a:tr h="6686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All staff are</a:t>
                      </a:r>
                      <a:r>
                        <a:rPr lang="en-GB" sz="2000" baseline="0" dirty="0" smtClean="0"/>
                        <a:t> aware of what PPE they must where in different care situations</a:t>
                      </a:r>
                      <a:endParaRPr lang="en-GB" sz="20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664028231"/>
                  </a:ext>
                </a:extLst>
              </a:tr>
              <a:tr h="6686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All</a:t>
                      </a:r>
                      <a:r>
                        <a:rPr lang="en-GB" sz="2000" baseline="0" dirty="0" smtClean="0"/>
                        <a:t> staff have received up-to-date training on donning and doffing PPE</a:t>
                      </a:r>
                      <a:endParaRPr lang="en-GB" sz="20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bl>
          </a:graphicData>
        </a:graphic>
      </p:graphicFrame>
    </p:spTree>
    <p:extLst>
      <p:ext uri="{BB962C8B-B14F-4D97-AF65-F5344CB8AC3E}">
        <p14:creationId xmlns:p14="http://schemas.microsoft.com/office/powerpoint/2010/main" val="181319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Travel</a:t>
            </a:r>
            <a:endParaRPr lang="en-GB" dirty="0"/>
          </a:p>
        </p:txBody>
      </p:sp>
      <p:sp>
        <p:nvSpPr>
          <p:cNvPr id="5" name="Content Placeholder 4"/>
          <p:cNvSpPr>
            <a:spLocks noGrp="1"/>
          </p:cNvSpPr>
          <p:nvPr>
            <p:ph idx="1"/>
          </p:nvPr>
        </p:nvSpPr>
        <p:spPr>
          <a:xfrm>
            <a:off x="373515" y="1327218"/>
            <a:ext cx="9099994" cy="5888229"/>
          </a:xfrm>
        </p:spPr>
        <p:txBody>
          <a:bodyPr>
            <a:normAutofit/>
          </a:bodyPr>
          <a:lstStyle/>
          <a:p>
            <a:r>
              <a:rPr lang="en-GB" sz="1600" dirty="0"/>
              <a:t>Disruptive weather can impact staff travel </a:t>
            </a:r>
            <a:r>
              <a:rPr lang="en-GB" sz="1600" dirty="0" smtClean="0"/>
              <a:t>arrangements and therefore workforce capacity. We encourage </a:t>
            </a:r>
            <a:r>
              <a:rPr lang="en-GB" sz="1600" dirty="0"/>
              <a:t>care providers to ensure that their Business Continuity Plans include arrangements for staff travel. </a:t>
            </a:r>
            <a:r>
              <a:rPr lang="en-GB" sz="1600" dirty="0" smtClean="0"/>
              <a:t> </a:t>
            </a:r>
            <a:endParaRPr lang="en-GB" sz="1600" dirty="0"/>
          </a:p>
          <a:p>
            <a:pPr lvl="1"/>
            <a:r>
              <a:rPr lang="en-GB" sz="1400" dirty="0"/>
              <a:t>If you are unsure on what your Business Continuity Plan should include, please read The Care Provider Alliance guidance on business continuity planning </a:t>
            </a:r>
            <a:r>
              <a:rPr lang="en-GB" sz="1400" dirty="0">
                <a:hlinkClick r:id="rId2"/>
              </a:rPr>
              <a:t>here</a:t>
            </a:r>
            <a:r>
              <a:rPr lang="en-GB" sz="1400" dirty="0"/>
              <a:t>. You may wish to use our </a:t>
            </a:r>
            <a:r>
              <a:rPr lang="en-GB" sz="1400" dirty="0" smtClean="0">
                <a:hlinkClick r:id="rId3"/>
              </a:rPr>
              <a:t>Winter Planning and Business Continuity Plan</a:t>
            </a:r>
            <a:r>
              <a:rPr lang="en-GB" sz="1400" dirty="0" smtClean="0"/>
              <a:t> which </a:t>
            </a:r>
            <a:r>
              <a:rPr lang="en-GB" sz="1400" dirty="0"/>
              <a:t>provides information on what you should consider in your business continuity plan</a:t>
            </a:r>
            <a:r>
              <a:rPr lang="en-GB" sz="1400" dirty="0" smtClean="0"/>
              <a:t>.</a:t>
            </a:r>
            <a:endParaRPr lang="en-GB" sz="1400" dirty="0"/>
          </a:p>
          <a:p>
            <a:r>
              <a:rPr lang="en-GB" sz="1600" dirty="0"/>
              <a:t>To prepare for travelling during the winter, staff should consider travelling with as many items from the </a:t>
            </a:r>
            <a:r>
              <a:rPr lang="en-GB" sz="1600" dirty="0">
                <a:hlinkClick r:id="rId4" action="ppaction://hlinksldjump"/>
              </a:rPr>
              <a:t>Winter Car Essentials Checklist </a:t>
            </a:r>
            <a:r>
              <a:rPr lang="en-GB" sz="1600" dirty="0"/>
              <a:t>as they can. </a:t>
            </a:r>
            <a:r>
              <a:rPr lang="en-GB" sz="1600" dirty="0" smtClean="0"/>
              <a:t>We encourage services to print off the </a:t>
            </a:r>
            <a:r>
              <a:rPr lang="en-GB" sz="1600" dirty="0"/>
              <a:t>Winter Car Essentials </a:t>
            </a:r>
            <a:r>
              <a:rPr lang="en-GB" sz="1600" dirty="0" smtClean="0"/>
              <a:t>Checklist and display it in the staff room. </a:t>
            </a:r>
          </a:p>
          <a:p>
            <a:r>
              <a:rPr lang="en-GB" sz="1600" dirty="0" smtClean="0"/>
              <a:t>Staff should inform management if they are having problems with their car. In this instance, the manager should consider asking other staff members if they could offer car share. Management should also consider arranging to pay for a taxi. </a:t>
            </a:r>
          </a:p>
          <a:p>
            <a:r>
              <a:rPr lang="en-GB" sz="1600" dirty="0" smtClean="0"/>
              <a:t>Staff should inform management in the event that their car breaks down on the way to work as soon as possible.  </a:t>
            </a:r>
          </a:p>
          <a:p>
            <a:r>
              <a:rPr lang="en-GB" sz="1600" dirty="0" smtClean="0"/>
              <a:t>You </a:t>
            </a:r>
            <a:r>
              <a:rPr lang="en-GB" sz="1600" dirty="0"/>
              <a:t>can find more resources on how to prepare for travelling during the winter </a:t>
            </a:r>
            <a:r>
              <a:rPr lang="en-GB" sz="1600" dirty="0">
                <a:hlinkClick r:id="rId5" action="ppaction://hlinksldjump"/>
              </a:rPr>
              <a:t>here</a:t>
            </a:r>
            <a:r>
              <a:rPr lang="en-GB" sz="1600" dirty="0"/>
              <a:t>.</a:t>
            </a:r>
            <a:r>
              <a:rPr lang="en-GB" sz="2100" dirty="0"/>
              <a:t/>
            </a:r>
            <a:br>
              <a:rPr lang="en-GB" sz="2100" dirty="0"/>
            </a:br>
            <a:r>
              <a:rPr lang="en-GB" dirty="0"/>
              <a:t/>
            </a:r>
            <a:br>
              <a:rPr lang="en-GB" dirty="0"/>
            </a:br>
            <a:endParaRPr lang="en-GB" dirty="0"/>
          </a:p>
        </p:txBody>
      </p:sp>
    </p:spTree>
    <p:extLst>
      <p:ext uri="{BB962C8B-B14F-4D97-AF65-F5344CB8AC3E}">
        <p14:creationId xmlns:p14="http://schemas.microsoft.com/office/powerpoint/2010/main" val="215686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98" y="477371"/>
            <a:ext cx="7883878" cy="1137931"/>
          </a:xfrm>
        </p:spPr>
        <p:txBody>
          <a:bodyPr/>
          <a:lstStyle/>
          <a:p>
            <a:r>
              <a:rPr lang="en-GB" dirty="0" smtClean="0"/>
              <a:t>Residents Making Trips Outside </a:t>
            </a:r>
            <a:r>
              <a:rPr lang="en-GB" dirty="0"/>
              <a:t>T</a:t>
            </a:r>
            <a:r>
              <a:rPr lang="en-GB" dirty="0" smtClean="0"/>
              <a:t>he Care Home</a:t>
            </a:r>
            <a:endParaRPr lang="en-GB" dirty="0"/>
          </a:p>
        </p:txBody>
      </p:sp>
      <p:sp>
        <p:nvSpPr>
          <p:cNvPr id="3" name="Content Placeholder 2"/>
          <p:cNvSpPr>
            <a:spLocks noGrp="1"/>
          </p:cNvSpPr>
          <p:nvPr>
            <p:ph idx="1"/>
          </p:nvPr>
        </p:nvSpPr>
        <p:spPr>
          <a:xfrm>
            <a:off x="408803" y="2124666"/>
            <a:ext cx="9048964" cy="3641175"/>
          </a:xfrm>
        </p:spPr>
        <p:txBody>
          <a:bodyPr>
            <a:normAutofit/>
          </a:bodyPr>
          <a:lstStyle/>
          <a:p>
            <a:r>
              <a:rPr lang="en-GB" dirty="0"/>
              <a:t>Residents </a:t>
            </a:r>
            <a:r>
              <a:rPr lang="en-GB" dirty="0" smtClean="0"/>
              <a:t>who wish to make out-of-home visits should wear clothing appropriate for the winter season.  During the winter months, the risk of falling increases. We advice that trips outside the home are avoided where possible to reduce the risk of falling as well as the risk of common winter illnesses. </a:t>
            </a:r>
          </a:p>
          <a:p>
            <a:r>
              <a:rPr lang="en-GB" dirty="0" smtClean="0"/>
              <a:t>You must ensure that minibuses are well maintained for winter travel.  Please refer </a:t>
            </a:r>
            <a:r>
              <a:rPr lang="en-GB" dirty="0" smtClean="0">
                <a:hlinkClick r:id="rId2" action="ppaction://hlinksldjump"/>
              </a:rPr>
              <a:t>here</a:t>
            </a:r>
            <a:r>
              <a:rPr lang="en-GB" dirty="0" smtClean="0"/>
              <a:t> for more information on how to prepare for travelling during the winter. </a:t>
            </a:r>
            <a:endParaRPr lang="en-GB" dirty="0"/>
          </a:p>
          <a:p>
            <a:r>
              <a:rPr lang="en-GB" dirty="0" smtClean="0"/>
              <a:t>You should carry the items on the Winter Car Essentials checklist that can be found </a:t>
            </a:r>
            <a:r>
              <a:rPr lang="en-GB" dirty="0" smtClean="0">
                <a:hlinkClick r:id="rId3" action="ppaction://hlinksldjump"/>
              </a:rPr>
              <a:t>here</a:t>
            </a:r>
            <a:r>
              <a:rPr lang="en-GB" dirty="0" smtClean="0"/>
              <a:t>.</a:t>
            </a:r>
            <a:endParaRPr lang="en-GB" dirty="0"/>
          </a:p>
        </p:txBody>
      </p:sp>
    </p:spTree>
    <p:extLst>
      <p:ext uri="{BB962C8B-B14F-4D97-AF65-F5344CB8AC3E}">
        <p14:creationId xmlns:p14="http://schemas.microsoft.com/office/powerpoint/2010/main" val="323910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Gritting Routes </a:t>
            </a:r>
            <a:endParaRPr lang="en-GB" dirty="0"/>
          </a:p>
        </p:txBody>
      </p:sp>
      <p:sp>
        <p:nvSpPr>
          <p:cNvPr id="3" name="Content Placeholder 2"/>
          <p:cNvSpPr>
            <a:spLocks noGrp="1"/>
          </p:cNvSpPr>
          <p:nvPr>
            <p:ph idx="1"/>
          </p:nvPr>
        </p:nvSpPr>
        <p:spPr>
          <a:xfrm>
            <a:off x="245533" y="1443424"/>
            <a:ext cx="9061260" cy="4841614"/>
          </a:xfrm>
        </p:spPr>
        <p:txBody>
          <a:bodyPr>
            <a:normAutofit/>
          </a:bodyPr>
          <a:lstStyle/>
          <a:p>
            <a:r>
              <a:rPr lang="en-GB" sz="1500" dirty="0"/>
              <a:t>If you want to know which roads are on the priority network you can view gritting routes via our </a:t>
            </a:r>
            <a:r>
              <a:rPr lang="en-GB" sz="1500" u="sng" dirty="0">
                <a:hlinkClick r:id="rId3"/>
              </a:rPr>
              <a:t>gritting routes map</a:t>
            </a:r>
            <a:r>
              <a:rPr lang="en-GB" sz="1500" dirty="0"/>
              <a:t>.</a:t>
            </a:r>
          </a:p>
          <a:p>
            <a:r>
              <a:rPr lang="en-GB" sz="1500" dirty="0"/>
              <a:t>You can make a gritting request using our </a:t>
            </a:r>
            <a:r>
              <a:rPr lang="en-GB" sz="1500" u="sng" dirty="0">
                <a:hlinkClick r:id="rId4" tooltip="Gritting request form"/>
              </a:rPr>
              <a:t>gritting request form</a:t>
            </a:r>
            <a:r>
              <a:rPr lang="en-GB" sz="1500" dirty="0"/>
              <a:t> or by calling 01274 431000 and using the gritting request option.</a:t>
            </a:r>
          </a:p>
          <a:p>
            <a:r>
              <a:rPr lang="en-GB" sz="1500" dirty="0"/>
              <a:t>You can clear snow yourself but you should be careful not to make conditions worse by using liquids that may later freeze. Read </a:t>
            </a:r>
            <a:r>
              <a:rPr lang="en-GB" sz="1500" u="sng" dirty="0">
                <a:hlinkClick r:id="rId5"/>
              </a:rPr>
              <a:t>more information about clearing paths on the GOV.UK website</a:t>
            </a:r>
            <a:r>
              <a:rPr lang="en-GB" sz="1500" dirty="0" smtClean="0"/>
              <a:t>.</a:t>
            </a:r>
          </a:p>
          <a:p>
            <a:r>
              <a:rPr lang="en-GB" sz="1500" dirty="0" smtClean="0"/>
              <a:t>For more information on gritting, visit the </a:t>
            </a:r>
            <a:r>
              <a:rPr lang="en-GB" sz="1500" dirty="0" smtClean="0">
                <a:hlinkClick r:id="rId6"/>
              </a:rPr>
              <a:t>Bradford Council Website</a:t>
            </a:r>
            <a:r>
              <a:rPr lang="en-GB" sz="1500" dirty="0" smtClean="0"/>
              <a:t>. </a:t>
            </a:r>
          </a:p>
          <a:p>
            <a:pPr marL="0" indent="0">
              <a:buNone/>
            </a:pPr>
            <a:endParaRPr lang="en-GB" sz="1500" dirty="0"/>
          </a:p>
          <a:p>
            <a:pPr marL="0" indent="0">
              <a:buNone/>
            </a:pPr>
            <a:r>
              <a:rPr lang="en-GB" sz="2400" b="1" i="1" dirty="0"/>
              <a:t>What if there is an emergency or a service user needs medical help or treatment</a:t>
            </a:r>
            <a:r>
              <a:rPr lang="en-GB" sz="2400" b="1" i="1" dirty="0" smtClean="0"/>
              <a:t>?</a:t>
            </a:r>
          </a:p>
          <a:p>
            <a:r>
              <a:rPr lang="en-GB" sz="1500" dirty="0"/>
              <a:t>In emergency situations the Police, Ambulance or Fire services can contact us directly to request assistance.</a:t>
            </a:r>
          </a:p>
          <a:p>
            <a:r>
              <a:rPr lang="en-GB" sz="1500" dirty="0"/>
              <a:t>If a service user has a urgent medical treatment scheduled and you are concerned that they may be unable to attend due to weather conditions </a:t>
            </a:r>
            <a:r>
              <a:rPr lang="en-GB" sz="1500" b="1" dirty="0"/>
              <a:t>you should contact </a:t>
            </a:r>
            <a:r>
              <a:rPr lang="en-GB" sz="1500" b="1" dirty="0" err="1"/>
              <a:t>Telemeds</a:t>
            </a:r>
            <a:r>
              <a:rPr lang="en-GB" sz="1500" dirty="0"/>
              <a:t>.</a:t>
            </a:r>
          </a:p>
          <a:p>
            <a:pPr marL="0" indent="0">
              <a:buNone/>
            </a:pPr>
            <a:endParaRPr lang="en-GB" dirty="0"/>
          </a:p>
        </p:txBody>
      </p:sp>
    </p:spTree>
    <p:extLst>
      <p:ext uri="{BB962C8B-B14F-4D97-AF65-F5344CB8AC3E}">
        <p14:creationId xmlns:p14="http://schemas.microsoft.com/office/powerpoint/2010/main" val="100829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052" y="121396"/>
            <a:ext cx="8288834" cy="1137931"/>
          </a:xfrm>
        </p:spPr>
        <p:txBody>
          <a:bodyPr/>
          <a:lstStyle/>
          <a:p>
            <a:r>
              <a:rPr lang="en-GB" dirty="0">
                <a:solidFill>
                  <a:schemeClr val="accent4">
                    <a:lumMod val="50000"/>
                  </a:schemeClr>
                </a:solidFill>
              </a:rPr>
              <a:t>Winter Car Essentials Checklist </a:t>
            </a:r>
            <a:r>
              <a:rPr lang="en-GB" dirty="0"/>
              <a:t/>
            </a:r>
            <a:br>
              <a:rPr lang="en-GB" dirty="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64838063"/>
              </p:ext>
            </p:extLst>
          </p:nvPr>
        </p:nvGraphicFramePr>
        <p:xfrm>
          <a:off x="492873" y="1149629"/>
          <a:ext cx="7091728" cy="4563210"/>
        </p:xfrm>
        <a:graphic>
          <a:graphicData uri="http://schemas.openxmlformats.org/drawingml/2006/table">
            <a:tbl>
              <a:tblPr firstRow="1" bandRow="1">
                <a:tableStyleId>{EB9631B5-78F2-41C9-869B-9F39066F8104}</a:tableStyleId>
              </a:tblPr>
              <a:tblGrid>
                <a:gridCol w="6434354">
                  <a:extLst>
                    <a:ext uri="{9D8B030D-6E8A-4147-A177-3AD203B41FA5}">
                      <a16:colId xmlns:a16="http://schemas.microsoft.com/office/drawing/2014/main" val="2665153488"/>
                    </a:ext>
                  </a:extLst>
                </a:gridCol>
                <a:gridCol w="657374">
                  <a:extLst>
                    <a:ext uri="{9D8B030D-6E8A-4147-A177-3AD203B41FA5}">
                      <a16:colId xmlns:a16="http://schemas.microsoft.com/office/drawing/2014/main" val="560600745"/>
                    </a:ext>
                  </a:extLst>
                </a:gridCol>
              </a:tblGrid>
              <a:tr h="437458">
                <a:tc>
                  <a:txBody>
                    <a:bodyPr/>
                    <a:lstStyle/>
                    <a:p>
                      <a:r>
                        <a:rPr lang="en-GB" sz="2400" dirty="0" smtClean="0"/>
                        <a:t>CHECKLIST</a:t>
                      </a:r>
                      <a:r>
                        <a:rPr lang="en-GB" sz="2400" baseline="0" dirty="0" smtClean="0"/>
                        <a:t> FOR </a:t>
                      </a:r>
                      <a:r>
                        <a:rPr lang="en-GB" sz="2400" dirty="0" smtClean="0"/>
                        <a:t>WINTER CAR ESSENTIALS</a:t>
                      </a:r>
                      <a:endParaRPr lang="en-GB" sz="24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6776535"/>
                  </a:ext>
                </a:extLst>
              </a:tr>
              <a:tr h="255658">
                <a:tc>
                  <a:txBody>
                    <a:bodyPr/>
                    <a:lstStyle/>
                    <a:p>
                      <a:r>
                        <a:rPr lang="en-GB" sz="1000" dirty="0" smtClean="0"/>
                        <a:t>Road map</a:t>
                      </a:r>
                      <a:endParaRPr lang="en-GB" sz="10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04146521"/>
                  </a:ext>
                </a:extLst>
              </a:tr>
              <a:tr h="255658">
                <a:tc>
                  <a:txBody>
                    <a:bodyPr/>
                    <a:lstStyle/>
                    <a:p>
                      <a:r>
                        <a:rPr lang="en-GB" sz="1100" dirty="0" smtClean="0"/>
                        <a:t>Ice scraper or de-icer</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8732932"/>
                  </a:ext>
                </a:extLst>
              </a:tr>
              <a:tr h="255658">
                <a:tc>
                  <a:txBody>
                    <a:bodyPr/>
                    <a:lstStyle/>
                    <a:p>
                      <a:r>
                        <a:rPr lang="en-GB" sz="1100" dirty="0" smtClean="0"/>
                        <a:t>Torch and</a:t>
                      </a:r>
                      <a:r>
                        <a:rPr lang="en-GB" sz="1100" baseline="0" dirty="0" smtClean="0"/>
                        <a:t> batteries</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68507419"/>
                  </a:ext>
                </a:extLst>
              </a:tr>
              <a:tr h="255658">
                <a:tc>
                  <a:txBody>
                    <a:bodyPr/>
                    <a:lstStyle/>
                    <a:p>
                      <a:r>
                        <a:rPr lang="en-GB" sz="1100" dirty="0" smtClean="0"/>
                        <a:t>In-car</a:t>
                      </a:r>
                      <a:r>
                        <a:rPr lang="en-GB" sz="1100" baseline="0" dirty="0" smtClean="0"/>
                        <a:t> phone charger or portable charger</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2621798"/>
                  </a:ext>
                </a:extLst>
              </a:tr>
              <a:tr h="255658">
                <a:tc>
                  <a:txBody>
                    <a:bodyPr/>
                    <a:lstStyle/>
                    <a:p>
                      <a:r>
                        <a:rPr lang="en-GB" sz="1100" dirty="0" smtClean="0"/>
                        <a:t>Warm clothes and</a:t>
                      </a:r>
                      <a:r>
                        <a:rPr lang="en-GB" sz="1100" baseline="0" dirty="0" smtClean="0"/>
                        <a:t> blankets</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7244255"/>
                  </a:ext>
                </a:extLst>
              </a:tr>
              <a:tr h="255658">
                <a:tc>
                  <a:txBody>
                    <a:bodyPr/>
                    <a:lstStyle/>
                    <a:p>
                      <a:r>
                        <a:rPr lang="en-GB" sz="1100" dirty="0" smtClean="0"/>
                        <a:t>Umbrella or waterproof clothing</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1730567"/>
                  </a:ext>
                </a:extLst>
              </a:tr>
              <a:tr h="255658">
                <a:tc>
                  <a:txBody>
                    <a:bodyPr/>
                    <a:lstStyle/>
                    <a:p>
                      <a:r>
                        <a:rPr lang="en-GB" sz="1100" dirty="0" smtClean="0"/>
                        <a:t>Spare pair of</a:t>
                      </a:r>
                      <a:r>
                        <a:rPr lang="en-GB" sz="1100" baseline="0" dirty="0" smtClean="0"/>
                        <a:t> shoes or boots</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3515424"/>
                  </a:ext>
                </a:extLst>
              </a:tr>
              <a:tr h="255658">
                <a:tc>
                  <a:txBody>
                    <a:bodyPr/>
                    <a:lstStyle/>
                    <a:p>
                      <a:r>
                        <a:rPr lang="en-GB" sz="1100" dirty="0" smtClean="0"/>
                        <a:t>Food and drink </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06306864"/>
                  </a:ext>
                </a:extLst>
              </a:tr>
              <a:tr h="255658">
                <a:tc>
                  <a:txBody>
                    <a:bodyPr/>
                    <a:lstStyle/>
                    <a:p>
                      <a:r>
                        <a:rPr lang="en-GB" sz="1100" dirty="0" smtClean="0"/>
                        <a:t>High-visibility</a:t>
                      </a:r>
                      <a:r>
                        <a:rPr lang="en-GB" sz="1100" baseline="0" dirty="0" smtClean="0"/>
                        <a:t> clothing</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60346429"/>
                  </a:ext>
                </a:extLst>
              </a:tr>
              <a:tr h="255658">
                <a:tc>
                  <a:txBody>
                    <a:bodyPr/>
                    <a:lstStyle/>
                    <a:p>
                      <a:r>
                        <a:rPr lang="en-GB" sz="1100" dirty="0" smtClean="0"/>
                        <a:t>Hazard Triangle</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3194644"/>
                  </a:ext>
                </a:extLst>
              </a:tr>
              <a:tr h="255658">
                <a:tc>
                  <a:txBody>
                    <a:bodyPr/>
                    <a:lstStyle/>
                    <a:p>
                      <a:r>
                        <a:rPr lang="en-GB" sz="1100" dirty="0" smtClean="0"/>
                        <a:t>First aid kit </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7105286"/>
                  </a:ext>
                </a:extLst>
              </a:tr>
              <a:tr h="255658">
                <a:tc>
                  <a:txBody>
                    <a:bodyPr/>
                    <a:lstStyle/>
                    <a:p>
                      <a:r>
                        <a:rPr lang="en-GB" sz="1100" dirty="0" smtClean="0"/>
                        <a:t>Jump Leads</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501862"/>
                  </a:ext>
                </a:extLst>
              </a:tr>
              <a:tr h="255658">
                <a:tc>
                  <a:txBody>
                    <a:bodyPr/>
                    <a:lstStyle/>
                    <a:p>
                      <a:r>
                        <a:rPr lang="en-GB" sz="1100" dirty="0" smtClean="0"/>
                        <a:t>Empty</a:t>
                      </a:r>
                      <a:r>
                        <a:rPr lang="en-GB" sz="1100" baseline="0" dirty="0" smtClean="0"/>
                        <a:t> fuel can </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2912140"/>
                  </a:ext>
                </a:extLst>
              </a:tr>
              <a:tr h="255658">
                <a:tc>
                  <a:txBody>
                    <a:bodyPr/>
                    <a:lstStyle/>
                    <a:p>
                      <a:r>
                        <a:rPr lang="en-GB" sz="1100" dirty="0" smtClean="0"/>
                        <a:t>Winter Tyres</a:t>
                      </a:r>
                      <a:endParaRPr lang="en-GB" sz="11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8593905"/>
                  </a:ext>
                </a:extLst>
              </a:tr>
              <a:tr h="2613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t>Breakdown service and insurance company contact</a:t>
                      </a:r>
                      <a:r>
                        <a:rPr lang="en-GB" sz="1100" baseline="0" dirty="0" smtClean="0"/>
                        <a:t> details</a:t>
                      </a:r>
                      <a:endParaRPr lang="en-GB" sz="11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0379219"/>
                  </a:ext>
                </a:extLst>
              </a:tr>
              <a:tr h="2613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t>Up-to-date MOT status on your vehicle</a:t>
                      </a:r>
                      <a:r>
                        <a:rPr lang="en-GB" sz="1100" baseline="0" dirty="0" smtClean="0"/>
                        <a:t> </a:t>
                      </a:r>
                      <a:endParaRPr lang="en-GB" sz="11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2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5493890"/>
                  </a:ext>
                </a:extLst>
              </a:tr>
            </a:tbl>
          </a:graphicData>
        </a:graphic>
      </p:graphicFrame>
      <p:sp>
        <p:nvSpPr>
          <p:cNvPr id="5" name="TextBox 4"/>
          <p:cNvSpPr txBox="1"/>
          <p:nvPr/>
        </p:nvSpPr>
        <p:spPr>
          <a:xfrm>
            <a:off x="358052" y="5819625"/>
            <a:ext cx="8966429" cy="830997"/>
          </a:xfrm>
          <a:prstGeom prst="rect">
            <a:avLst/>
          </a:prstGeom>
          <a:noFill/>
        </p:spPr>
        <p:txBody>
          <a:bodyPr wrap="square" rtlCol="0">
            <a:spAutoFit/>
          </a:bodyPr>
          <a:lstStyle/>
          <a:p>
            <a:r>
              <a:rPr lang="en-GB" sz="1200" b="1" dirty="0" smtClean="0">
                <a:solidFill>
                  <a:schemeClr val="accent4">
                    <a:lumMod val="50000"/>
                  </a:schemeClr>
                </a:solidFill>
              </a:rPr>
              <a:t>NOTICE FOR STAFF: </a:t>
            </a:r>
            <a:r>
              <a:rPr lang="en-GB" sz="1200" dirty="0" smtClean="0">
                <a:solidFill>
                  <a:schemeClr val="accent4">
                    <a:lumMod val="50000"/>
                  </a:schemeClr>
                </a:solidFill>
              </a:rPr>
              <a:t>Please inform your manager </a:t>
            </a:r>
            <a:r>
              <a:rPr lang="en-GB" sz="1200" dirty="0">
                <a:solidFill>
                  <a:schemeClr val="accent4">
                    <a:lumMod val="50000"/>
                  </a:schemeClr>
                </a:solidFill>
              </a:rPr>
              <a:t>if </a:t>
            </a:r>
            <a:r>
              <a:rPr lang="en-GB" sz="1200" dirty="0" smtClean="0">
                <a:solidFill>
                  <a:schemeClr val="accent4">
                    <a:lumMod val="50000"/>
                  </a:schemeClr>
                </a:solidFill>
              </a:rPr>
              <a:t>you </a:t>
            </a:r>
            <a:r>
              <a:rPr lang="en-GB" sz="1200" dirty="0">
                <a:solidFill>
                  <a:schemeClr val="accent4">
                    <a:lumMod val="50000"/>
                  </a:schemeClr>
                </a:solidFill>
              </a:rPr>
              <a:t>are having </a:t>
            </a:r>
            <a:r>
              <a:rPr lang="en-GB" sz="1200" dirty="0" smtClean="0">
                <a:solidFill>
                  <a:schemeClr val="accent4">
                    <a:lumMod val="50000"/>
                  </a:schemeClr>
                </a:solidFill>
              </a:rPr>
              <a:t>problems with your car and can no longer drive to work. Your manager may find another member of staff that you can car share with. Alternatively, a taxi can be arranged. In the event that your car breaks down on the way to work, please contact your manager as soon as you can.</a:t>
            </a:r>
            <a:endParaRPr lang="en-GB" sz="1200" dirty="0">
              <a:solidFill>
                <a:schemeClr val="accent4">
                  <a:lumMod val="50000"/>
                </a:schemeClr>
              </a:solidFill>
            </a:endParaRPr>
          </a:p>
        </p:txBody>
      </p:sp>
      <p:pic>
        <p:nvPicPr>
          <p:cNvPr id="6" name="Picture 5"/>
          <p:cNvPicPr>
            <a:picLocks noChangeAspect="1"/>
          </p:cNvPicPr>
          <p:nvPr/>
        </p:nvPicPr>
        <p:blipFill rotWithShape="1">
          <a:blip r:embed="rId2"/>
          <a:srcRect l="9810" t="10572" r="9904" b="9714"/>
          <a:stretch/>
        </p:blipFill>
        <p:spPr>
          <a:xfrm>
            <a:off x="7719422" y="3201565"/>
            <a:ext cx="1842408" cy="1829294"/>
          </a:xfrm>
          <a:prstGeom prst="rect">
            <a:avLst/>
          </a:prstGeom>
        </p:spPr>
      </p:pic>
      <p:sp>
        <p:nvSpPr>
          <p:cNvPr id="7" name="TextBox 6"/>
          <p:cNvSpPr txBox="1"/>
          <p:nvPr/>
        </p:nvSpPr>
        <p:spPr>
          <a:xfrm>
            <a:off x="7584601" y="1491994"/>
            <a:ext cx="2136322" cy="1938992"/>
          </a:xfrm>
          <a:prstGeom prst="rect">
            <a:avLst/>
          </a:prstGeom>
          <a:noFill/>
        </p:spPr>
        <p:txBody>
          <a:bodyPr wrap="square" rtlCol="0">
            <a:spAutoFit/>
          </a:bodyPr>
          <a:lstStyle/>
          <a:p>
            <a:pPr algn="ctr"/>
            <a:r>
              <a:rPr lang="en-GB" dirty="0" smtClean="0">
                <a:solidFill>
                  <a:schemeClr val="accent4">
                    <a:lumMod val="50000"/>
                  </a:schemeClr>
                </a:solidFill>
              </a:rPr>
              <a:t>Please read the Met Office’s </a:t>
            </a:r>
            <a:r>
              <a:rPr lang="en-GB" b="1" dirty="0">
                <a:solidFill>
                  <a:schemeClr val="accent4">
                    <a:lumMod val="50000"/>
                  </a:schemeClr>
                </a:solidFill>
                <a:hlinkClick r:id="rId3"/>
              </a:rPr>
              <a:t>6 simple checks to prepare your vehicle for </a:t>
            </a:r>
            <a:r>
              <a:rPr lang="en-GB" b="1" dirty="0" smtClean="0">
                <a:solidFill>
                  <a:schemeClr val="accent4">
                    <a:lumMod val="50000"/>
                  </a:schemeClr>
                </a:solidFill>
                <a:hlinkClick r:id="rId3"/>
              </a:rPr>
              <a:t>winter</a:t>
            </a:r>
            <a:r>
              <a:rPr lang="en-GB" b="1" dirty="0" smtClean="0">
                <a:solidFill>
                  <a:schemeClr val="accent4">
                    <a:lumMod val="50000"/>
                  </a:schemeClr>
                </a:solidFill>
              </a:rPr>
              <a:t>!</a:t>
            </a:r>
          </a:p>
          <a:p>
            <a:pPr algn="ctr"/>
            <a:r>
              <a:rPr lang="en-GB" sz="1200" dirty="0" smtClean="0">
                <a:solidFill>
                  <a:schemeClr val="accent4">
                    <a:lumMod val="50000"/>
                  </a:schemeClr>
                </a:solidFill>
              </a:rPr>
              <a:t>Scan the QR code below</a:t>
            </a:r>
            <a:endParaRPr lang="en-GB" sz="1200" dirty="0">
              <a:solidFill>
                <a:schemeClr val="accent4">
                  <a:lumMod val="50000"/>
                </a:schemeClr>
              </a:solidFill>
            </a:endParaRPr>
          </a:p>
          <a:p>
            <a:endParaRPr lang="en-GB" dirty="0" smtClean="0">
              <a:solidFill>
                <a:schemeClr val="accent4">
                  <a:lumMod val="50000"/>
                </a:schemeClr>
              </a:solidFill>
            </a:endParaRPr>
          </a:p>
        </p:txBody>
      </p:sp>
    </p:spTree>
    <p:extLst>
      <p:ext uri="{BB962C8B-B14F-4D97-AF65-F5344CB8AC3E}">
        <p14:creationId xmlns:p14="http://schemas.microsoft.com/office/powerpoint/2010/main" val="216314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a:t>Contents Page</a:t>
            </a:r>
          </a:p>
        </p:txBody>
      </p:sp>
      <p:sp>
        <p:nvSpPr>
          <p:cNvPr id="3" name="Content Placeholder 2"/>
          <p:cNvSpPr>
            <a:spLocks noGrp="1"/>
          </p:cNvSpPr>
          <p:nvPr>
            <p:ph sz="half" idx="2"/>
          </p:nvPr>
        </p:nvSpPr>
        <p:spPr>
          <a:xfrm>
            <a:off x="525103" y="1075267"/>
            <a:ext cx="4343230" cy="4859867"/>
          </a:xfrm>
        </p:spPr>
        <p:txBody>
          <a:bodyPr>
            <a:noAutofit/>
          </a:bodyPr>
          <a:lstStyle/>
          <a:p>
            <a:r>
              <a:rPr lang="en-GB" sz="1200" dirty="0">
                <a:hlinkClick r:id="rId3" action="ppaction://hlinksldjump"/>
              </a:rPr>
              <a:t>Overview</a:t>
            </a:r>
            <a:endParaRPr lang="en-GB" sz="1200" dirty="0"/>
          </a:p>
          <a:p>
            <a:r>
              <a:rPr lang="en-GB" sz="1200" dirty="0">
                <a:hlinkClick r:id="rId4" action="ppaction://hlinksldjump"/>
              </a:rPr>
              <a:t>National Winter Plan</a:t>
            </a:r>
            <a:endParaRPr lang="en-GB" sz="1200" dirty="0"/>
          </a:p>
          <a:p>
            <a:r>
              <a:rPr lang="en-GB" sz="1200" dirty="0">
                <a:hlinkClick r:id="rId5" action="ppaction://hlinksldjump"/>
              </a:rPr>
              <a:t>The Importance of Updating Capacity Tracker</a:t>
            </a:r>
            <a:endParaRPr lang="en-GB" sz="1200" dirty="0"/>
          </a:p>
          <a:p>
            <a:r>
              <a:rPr lang="en-GB" sz="1200" dirty="0">
                <a:hlinkClick r:id="rId6" action="ppaction://hlinksldjump"/>
              </a:rPr>
              <a:t>RAG Rating of Staff and Service Users</a:t>
            </a:r>
            <a:endParaRPr lang="en-GB" sz="1200" dirty="0"/>
          </a:p>
          <a:p>
            <a:r>
              <a:rPr lang="en-GB" sz="1200" dirty="0">
                <a:hlinkClick r:id="rId6" action="ppaction://hlinksldjump"/>
              </a:rPr>
              <a:t>Managing Outbreaks</a:t>
            </a:r>
            <a:endParaRPr lang="en-GB" sz="1200" dirty="0"/>
          </a:p>
          <a:p>
            <a:pPr lvl="1"/>
            <a:r>
              <a:rPr lang="en-GB" sz="1200" dirty="0">
                <a:hlinkClick r:id="rId7" action="ppaction://hlinksldjump"/>
              </a:rPr>
              <a:t>Covid-19</a:t>
            </a:r>
            <a:endParaRPr lang="en-GB" sz="1200" dirty="0"/>
          </a:p>
          <a:p>
            <a:pPr lvl="1"/>
            <a:r>
              <a:rPr lang="en-GB" sz="1200" dirty="0">
                <a:hlinkClick r:id="rId6" action="ppaction://hlinksldjump"/>
              </a:rPr>
              <a:t>Flu and Norovirus</a:t>
            </a:r>
            <a:endParaRPr lang="en-GB" sz="1200" dirty="0"/>
          </a:p>
          <a:p>
            <a:pPr lvl="1"/>
            <a:r>
              <a:rPr lang="en-GB" sz="1200" dirty="0">
                <a:hlinkClick r:id="rId8" action="ppaction://hlinksldjump"/>
              </a:rPr>
              <a:t>Infection Prevention and Control</a:t>
            </a:r>
            <a:endParaRPr lang="en-GB" sz="1200" dirty="0"/>
          </a:p>
          <a:p>
            <a:r>
              <a:rPr lang="en-GB" sz="1200" dirty="0">
                <a:hlinkClick r:id="rId9" action="ppaction://hlinksldjump"/>
              </a:rPr>
              <a:t>Community Meals Provider</a:t>
            </a:r>
            <a:endParaRPr lang="en-GB" sz="1200" dirty="0"/>
          </a:p>
          <a:p>
            <a:r>
              <a:rPr lang="en-GB" sz="1200" dirty="0">
                <a:hlinkClick r:id="rId10" action="ppaction://hlinksldjump"/>
              </a:rPr>
              <a:t>PPE</a:t>
            </a:r>
            <a:endParaRPr lang="en-GB" sz="1200" dirty="0"/>
          </a:p>
          <a:p>
            <a:r>
              <a:rPr lang="en-GB" sz="1200" dirty="0">
                <a:hlinkClick r:id="rId11" action="ppaction://hlinksldjump"/>
              </a:rPr>
              <a:t>Travelling During the Winter</a:t>
            </a:r>
            <a:endParaRPr lang="en-GB" sz="1200" dirty="0"/>
          </a:p>
          <a:p>
            <a:pPr lvl="1"/>
            <a:r>
              <a:rPr lang="en-GB" sz="1200" dirty="0">
                <a:hlinkClick r:id="rId11" action="ppaction://hlinksldjump"/>
              </a:rPr>
              <a:t>Staff Travel</a:t>
            </a:r>
            <a:endParaRPr lang="en-GB" sz="1200" dirty="0"/>
          </a:p>
          <a:p>
            <a:pPr lvl="1"/>
            <a:r>
              <a:rPr lang="en-GB" sz="1200" dirty="0">
                <a:hlinkClick r:id="rId12" action="ppaction://hlinksldjump"/>
              </a:rPr>
              <a:t>Winter Car Essentials Checklist</a:t>
            </a:r>
            <a:endParaRPr lang="en-GB" sz="1200" dirty="0"/>
          </a:p>
          <a:p>
            <a:pPr lvl="1"/>
            <a:r>
              <a:rPr lang="en-GB" sz="1200" dirty="0">
                <a:hlinkClick r:id="rId13" action="ppaction://hlinksldjump"/>
              </a:rPr>
              <a:t>Residents Making Trips Outside The Care Home</a:t>
            </a:r>
            <a:endParaRPr lang="en-GB" sz="1200" dirty="0"/>
          </a:p>
          <a:p>
            <a:pPr lvl="1"/>
            <a:r>
              <a:rPr lang="en-GB" sz="1200" dirty="0">
                <a:hlinkClick r:id="rId14" action="ppaction://hlinksldjump"/>
              </a:rPr>
              <a:t>Gritting Routes </a:t>
            </a:r>
            <a:endParaRPr lang="en-GB" sz="1200" dirty="0"/>
          </a:p>
          <a:p>
            <a:pPr lvl="1"/>
            <a:r>
              <a:rPr lang="en-GB" sz="1200" dirty="0">
                <a:hlinkClick r:id="rId15" action="ppaction://hlinksldjump"/>
              </a:rPr>
              <a:t>Useful Resources for Travelling During the Winter</a:t>
            </a:r>
            <a:endParaRPr lang="en-GB" sz="1200" dirty="0"/>
          </a:p>
        </p:txBody>
      </p:sp>
      <p:sp>
        <p:nvSpPr>
          <p:cNvPr id="7" name="Content Placeholder 6"/>
          <p:cNvSpPr>
            <a:spLocks noGrp="1"/>
          </p:cNvSpPr>
          <p:nvPr>
            <p:ph sz="quarter" idx="4"/>
          </p:nvPr>
        </p:nvSpPr>
        <p:spPr>
          <a:xfrm>
            <a:off x="4967339" y="1152983"/>
            <a:ext cx="4430661" cy="4859866"/>
          </a:xfrm>
        </p:spPr>
        <p:txBody>
          <a:bodyPr>
            <a:normAutofit fontScale="85000" lnSpcReduction="20000"/>
          </a:bodyPr>
          <a:lstStyle/>
          <a:p>
            <a:r>
              <a:rPr lang="en-GB" sz="1200" dirty="0">
                <a:hlinkClick r:id="rId16" action="ppaction://hlinksldjump"/>
              </a:rPr>
              <a:t>Business Continuity </a:t>
            </a:r>
            <a:endParaRPr lang="en-GB" sz="1200" dirty="0"/>
          </a:p>
          <a:p>
            <a:pPr lvl="1"/>
            <a:r>
              <a:rPr lang="en-GB" sz="1200" dirty="0">
                <a:hlinkClick r:id="rId16" action="ppaction://hlinksldjump"/>
              </a:rPr>
              <a:t>Building </a:t>
            </a:r>
            <a:r>
              <a:rPr lang="en-GB" sz="1200" dirty="0" smtClean="0">
                <a:hlinkClick r:id="rId16" action="ppaction://hlinksldjump"/>
              </a:rPr>
              <a:t>Maintenance</a:t>
            </a:r>
            <a:endParaRPr lang="en-GB" sz="1200" dirty="0" smtClean="0"/>
          </a:p>
          <a:p>
            <a:pPr lvl="1"/>
            <a:r>
              <a:rPr lang="en-GB" sz="1200" dirty="0" smtClean="0">
                <a:hlinkClick r:id="rId17" action="ppaction://hlinksldjump"/>
              </a:rPr>
              <a:t>Emergency Planning</a:t>
            </a:r>
            <a:endParaRPr lang="en-GB" sz="1200" dirty="0"/>
          </a:p>
          <a:p>
            <a:pPr lvl="1"/>
            <a:r>
              <a:rPr lang="en-GB" sz="1200" dirty="0">
                <a:hlinkClick r:id="rId18" action="ppaction://hlinksldjump"/>
              </a:rPr>
              <a:t>Food Supply</a:t>
            </a:r>
            <a:endParaRPr lang="en-GB" sz="1200" dirty="0"/>
          </a:p>
          <a:p>
            <a:pPr lvl="1"/>
            <a:r>
              <a:rPr lang="en-GB" sz="1200" dirty="0">
                <a:hlinkClick r:id="rId19" action="ppaction://hlinksldjump"/>
              </a:rPr>
              <a:t>Medicine Supply</a:t>
            </a:r>
            <a:r>
              <a:rPr lang="en-GB" sz="1200" dirty="0"/>
              <a:t> </a:t>
            </a:r>
          </a:p>
          <a:p>
            <a:pPr lvl="1"/>
            <a:r>
              <a:rPr lang="en-GB" sz="1200" dirty="0">
                <a:hlinkClick r:id="rId20" action="ppaction://hlinksldjump"/>
              </a:rPr>
              <a:t>Staff Shortages </a:t>
            </a:r>
            <a:endParaRPr lang="en-GB" sz="1200" dirty="0"/>
          </a:p>
          <a:p>
            <a:pPr lvl="1"/>
            <a:r>
              <a:rPr lang="en-GB" sz="1200" dirty="0">
                <a:hlinkClick r:id="rId19" action="ppaction://hlinksldjump"/>
              </a:rPr>
              <a:t>Staff Health and Wellbeing</a:t>
            </a:r>
            <a:endParaRPr lang="en-GB" sz="1200" dirty="0"/>
          </a:p>
          <a:p>
            <a:r>
              <a:rPr lang="en-GB" sz="1200" dirty="0">
                <a:hlinkClick r:id="rId19" action="ppaction://hlinksldjump"/>
              </a:rPr>
              <a:t>Useful Resources</a:t>
            </a:r>
            <a:endParaRPr lang="en-GB" sz="1200" dirty="0"/>
          </a:p>
          <a:p>
            <a:pPr lvl="1"/>
            <a:r>
              <a:rPr lang="en-GB" sz="1200" dirty="0">
                <a:hlinkClick r:id="rId19" action="ppaction://hlinksldjump"/>
              </a:rPr>
              <a:t>Resource Packs</a:t>
            </a:r>
            <a:endParaRPr lang="en-GB" sz="1200" dirty="0"/>
          </a:p>
          <a:p>
            <a:pPr lvl="1"/>
            <a:r>
              <a:rPr lang="en-GB" sz="1200" dirty="0">
                <a:hlinkClick r:id="rId20" action="ppaction://hlinksldjump"/>
              </a:rPr>
              <a:t>Useful </a:t>
            </a:r>
            <a:r>
              <a:rPr lang="en-GB" sz="1200" dirty="0" smtClean="0">
                <a:hlinkClick r:id="rId20" action="ppaction://hlinksldjump"/>
              </a:rPr>
              <a:t>Templates</a:t>
            </a:r>
            <a:endParaRPr lang="en-GB" sz="1200" dirty="0" smtClean="0"/>
          </a:p>
          <a:p>
            <a:pPr lvl="1"/>
            <a:r>
              <a:rPr lang="en-GB" sz="1200" dirty="0" smtClean="0">
                <a:hlinkClick r:id="rId21" action="ppaction://hlinksldjump"/>
              </a:rPr>
              <a:t>Building Maintenance Resources </a:t>
            </a:r>
            <a:endParaRPr lang="en-GB" sz="1200" dirty="0" smtClean="0"/>
          </a:p>
          <a:p>
            <a:pPr lvl="1"/>
            <a:r>
              <a:rPr lang="en-GB" sz="1200" dirty="0" smtClean="0">
                <a:hlinkClick r:id="rId22" action="ppaction://hlinksldjump"/>
              </a:rPr>
              <a:t>Food Supply Resources</a:t>
            </a:r>
            <a:endParaRPr lang="en-GB" sz="1200" dirty="0" smtClean="0"/>
          </a:p>
          <a:p>
            <a:pPr lvl="1"/>
            <a:r>
              <a:rPr lang="en-GB" sz="1200" dirty="0" smtClean="0">
                <a:hlinkClick r:id="rId23" action="ppaction://hlinksldjump"/>
              </a:rPr>
              <a:t>Pharmaceutical Supply Resources</a:t>
            </a:r>
            <a:endParaRPr lang="en-GB" sz="1200" dirty="0"/>
          </a:p>
          <a:p>
            <a:pPr lvl="1"/>
            <a:r>
              <a:rPr lang="en-GB" sz="1200" dirty="0">
                <a:hlinkClick r:id="rId24" action="ppaction://hlinksldjump"/>
              </a:rPr>
              <a:t>Workforce </a:t>
            </a:r>
            <a:r>
              <a:rPr lang="en-GB" sz="1200" dirty="0" smtClean="0">
                <a:hlinkClick r:id="rId24" action="ppaction://hlinksldjump"/>
              </a:rPr>
              <a:t>Resources</a:t>
            </a:r>
            <a:endParaRPr lang="en-GB" sz="1200" dirty="0" smtClean="0"/>
          </a:p>
          <a:p>
            <a:pPr lvl="1"/>
            <a:r>
              <a:rPr lang="en-GB" sz="1200" dirty="0" smtClean="0">
                <a:hlinkClick r:id="rId25" action="ppaction://hlinksldjump"/>
              </a:rPr>
              <a:t>Staff Mental Wellbeing Resources </a:t>
            </a:r>
            <a:endParaRPr lang="en-GB" sz="1200" dirty="0"/>
          </a:p>
          <a:p>
            <a:pPr lvl="1"/>
            <a:r>
              <a:rPr lang="en-GB" sz="1200" dirty="0">
                <a:hlinkClick r:id="rId26" action="ppaction://hlinksldjump"/>
              </a:rPr>
              <a:t>Staff Training </a:t>
            </a:r>
            <a:endParaRPr lang="en-GB" sz="1200" dirty="0" smtClean="0"/>
          </a:p>
          <a:p>
            <a:pPr lvl="1"/>
            <a:r>
              <a:rPr lang="en-GB" sz="1200" dirty="0" smtClean="0">
                <a:hlinkClick r:id="rId9" action="ppaction://hlinksldjump"/>
              </a:rPr>
              <a:t>Community Meals Providers </a:t>
            </a:r>
            <a:endParaRPr lang="en-GB" sz="1200" dirty="0" smtClean="0"/>
          </a:p>
          <a:p>
            <a:pPr lvl="1"/>
            <a:r>
              <a:rPr lang="en-GB" sz="1200" dirty="0" smtClean="0">
                <a:hlinkClick r:id="rId27" action="ppaction://hlinksldjump"/>
              </a:rPr>
              <a:t>Checklists </a:t>
            </a:r>
            <a:endParaRPr lang="en-GB" sz="1200" dirty="0"/>
          </a:p>
          <a:p>
            <a:pPr lvl="1"/>
            <a:r>
              <a:rPr lang="en-GB" sz="1200" dirty="0">
                <a:hlinkClick r:id="rId28" action="ppaction://hlinksldjump"/>
              </a:rPr>
              <a:t>Contact Information </a:t>
            </a:r>
            <a:endParaRPr lang="en-GB" sz="1200" dirty="0"/>
          </a:p>
          <a:p>
            <a:pPr marL="0" indent="0">
              <a:buNone/>
            </a:pPr>
            <a:endParaRPr lang="en-GB" dirty="0"/>
          </a:p>
        </p:txBody>
      </p:sp>
    </p:spTree>
    <p:extLst>
      <p:ext uri="{BB962C8B-B14F-4D97-AF65-F5344CB8AC3E}">
        <p14:creationId xmlns:p14="http://schemas.microsoft.com/office/powerpoint/2010/main" val="407750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32" y="409637"/>
            <a:ext cx="8873034" cy="1137931"/>
          </a:xfrm>
        </p:spPr>
        <p:txBody>
          <a:bodyPr/>
          <a:lstStyle/>
          <a:p>
            <a:r>
              <a:rPr lang="en-GB" dirty="0" smtClean="0"/>
              <a:t>Useful Resources for Travelling During the Winter</a:t>
            </a:r>
            <a:endParaRPr lang="en-GB" dirty="0"/>
          </a:p>
        </p:txBody>
      </p:sp>
      <p:sp>
        <p:nvSpPr>
          <p:cNvPr id="3" name="Content Placeholder 2"/>
          <p:cNvSpPr>
            <a:spLocks noGrp="1"/>
          </p:cNvSpPr>
          <p:nvPr>
            <p:ph idx="1"/>
          </p:nvPr>
        </p:nvSpPr>
        <p:spPr>
          <a:xfrm>
            <a:off x="296366" y="2445092"/>
            <a:ext cx="7269065" cy="3408828"/>
          </a:xfrm>
        </p:spPr>
        <p:txBody>
          <a:bodyPr/>
          <a:lstStyle/>
          <a:p>
            <a:pPr lvl="1"/>
            <a:r>
              <a:rPr lang="en-GB" sz="1625" dirty="0">
                <a:hlinkClick r:id="rId2"/>
              </a:rPr>
              <a:t>Prepare a winter kit for your car</a:t>
            </a:r>
            <a:endParaRPr lang="en-GB" sz="1625" dirty="0"/>
          </a:p>
          <a:p>
            <a:pPr lvl="1"/>
            <a:r>
              <a:rPr lang="en-GB" sz="1625" dirty="0">
                <a:hlinkClick r:id="rId3"/>
              </a:rPr>
              <a:t>What to pack in your emergency breakdown kit</a:t>
            </a:r>
            <a:endParaRPr lang="en-GB" sz="1625" dirty="0"/>
          </a:p>
          <a:p>
            <a:pPr lvl="1"/>
            <a:r>
              <a:rPr lang="en-GB" sz="1625" dirty="0">
                <a:hlinkClick r:id="rId4"/>
              </a:rPr>
              <a:t>6 simple checks to prepare your vehicle for winter</a:t>
            </a:r>
            <a:endParaRPr lang="en-GB" sz="1625" dirty="0"/>
          </a:p>
          <a:p>
            <a:pPr lvl="1"/>
            <a:r>
              <a:rPr lang="en-GB" sz="1625" dirty="0">
                <a:hlinkClick r:id="rId5"/>
              </a:rPr>
              <a:t>Winter car maintenance: 10 tips to prepare for the cold weather</a:t>
            </a:r>
            <a:endParaRPr lang="en-GB" sz="1625" dirty="0"/>
          </a:p>
          <a:p>
            <a:pPr lvl="1"/>
            <a:r>
              <a:rPr lang="en-GB" sz="1625" dirty="0">
                <a:hlinkClick r:id="rId6"/>
              </a:rPr>
              <a:t>Cold weather and driving</a:t>
            </a:r>
            <a:endParaRPr lang="en-GB" sz="1625" dirty="0"/>
          </a:p>
          <a:p>
            <a:pPr lvl="1"/>
            <a:r>
              <a:rPr lang="en-GB" sz="1625" dirty="0">
                <a:hlinkClick r:id="rId7"/>
              </a:rPr>
              <a:t>Travelling in heavy snow and ice</a:t>
            </a:r>
            <a:endParaRPr lang="en-GB" sz="1625" dirty="0"/>
          </a:p>
          <a:p>
            <a:pPr lvl="1"/>
            <a:endParaRPr lang="en-GB" dirty="0"/>
          </a:p>
        </p:txBody>
      </p:sp>
    </p:spTree>
    <p:extLst>
      <p:ext uri="{BB962C8B-B14F-4D97-AF65-F5344CB8AC3E}">
        <p14:creationId xmlns:p14="http://schemas.microsoft.com/office/powerpoint/2010/main" val="91048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Continuity </a:t>
            </a:r>
            <a:endParaRPr lang="en-GB" dirty="0"/>
          </a:p>
        </p:txBody>
      </p:sp>
      <p:sp>
        <p:nvSpPr>
          <p:cNvPr id="3" name="Content Placeholder 2"/>
          <p:cNvSpPr>
            <a:spLocks noGrp="1"/>
          </p:cNvSpPr>
          <p:nvPr>
            <p:ph idx="1"/>
          </p:nvPr>
        </p:nvSpPr>
        <p:spPr>
          <a:xfrm>
            <a:off x="651142" y="1765058"/>
            <a:ext cx="8103392" cy="4060008"/>
          </a:xfrm>
        </p:spPr>
        <p:txBody>
          <a:bodyPr/>
          <a:lstStyle/>
          <a:p>
            <a:pPr marL="342900" lvl="1" indent="-342900"/>
            <a:r>
              <a:rPr lang="en-GB" sz="2400" dirty="0"/>
              <a:t>If you are unsure on what your Business Continuity Plan should include, please read The Care Provider Alliance guidance on business continuity planning </a:t>
            </a:r>
            <a:r>
              <a:rPr lang="en-GB" sz="2400" dirty="0">
                <a:hlinkClick r:id="rId2"/>
              </a:rPr>
              <a:t>here</a:t>
            </a:r>
            <a:r>
              <a:rPr lang="en-GB" sz="2400" dirty="0"/>
              <a:t>. </a:t>
            </a:r>
            <a:endParaRPr lang="en-GB" sz="2400" dirty="0" smtClean="0"/>
          </a:p>
          <a:p>
            <a:pPr marL="0" lvl="1" indent="0">
              <a:buNone/>
            </a:pPr>
            <a:endParaRPr lang="en-GB" sz="2400" dirty="0" smtClean="0"/>
          </a:p>
          <a:p>
            <a:pPr marL="342900" lvl="1" indent="-342900"/>
            <a:r>
              <a:rPr lang="en-GB" sz="2400" dirty="0" smtClean="0"/>
              <a:t>You </a:t>
            </a:r>
            <a:r>
              <a:rPr lang="en-GB" sz="2400" dirty="0"/>
              <a:t>may wish to use </a:t>
            </a:r>
            <a:r>
              <a:rPr lang="en-GB" sz="2400" dirty="0" smtClean="0"/>
              <a:t>our </a:t>
            </a:r>
            <a:r>
              <a:rPr lang="en-GB" sz="2400" dirty="0" smtClean="0">
                <a:hlinkClick r:id="rId3"/>
              </a:rPr>
              <a:t>Winter Planning and Business Continuity Plan</a:t>
            </a:r>
            <a:r>
              <a:rPr lang="en-GB" sz="2400" dirty="0" smtClean="0"/>
              <a:t> which provides information on what you should consider in your business continuity plan.</a:t>
            </a:r>
            <a:endParaRPr lang="en-GB" sz="2400" dirty="0"/>
          </a:p>
          <a:p>
            <a:endParaRPr lang="en-GB" dirty="0"/>
          </a:p>
        </p:txBody>
      </p:sp>
    </p:spTree>
    <p:extLst>
      <p:ext uri="{BB962C8B-B14F-4D97-AF65-F5344CB8AC3E}">
        <p14:creationId xmlns:p14="http://schemas.microsoft.com/office/powerpoint/2010/main" val="12134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91" y="346042"/>
            <a:ext cx="7641337" cy="1137931"/>
          </a:xfrm>
        </p:spPr>
        <p:txBody>
          <a:bodyPr/>
          <a:lstStyle/>
          <a:p>
            <a:r>
              <a:rPr lang="en-GB" dirty="0" smtClean="0"/>
              <a:t>Building Maintenance </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410691" y="1221944"/>
            <a:ext cx="9192626" cy="3527180"/>
          </a:xfrm>
        </p:spPr>
        <p:txBody>
          <a:bodyPr>
            <a:normAutofit/>
          </a:bodyPr>
          <a:lstStyle/>
          <a:p>
            <a:pPr marL="0" indent="0">
              <a:buNone/>
            </a:pPr>
            <a:r>
              <a:rPr lang="en-GB" dirty="0" smtClean="0"/>
              <a:t>Your Business </a:t>
            </a:r>
            <a:r>
              <a:rPr lang="en-GB" dirty="0"/>
              <a:t>C</a:t>
            </a:r>
            <a:r>
              <a:rPr lang="en-GB" dirty="0" smtClean="0"/>
              <a:t>ontinuity </a:t>
            </a:r>
            <a:r>
              <a:rPr lang="en-GB" dirty="0"/>
              <a:t>P</a:t>
            </a:r>
            <a:r>
              <a:rPr lang="en-GB" dirty="0" smtClean="0"/>
              <a:t>lan should include building maintenance procedures to ensure the following have been checked or serviced.</a:t>
            </a:r>
          </a:p>
          <a:p>
            <a:pPr marL="0" indent="0">
              <a:buNone/>
            </a:pPr>
            <a:r>
              <a:rPr lang="en-GB" dirty="0"/>
              <a:t>If you experience problems with </a:t>
            </a:r>
            <a:r>
              <a:rPr lang="en-GB" dirty="0" smtClean="0"/>
              <a:t>any items on this checklist, </a:t>
            </a:r>
            <a:r>
              <a:rPr lang="en-GB" dirty="0"/>
              <a:t>please inform The Commissioning Team and CQC</a:t>
            </a:r>
            <a:r>
              <a:rPr lang="en-GB" dirty="0" smtClean="0"/>
              <a:t>.</a:t>
            </a:r>
          </a:p>
          <a:p>
            <a:pPr marL="0" indent="0">
              <a:buNone/>
            </a:pPr>
            <a:r>
              <a:rPr lang="en-GB" dirty="0" smtClean="0"/>
              <a:t>Print out contact numbers so staff know who to call in the event of a failure. </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84118192"/>
              </p:ext>
            </p:extLst>
          </p:nvPr>
        </p:nvGraphicFramePr>
        <p:xfrm>
          <a:off x="540685" y="3904532"/>
          <a:ext cx="8880406" cy="2343869"/>
        </p:xfrm>
        <a:graphic>
          <a:graphicData uri="http://schemas.openxmlformats.org/drawingml/2006/table">
            <a:tbl>
              <a:tblPr firstRow="1" bandRow="1">
                <a:tableStyleId>{775DCB02-9BB8-47FD-8907-85C794F793BA}</a:tableStyleId>
              </a:tblPr>
              <a:tblGrid>
                <a:gridCol w="8057228">
                  <a:extLst>
                    <a:ext uri="{9D8B030D-6E8A-4147-A177-3AD203B41FA5}">
                      <a16:colId xmlns:a16="http://schemas.microsoft.com/office/drawing/2014/main" val="2665153488"/>
                    </a:ext>
                  </a:extLst>
                </a:gridCol>
                <a:gridCol w="823178">
                  <a:extLst>
                    <a:ext uri="{9D8B030D-6E8A-4147-A177-3AD203B41FA5}">
                      <a16:colId xmlns:a16="http://schemas.microsoft.com/office/drawing/2014/main" val="560600745"/>
                    </a:ext>
                  </a:extLst>
                </a:gridCol>
              </a:tblGrid>
              <a:tr h="530485">
                <a:tc>
                  <a:txBody>
                    <a:bodyPr/>
                    <a:lstStyle/>
                    <a:p>
                      <a:pPr marL="0" indent="0">
                        <a:buNone/>
                      </a:pPr>
                      <a:r>
                        <a:rPr lang="en-GB" sz="2100" dirty="0" smtClean="0"/>
                        <a:t>CHECKLIST FOR</a:t>
                      </a:r>
                      <a:r>
                        <a:rPr lang="en-GB" sz="2100" baseline="0" dirty="0" smtClean="0"/>
                        <a:t> BUILDING MAINTENANCE</a:t>
                      </a:r>
                      <a:endParaRPr lang="en-GB" sz="2100" dirty="0" smtClean="0"/>
                    </a:p>
                  </a:txBody>
                  <a:tcPr marL="60365" marR="60365" marT="30183" marB="30183">
                    <a:lnR w="12700" cap="flat" cmpd="sng" algn="ctr">
                      <a:solidFill>
                        <a:schemeClr val="tx1"/>
                      </a:solidFill>
                      <a:prstDash val="solid"/>
                      <a:round/>
                      <a:headEnd type="none" w="med" len="med"/>
                      <a:tailEnd type="none" w="med" len="med"/>
                    </a:lnR>
                  </a:tcPr>
                </a:tc>
                <a:tc>
                  <a:txBody>
                    <a:bodyPr/>
                    <a:lstStyle/>
                    <a:p>
                      <a:endParaRPr lang="en-GB" sz="1200" dirty="0"/>
                    </a:p>
                  </a:txBody>
                  <a:tcPr marL="60365" marR="60365" marT="30183" marB="3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4533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Boilers and Heating systems </a:t>
                      </a:r>
                    </a:p>
                  </a:txBody>
                  <a:tcPr marL="60365" marR="60365" marT="30183" marB="30183">
                    <a:lnR w="12700" cap="flat" cmpd="sng" algn="ctr">
                      <a:solidFill>
                        <a:schemeClr val="tx1"/>
                      </a:solidFill>
                      <a:prstDash val="solid"/>
                      <a:round/>
                      <a:headEnd type="none" w="med" len="med"/>
                      <a:tailEnd type="none" w="med" len="med"/>
                    </a:lnR>
                  </a:tcPr>
                </a:tc>
                <a:tc>
                  <a:txBody>
                    <a:bodyPr/>
                    <a:lstStyle/>
                    <a:p>
                      <a:endParaRPr lang="en-GB" sz="1200" dirty="0"/>
                    </a:p>
                  </a:txBody>
                  <a:tcPr marL="60365" marR="60365" marT="30183" marB="3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r h="4533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Equipment and Machinery</a:t>
                      </a:r>
                    </a:p>
                  </a:txBody>
                  <a:tcPr marL="60365" marR="60365" marT="30183" marB="30183">
                    <a:lnR w="12700" cap="flat" cmpd="sng" algn="ctr">
                      <a:solidFill>
                        <a:schemeClr val="tx1"/>
                      </a:solidFill>
                      <a:prstDash val="solid"/>
                      <a:round/>
                      <a:headEnd type="none" w="med" len="med"/>
                      <a:tailEnd type="none" w="med" len="med"/>
                    </a:lnR>
                  </a:tcPr>
                </a:tc>
                <a:tc>
                  <a:txBody>
                    <a:bodyPr/>
                    <a:lstStyle/>
                    <a:p>
                      <a:endParaRPr lang="en-GB" sz="1200" dirty="0"/>
                    </a:p>
                  </a:txBody>
                  <a:tcPr marL="60365" marR="60365" marT="30183" marB="3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68507419"/>
                  </a:ext>
                </a:extLst>
              </a:tr>
              <a:tr h="4533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ICT services</a:t>
                      </a:r>
                    </a:p>
                  </a:txBody>
                  <a:tcPr marL="60365" marR="60365" marT="30183" marB="30183">
                    <a:lnR w="12700" cap="flat" cmpd="sng" algn="ctr">
                      <a:solidFill>
                        <a:schemeClr val="tx1"/>
                      </a:solidFill>
                      <a:prstDash val="solid"/>
                      <a:round/>
                      <a:headEnd type="none" w="med" len="med"/>
                      <a:tailEnd type="none" w="med" len="med"/>
                    </a:lnR>
                  </a:tcPr>
                </a:tc>
                <a:tc>
                  <a:txBody>
                    <a:bodyPr/>
                    <a:lstStyle/>
                    <a:p>
                      <a:endParaRPr lang="en-GB" sz="1200" dirty="0"/>
                    </a:p>
                  </a:txBody>
                  <a:tcPr marL="60365" marR="60365" marT="30183" marB="3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822621798"/>
                  </a:ext>
                </a:extLst>
              </a:tr>
              <a:tr h="4533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Power supply </a:t>
                      </a:r>
                    </a:p>
                  </a:txBody>
                  <a:tcPr marL="60365" marR="60365" marT="30183" marB="30183">
                    <a:lnR w="12700" cap="flat" cmpd="sng" algn="ctr">
                      <a:solidFill>
                        <a:schemeClr val="tx1"/>
                      </a:solidFill>
                      <a:prstDash val="solid"/>
                      <a:round/>
                      <a:headEnd type="none" w="med" len="med"/>
                      <a:tailEnd type="none" w="med" len="med"/>
                    </a:lnR>
                  </a:tcPr>
                </a:tc>
                <a:tc>
                  <a:txBody>
                    <a:bodyPr/>
                    <a:lstStyle/>
                    <a:p>
                      <a:endParaRPr lang="en-GB" sz="1200" dirty="0"/>
                    </a:p>
                  </a:txBody>
                  <a:tcPr marL="60365" marR="60365" marT="30183" marB="301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77244255"/>
                  </a:ext>
                </a:extLst>
              </a:tr>
            </a:tbl>
          </a:graphicData>
        </a:graphic>
      </p:graphicFrame>
    </p:spTree>
    <p:extLst>
      <p:ext uri="{BB962C8B-B14F-4D97-AF65-F5344CB8AC3E}">
        <p14:creationId xmlns:p14="http://schemas.microsoft.com/office/powerpoint/2010/main" val="2179359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501" y="152992"/>
            <a:ext cx="7641337" cy="1137931"/>
          </a:xfrm>
        </p:spPr>
        <p:txBody>
          <a:bodyPr/>
          <a:lstStyle/>
          <a:p>
            <a:r>
              <a:rPr lang="en-GB" dirty="0" smtClean="0"/>
              <a:t>Building Maintenance </a:t>
            </a:r>
            <a:r>
              <a:rPr lang="en-GB" dirty="0"/>
              <a:t/>
            </a:r>
            <a:br>
              <a:rPr lang="en-GB" dirty="0"/>
            </a:br>
            <a:r>
              <a:rPr lang="en-GB" dirty="0" smtClean="0"/>
              <a:t/>
            </a:r>
            <a:br>
              <a:rPr lang="en-GB" dirty="0" smtClean="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2367663"/>
              </p:ext>
            </p:extLst>
          </p:nvPr>
        </p:nvGraphicFramePr>
        <p:xfrm>
          <a:off x="183111" y="883041"/>
          <a:ext cx="9575800" cy="5825338"/>
        </p:xfrm>
        <a:graphic>
          <a:graphicData uri="http://schemas.openxmlformats.org/drawingml/2006/table">
            <a:tbl>
              <a:tblPr firstRow="1" bandRow="1">
                <a:tableStyleId>{7DF18680-E054-41AD-8BC1-D1AEF772440D}</a:tableStyleId>
              </a:tblPr>
              <a:tblGrid>
                <a:gridCol w="8639165">
                  <a:extLst>
                    <a:ext uri="{9D8B030D-6E8A-4147-A177-3AD203B41FA5}">
                      <a16:colId xmlns:a16="http://schemas.microsoft.com/office/drawing/2014/main" val="3076084810"/>
                    </a:ext>
                  </a:extLst>
                </a:gridCol>
                <a:gridCol w="936635">
                  <a:extLst>
                    <a:ext uri="{9D8B030D-6E8A-4147-A177-3AD203B41FA5}">
                      <a16:colId xmlns:a16="http://schemas.microsoft.com/office/drawing/2014/main" val="3963408386"/>
                    </a:ext>
                  </a:extLst>
                </a:gridCol>
              </a:tblGrid>
              <a:tr h="486487">
                <a:tc>
                  <a:txBody>
                    <a:bodyPr/>
                    <a:lstStyle/>
                    <a:p>
                      <a:r>
                        <a:rPr lang="en-GB" sz="1800" dirty="0" smtClean="0">
                          <a:latin typeface="Arial" panose="020B0604020202020204" pitchFamily="34" charset="0"/>
                          <a:cs typeface="Arial" panose="020B0604020202020204" pitchFamily="34" charset="0"/>
                        </a:rPr>
                        <a:t>CHECKLIST FOR BUILDING MAINTENANCE</a:t>
                      </a:r>
                      <a:endParaRPr lang="en-GB" sz="1800" dirty="0">
                        <a:latin typeface="Arial" panose="020B0604020202020204" pitchFamily="34" charset="0"/>
                        <a:cs typeface="Arial" panose="020B0604020202020204" pitchFamily="34" charset="0"/>
                      </a:endParaRPr>
                    </a:p>
                  </a:txBody>
                  <a:tcPr marL="74295" marR="74295" marT="37148" marB="37148">
                    <a:solidFill>
                      <a:schemeClr val="accent4"/>
                    </a:solidFill>
                  </a:tcPr>
                </a:tc>
                <a:tc>
                  <a:txBody>
                    <a:bodyPr/>
                    <a:lstStyle/>
                    <a:p>
                      <a:endParaRPr lang="en-GB" sz="1500" dirty="0"/>
                    </a:p>
                  </a:txBody>
                  <a:tcPr marL="74295" marR="74295" marT="37148" marB="37148">
                    <a:solidFill>
                      <a:schemeClr val="accent4"/>
                    </a:solidFill>
                  </a:tcPr>
                </a:tc>
                <a:extLst>
                  <a:ext uri="{0D108BD9-81ED-4DB2-BD59-A6C34878D82A}">
                    <a16:rowId xmlns:a16="http://schemas.microsoft.com/office/drawing/2014/main" val="121626075"/>
                  </a:ext>
                </a:extLst>
              </a:tr>
              <a:tr h="284497">
                <a:tc>
                  <a:txBody>
                    <a:bodyPr/>
                    <a:lstStyle/>
                    <a:p>
                      <a:r>
                        <a:rPr lang="en-GB" sz="1000" b="1" dirty="0" smtClean="0">
                          <a:solidFill>
                            <a:schemeClr val="tx1"/>
                          </a:solidFill>
                          <a:latin typeface="Arial" panose="020B0604020202020204" pitchFamily="34" charset="0"/>
                          <a:cs typeface="Arial" panose="020B0604020202020204" pitchFamily="34" charset="0"/>
                        </a:rPr>
                        <a:t>Boilers and</a:t>
                      </a:r>
                      <a:r>
                        <a:rPr lang="en-GB" sz="1000" b="1" baseline="0" dirty="0" smtClean="0">
                          <a:solidFill>
                            <a:schemeClr val="tx1"/>
                          </a:solidFill>
                          <a:latin typeface="Arial" panose="020B0604020202020204" pitchFamily="34" charset="0"/>
                          <a:cs typeface="Arial" panose="020B0604020202020204" pitchFamily="34" charset="0"/>
                        </a:rPr>
                        <a:t> Heating Systems </a:t>
                      </a:r>
                      <a:endParaRPr lang="en-GB" sz="1000" b="1" dirty="0">
                        <a:solidFill>
                          <a:schemeClr val="tx1"/>
                        </a:solidFill>
                        <a:latin typeface="Arial" panose="020B0604020202020204" pitchFamily="34" charset="0"/>
                        <a:cs typeface="Arial" panose="020B0604020202020204" pitchFamily="34" charset="0"/>
                      </a:endParaRPr>
                    </a:p>
                  </a:txBody>
                  <a:tcPr marL="74295" marR="74295" marT="37148" marB="37148">
                    <a:solidFill>
                      <a:schemeClr val="accent4"/>
                    </a:solidFill>
                  </a:tcPr>
                </a:tc>
                <a:tc>
                  <a:txBody>
                    <a:bodyPr/>
                    <a:lstStyle/>
                    <a:p>
                      <a:endParaRPr lang="en-GB" sz="1500" dirty="0"/>
                    </a:p>
                  </a:txBody>
                  <a:tcPr marL="74295" marR="74295" marT="37148" marB="37148">
                    <a:solidFill>
                      <a:schemeClr val="accent4"/>
                    </a:solidFill>
                  </a:tcPr>
                </a:tc>
                <a:extLst>
                  <a:ext uri="{0D108BD9-81ED-4DB2-BD59-A6C34878D82A}">
                    <a16:rowId xmlns:a16="http://schemas.microsoft.com/office/drawing/2014/main" val="3462600765"/>
                  </a:ext>
                </a:extLst>
              </a:tr>
              <a:tr h="284497">
                <a:tc>
                  <a:txBody>
                    <a:bodyPr/>
                    <a:lstStyle/>
                    <a:p>
                      <a:pPr algn="l" fontAlgn="t"/>
                      <a:r>
                        <a:rPr lang="en-GB" sz="1000" u="none" strike="noStrike" dirty="0">
                          <a:effectLst/>
                          <a:latin typeface="Arial" panose="020B0604020202020204" pitchFamily="34" charset="0"/>
                          <a:cs typeface="Arial" panose="020B0604020202020204" pitchFamily="34" charset="0"/>
                        </a:rPr>
                        <a:t>Does your business continuity plan include procedures and policies for the maintenance of boilers?</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79702457"/>
                  </a:ext>
                </a:extLst>
              </a:tr>
              <a:tr h="284497">
                <a:tc>
                  <a:txBody>
                    <a:bodyPr/>
                    <a:lstStyle/>
                    <a:p>
                      <a:pPr algn="l" fontAlgn="t"/>
                      <a:r>
                        <a:rPr lang="en-GB" sz="1000" u="none" strike="noStrike" dirty="0">
                          <a:effectLst/>
                          <a:latin typeface="Arial" panose="020B0604020202020204" pitchFamily="34" charset="0"/>
                          <a:cs typeface="Arial" panose="020B0604020202020204" pitchFamily="34" charset="0"/>
                        </a:rPr>
                        <a:t>Does your business continuity plan include a protocol for reporting and managing defects in your boiler?</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B w="12700" cap="flat" cmpd="sng" algn="ctr">
                      <a:solidFill>
                        <a:schemeClr val="tx1"/>
                      </a:solidFill>
                      <a:prstDash val="solid"/>
                      <a:round/>
                      <a:headEnd type="none" w="med" len="med"/>
                      <a:tailEnd type="none" w="med" len="med"/>
                    </a:lnB>
                  </a:tcPr>
                </a:tc>
                <a:tc>
                  <a:txBody>
                    <a:bodyPr/>
                    <a:lstStyle/>
                    <a:p>
                      <a:endParaRPr lang="en-GB" sz="1500"/>
                    </a:p>
                  </a:txBody>
                  <a:tcPr marL="74295" marR="74295" marT="37148" marB="37148"/>
                </a:tc>
                <a:extLst>
                  <a:ext uri="{0D108BD9-81ED-4DB2-BD59-A6C34878D82A}">
                    <a16:rowId xmlns:a16="http://schemas.microsoft.com/office/drawing/2014/main" val="1041487042"/>
                  </a:ext>
                </a:extLst>
              </a:tr>
              <a:tr h="284497">
                <a:tc>
                  <a:txBody>
                    <a:bodyPr/>
                    <a:lstStyle/>
                    <a:p>
                      <a:pPr algn="l" fontAlgn="t"/>
                      <a:r>
                        <a:rPr lang="en-GB" sz="1000" u="none" strike="noStrike" dirty="0">
                          <a:effectLst/>
                          <a:latin typeface="Arial" panose="020B0604020202020204" pitchFamily="34" charset="0"/>
                          <a:cs typeface="Arial" panose="020B0604020202020204" pitchFamily="34" charset="0"/>
                        </a:rPr>
                        <a:t>Do you know who to contact in the case of an emergency regarding your boiler?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T w="12700" cap="flat" cmpd="sng" algn="ctr">
                      <a:solidFill>
                        <a:schemeClr val="tx1"/>
                      </a:solidFill>
                      <a:prstDash val="solid"/>
                      <a:round/>
                      <a:headEnd type="none" w="med" len="med"/>
                      <a:tailEnd type="none" w="med" len="med"/>
                    </a:lnT>
                  </a:tcPr>
                </a:tc>
                <a:tc>
                  <a:txBody>
                    <a:bodyPr/>
                    <a:lstStyle/>
                    <a:p>
                      <a:endParaRPr lang="en-GB" sz="1500"/>
                    </a:p>
                  </a:txBody>
                  <a:tcPr marL="74295" marR="74295" marT="37148" marB="37148"/>
                </a:tc>
                <a:extLst>
                  <a:ext uri="{0D108BD9-81ED-4DB2-BD59-A6C34878D82A}">
                    <a16:rowId xmlns:a16="http://schemas.microsoft.com/office/drawing/2014/main" val="1476664110"/>
                  </a:ext>
                </a:extLst>
              </a:tr>
              <a:tr h="284497">
                <a:tc>
                  <a:txBody>
                    <a:bodyPr/>
                    <a:lstStyle/>
                    <a:p>
                      <a:r>
                        <a:rPr lang="en-GB" sz="1000" b="1" dirty="0" smtClean="0">
                          <a:solidFill>
                            <a:schemeClr val="tx1"/>
                          </a:solidFill>
                          <a:latin typeface="Arial" panose="020B0604020202020204" pitchFamily="34" charset="0"/>
                          <a:cs typeface="Arial" panose="020B0604020202020204" pitchFamily="34" charset="0"/>
                        </a:rPr>
                        <a:t>Equipment and Machinery</a:t>
                      </a:r>
                      <a:endParaRPr lang="en-GB" sz="1000" b="1" dirty="0">
                        <a:solidFill>
                          <a:schemeClr val="tx1"/>
                        </a:solidFill>
                        <a:latin typeface="Arial" panose="020B0604020202020204" pitchFamily="34" charset="0"/>
                        <a:cs typeface="Arial" panose="020B0604020202020204" pitchFamily="34" charset="0"/>
                      </a:endParaRPr>
                    </a:p>
                  </a:txBody>
                  <a:tcPr marL="74295" marR="74295" marT="37148" marB="37148">
                    <a:solidFill>
                      <a:schemeClr val="accent4"/>
                    </a:solidFill>
                  </a:tcPr>
                </a:tc>
                <a:tc>
                  <a:txBody>
                    <a:bodyPr/>
                    <a:lstStyle/>
                    <a:p>
                      <a:endParaRPr lang="en-GB" sz="1500" dirty="0"/>
                    </a:p>
                  </a:txBody>
                  <a:tcPr marL="74295" marR="74295" marT="37148" marB="37148">
                    <a:solidFill>
                      <a:schemeClr val="accent4"/>
                    </a:solidFill>
                  </a:tcPr>
                </a:tc>
                <a:extLst>
                  <a:ext uri="{0D108BD9-81ED-4DB2-BD59-A6C34878D82A}">
                    <a16:rowId xmlns:a16="http://schemas.microsoft.com/office/drawing/2014/main" val="3115344416"/>
                  </a:ext>
                </a:extLst>
              </a:tr>
              <a:tr h="434274">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Does </a:t>
                      </a:r>
                      <a:r>
                        <a:rPr lang="en-GB" sz="1000" b="0" i="0" u="none" strike="noStrike" dirty="0" smtClean="0">
                          <a:solidFill>
                            <a:srgbClr val="000000"/>
                          </a:solidFill>
                          <a:effectLst/>
                          <a:latin typeface="Arial" panose="020B0604020202020204" pitchFamily="34" charset="0"/>
                          <a:cs typeface="Arial" panose="020B0604020202020204" pitchFamily="34" charset="0"/>
                        </a:rPr>
                        <a:t>your </a:t>
                      </a:r>
                      <a:r>
                        <a:rPr lang="en-GB" sz="1000" b="0" i="0" u="none" strike="noStrike" dirty="0">
                          <a:solidFill>
                            <a:srgbClr val="000000"/>
                          </a:solidFill>
                          <a:effectLst/>
                          <a:latin typeface="Arial" panose="020B0604020202020204" pitchFamily="34" charset="0"/>
                          <a:cs typeface="Arial" panose="020B0604020202020204" pitchFamily="34" charset="0"/>
                        </a:rPr>
                        <a:t>business continuity plan include routine maintenance of equipment and machinery such as computers, washing machines, hoists, stair lifts, elevators, nursing care beds and assisted baths.</a:t>
                      </a:r>
                      <a:br>
                        <a:rPr lang="en-GB" sz="1000" b="0" i="0" u="none" strike="noStrike" dirty="0">
                          <a:solidFill>
                            <a:srgbClr val="000000"/>
                          </a:solidFill>
                          <a:effectLst/>
                          <a:latin typeface="Arial" panose="020B0604020202020204" pitchFamily="34" charset="0"/>
                          <a:cs typeface="Arial" panose="020B0604020202020204" pitchFamily="34" charset="0"/>
                        </a:rPr>
                      </a:b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1175118135"/>
                  </a:ext>
                </a:extLst>
              </a:tr>
              <a:tr h="284497">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Have you checked whether your supplier includes contingency plans for when parts unexpectedly malfunction, in your contracts.</a:t>
                      </a: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2797611494"/>
                  </a:ext>
                </a:extLst>
              </a:tr>
              <a:tr h="284497">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Do you know who to contact in the case of an emergency regarding equipment and machinery? </a:t>
                      </a: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2406117517"/>
                  </a:ext>
                </a:extLst>
              </a:tr>
              <a:tr h="284497">
                <a:tc>
                  <a:txBody>
                    <a:bodyPr/>
                    <a:lstStyle/>
                    <a:p>
                      <a:r>
                        <a:rPr lang="en-GB" sz="1000" b="1" dirty="0" smtClean="0">
                          <a:solidFill>
                            <a:schemeClr val="tx1"/>
                          </a:solidFill>
                          <a:latin typeface="Arial" panose="020B0604020202020204" pitchFamily="34" charset="0"/>
                          <a:cs typeface="Arial" panose="020B0604020202020204" pitchFamily="34" charset="0"/>
                        </a:rPr>
                        <a:t>ICT Systems</a:t>
                      </a:r>
                      <a:endParaRPr lang="en-GB" sz="1000" b="1" dirty="0">
                        <a:solidFill>
                          <a:schemeClr val="tx1"/>
                        </a:solidFill>
                        <a:latin typeface="Arial" panose="020B0604020202020204" pitchFamily="34" charset="0"/>
                        <a:cs typeface="Arial" panose="020B0604020202020204" pitchFamily="34" charset="0"/>
                      </a:endParaRPr>
                    </a:p>
                  </a:txBody>
                  <a:tcPr marL="74295" marR="74295" marT="37148" marB="37148">
                    <a:solidFill>
                      <a:schemeClr val="accent4"/>
                    </a:solidFill>
                  </a:tcPr>
                </a:tc>
                <a:tc>
                  <a:txBody>
                    <a:bodyPr/>
                    <a:lstStyle/>
                    <a:p>
                      <a:endParaRPr lang="en-GB" sz="1500" dirty="0"/>
                    </a:p>
                  </a:txBody>
                  <a:tcPr marL="74295" marR="74295" marT="37148" marB="37148">
                    <a:solidFill>
                      <a:schemeClr val="accent4"/>
                    </a:solidFill>
                  </a:tcPr>
                </a:tc>
                <a:extLst>
                  <a:ext uri="{0D108BD9-81ED-4DB2-BD59-A6C34878D82A}">
                    <a16:rowId xmlns:a16="http://schemas.microsoft.com/office/drawing/2014/main" val="2577218757"/>
                  </a:ext>
                </a:extLst>
              </a:tr>
              <a:tr h="0">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Does your business continuity plan consider the risk of ICT server failure, ICT telephone failure and digital care system failure?</a:t>
                      </a:r>
                      <a:br>
                        <a:rPr lang="en-GB" sz="1000" b="0" i="0" u="none" strike="noStrike" dirty="0">
                          <a:solidFill>
                            <a:srgbClr val="000000"/>
                          </a:solidFill>
                          <a:effectLst/>
                          <a:latin typeface="Arial" panose="020B0604020202020204" pitchFamily="34" charset="0"/>
                          <a:cs typeface="Arial" panose="020B0604020202020204" pitchFamily="34" charset="0"/>
                        </a:rPr>
                      </a:b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2553327695"/>
                  </a:ext>
                </a:extLst>
              </a:tr>
              <a:tr h="0">
                <a:tc>
                  <a:txBody>
                    <a:bodyPr/>
                    <a:lstStyle/>
                    <a:p>
                      <a:pPr algn="l" fontAlgn="t"/>
                      <a:r>
                        <a:rPr lang="en-GB" sz="1000" dirty="0" smtClean="0">
                          <a:latin typeface="Arial" panose="020B0604020202020204" pitchFamily="34" charset="0"/>
                          <a:cs typeface="Arial" panose="020B0604020202020204" pitchFamily="34" charset="0"/>
                        </a:rPr>
                        <a:t>Do you have maintenance contracts to provide a prompt response to any </a:t>
                      </a:r>
                      <a:r>
                        <a:rPr lang="en-GB" sz="1000" b="0" i="0" u="none" strike="noStrike" dirty="0" smtClean="0">
                          <a:solidFill>
                            <a:srgbClr val="000000"/>
                          </a:solidFill>
                          <a:effectLst/>
                          <a:latin typeface="Arial" panose="020B0604020202020204" pitchFamily="34" charset="0"/>
                          <a:cs typeface="Arial" panose="020B0604020202020204" pitchFamily="34" charset="0"/>
                        </a:rPr>
                        <a:t>ICT server failure, ICT telephone failure</a:t>
                      </a:r>
                      <a:r>
                        <a:rPr lang="en-GB" sz="1000" dirty="0" smtClean="0">
                          <a:latin typeface="Arial" panose="020B0604020202020204" pitchFamily="34" charset="0"/>
                          <a:cs typeface="Arial" panose="020B0604020202020204" pitchFamily="34" charset="0"/>
                        </a:rPr>
                        <a:t> and </a:t>
                      </a:r>
                      <a:r>
                        <a:rPr lang="en-GB" sz="1000" b="0" i="0" u="none" strike="noStrike" dirty="0" smtClean="0">
                          <a:solidFill>
                            <a:srgbClr val="000000"/>
                          </a:solidFill>
                          <a:effectLst/>
                          <a:latin typeface="Arial" panose="020B0604020202020204" pitchFamily="34" charset="0"/>
                          <a:cs typeface="Arial" panose="020B0604020202020204" pitchFamily="34" charset="0"/>
                        </a:rPr>
                        <a:t>digital care system failure</a:t>
                      </a:r>
                      <a:r>
                        <a:rPr lang="en-GB" sz="1000" dirty="0" smtClean="0">
                          <a:latin typeface="Arial" panose="020B0604020202020204" pitchFamily="34" charset="0"/>
                          <a:cs typeface="Arial" panose="020B0604020202020204" pitchFamily="34" charset="0"/>
                        </a:rPr>
                        <a:t>? </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2217192450"/>
                  </a:ext>
                </a:extLst>
              </a:tr>
              <a:tr h="291131">
                <a:tc>
                  <a:txBody>
                    <a:bodyPr/>
                    <a:lstStyle/>
                    <a:p>
                      <a:pPr algn="l" fontAlgn="t"/>
                      <a:r>
                        <a:rPr lang="en-GB" sz="1000" b="0" i="0" u="none" strike="noStrike" dirty="0" smtClean="0">
                          <a:solidFill>
                            <a:srgbClr val="000000"/>
                          </a:solidFill>
                          <a:effectLst/>
                          <a:latin typeface="Arial" panose="020B0604020202020204" pitchFamily="34" charset="0"/>
                          <a:cs typeface="Arial" panose="020B0604020202020204" pitchFamily="34" charset="0"/>
                        </a:rPr>
                        <a:t>Have you collated the contact details for all the ICT systems your facility uses, for easy access when you require technical support?</a:t>
                      </a:r>
                      <a:r>
                        <a:rPr lang="en-GB" sz="1000" b="0" i="0" u="none" strike="noStrike" dirty="0">
                          <a:solidFill>
                            <a:srgbClr val="000000"/>
                          </a:solidFill>
                          <a:effectLst/>
                          <a:latin typeface="Arial" panose="020B0604020202020204" pitchFamily="34" charset="0"/>
                          <a:cs typeface="Arial" panose="020B0604020202020204" pitchFamily="34" charset="0"/>
                        </a:rPr>
                        <a:t/>
                      </a:r>
                      <a:br>
                        <a:rPr lang="en-GB" sz="1000" b="0" i="0" u="none" strike="noStrike" dirty="0">
                          <a:solidFill>
                            <a:srgbClr val="000000"/>
                          </a:solidFill>
                          <a:effectLst/>
                          <a:latin typeface="Arial" panose="020B0604020202020204" pitchFamily="34" charset="0"/>
                          <a:cs typeface="Arial" panose="020B0604020202020204" pitchFamily="34" charset="0"/>
                        </a:rPr>
                      </a:b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1182025902"/>
                  </a:ext>
                </a:extLst>
              </a:tr>
              <a:tr h="291131">
                <a:tc>
                  <a:txBody>
                    <a:bodyPr/>
                    <a:lstStyle/>
                    <a:p>
                      <a:pPr algn="l" fontAlgn="t"/>
                      <a:r>
                        <a:rPr lang="en-GB" sz="1000" dirty="0" smtClean="0">
                          <a:latin typeface="Arial" panose="020B0604020202020204" pitchFamily="34" charset="0"/>
                          <a:cs typeface="Arial" panose="020B0604020202020204" pitchFamily="34" charset="0"/>
                        </a:rPr>
                        <a:t>Do you have a list of actions that would be taken</a:t>
                      </a:r>
                      <a:r>
                        <a:rPr lang="en-GB" sz="1000" baseline="0" dirty="0" smtClean="0">
                          <a:latin typeface="Arial" panose="020B0604020202020204" pitchFamily="34" charset="0"/>
                          <a:cs typeface="Arial" panose="020B0604020202020204" pitchFamily="34" charset="0"/>
                        </a:rPr>
                        <a:t> to manage day-to-day operational requirements, in the instance of ICT server failure, </a:t>
                      </a:r>
                      <a:r>
                        <a:rPr lang="en-GB" sz="1000" b="0" i="0" u="none" strike="noStrike" dirty="0" smtClean="0">
                          <a:solidFill>
                            <a:srgbClr val="000000"/>
                          </a:solidFill>
                          <a:effectLst/>
                          <a:latin typeface="Arial" panose="020B0604020202020204" pitchFamily="34" charset="0"/>
                          <a:cs typeface="Arial" panose="020B0604020202020204" pitchFamily="34" charset="0"/>
                        </a:rPr>
                        <a:t>ICT telephone failure and digital care system failure</a:t>
                      </a:r>
                      <a:r>
                        <a:rPr lang="en-GB" sz="1000" baseline="0" dirty="0" smtClean="0">
                          <a:latin typeface="Arial" panose="020B0604020202020204" pitchFamily="34" charset="0"/>
                          <a:cs typeface="Arial" panose="020B0604020202020204" pitchFamily="34" charset="0"/>
                        </a:rPr>
                        <a:t>? E.g., In the event of ICT telephone failure, </a:t>
                      </a:r>
                      <a:r>
                        <a:rPr lang="en-GB" sz="1000" dirty="0" smtClean="0">
                          <a:latin typeface="Arial" panose="020B0604020202020204" pitchFamily="34" charset="0"/>
                          <a:cs typeface="Arial" panose="020B0604020202020204" pitchFamily="34" charset="0"/>
                        </a:rPr>
                        <a:t>could calls be transferred to alternative numbers or a (personal) mobile number? </a:t>
                      </a:r>
                      <a:endParaRPr lang="en-GB" sz="1000" dirty="0">
                        <a:latin typeface="Arial" panose="020B0604020202020204" pitchFamily="34" charset="0"/>
                        <a:cs typeface="Arial" panose="020B0604020202020204" pitchFamily="34" charset="0"/>
                      </a:endParaRP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2967109232"/>
                  </a:ext>
                </a:extLst>
              </a:tr>
              <a:tr h="284497">
                <a:tc>
                  <a:txBody>
                    <a:bodyPr/>
                    <a:lstStyle/>
                    <a:p>
                      <a:r>
                        <a:rPr lang="en-GB" sz="1000" b="1" dirty="0" smtClean="0">
                          <a:solidFill>
                            <a:schemeClr val="tx1"/>
                          </a:solidFill>
                          <a:latin typeface="Arial" panose="020B0604020202020204" pitchFamily="34" charset="0"/>
                          <a:cs typeface="Arial" panose="020B0604020202020204" pitchFamily="34" charset="0"/>
                        </a:rPr>
                        <a:t>Power Supply </a:t>
                      </a:r>
                      <a:endParaRPr lang="en-GB" sz="1000" b="1" dirty="0">
                        <a:solidFill>
                          <a:schemeClr val="tx1"/>
                        </a:solidFill>
                        <a:latin typeface="Arial" panose="020B0604020202020204" pitchFamily="34" charset="0"/>
                        <a:cs typeface="Arial" panose="020B0604020202020204" pitchFamily="34" charset="0"/>
                      </a:endParaRPr>
                    </a:p>
                  </a:txBody>
                  <a:tcPr marL="74295" marR="74295" marT="37148" marB="37148">
                    <a:solidFill>
                      <a:schemeClr val="accent4"/>
                    </a:solidFill>
                  </a:tcPr>
                </a:tc>
                <a:tc>
                  <a:txBody>
                    <a:bodyPr/>
                    <a:lstStyle/>
                    <a:p>
                      <a:endParaRPr lang="en-GB" sz="1500" dirty="0"/>
                    </a:p>
                  </a:txBody>
                  <a:tcPr marL="74295" marR="74295" marT="37148" marB="37148">
                    <a:solidFill>
                      <a:schemeClr val="accent4"/>
                    </a:solidFill>
                  </a:tcPr>
                </a:tc>
                <a:extLst>
                  <a:ext uri="{0D108BD9-81ED-4DB2-BD59-A6C34878D82A}">
                    <a16:rowId xmlns:a16="http://schemas.microsoft.com/office/drawing/2014/main" val="3814357721"/>
                  </a:ext>
                </a:extLst>
              </a:tr>
              <a:tr h="434274">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Does your business continuity plans consider what provisions are in place to maintain power supply in your building and carry out day-to-day operational requirements, in the event of a power </a:t>
                      </a:r>
                      <a:r>
                        <a:rPr lang="en-GB" sz="1000" b="0" i="0" u="none" strike="noStrike" dirty="0" smtClean="0">
                          <a:solidFill>
                            <a:srgbClr val="000000"/>
                          </a:solidFill>
                          <a:effectLst/>
                          <a:latin typeface="Arial" panose="020B0604020202020204" pitchFamily="34" charset="0"/>
                          <a:cs typeface="Arial" panose="020B0604020202020204" pitchFamily="34" charset="0"/>
                        </a:rPr>
                        <a:t>outage?</a:t>
                      </a:r>
                      <a:r>
                        <a:rPr lang="en-GB" sz="1000" b="0" i="0" u="none" strike="noStrike" dirty="0">
                          <a:solidFill>
                            <a:srgbClr val="000000"/>
                          </a:solidFill>
                          <a:effectLst/>
                          <a:latin typeface="Arial" panose="020B0604020202020204" pitchFamily="34" charset="0"/>
                          <a:cs typeface="Arial" panose="020B0604020202020204" pitchFamily="34" charset="0"/>
                        </a:rPr>
                        <a:t/>
                      </a:r>
                      <a:br>
                        <a:rPr lang="en-GB" sz="1000" b="0" i="0" u="none" strike="noStrike" dirty="0">
                          <a:solidFill>
                            <a:srgbClr val="000000"/>
                          </a:solidFill>
                          <a:effectLst/>
                          <a:latin typeface="Arial" panose="020B0604020202020204" pitchFamily="34" charset="0"/>
                          <a:cs typeface="Arial" panose="020B0604020202020204" pitchFamily="34" charset="0"/>
                        </a:rPr>
                      </a:b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3342131897"/>
                  </a:ext>
                </a:extLst>
              </a:tr>
              <a:tr h="284497">
                <a:tc>
                  <a:txBody>
                    <a:bodyPr/>
                    <a:lstStyle/>
                    <a:p>
                      <a:pPr algn="l" fontAlgn="t"/>
                      <a:r>
                        <a:rPr lang="en-GB" sz="1000" b="0" i="0" u="none" strike="noStrike" dirty="0">
                          <a:solidFill>
                            <a:srgbClr val="000000"/>
                          </a:solidFill>
                          <a:effectLst/>
                          <a:latin typeface="Arial" panose="020B0604020202020204" pitchFamily="34" charset="0"/>
                          <a:cs typeface="Arial" panose="020B0604020202020204" pitchFamily="34" charset="0"/>
                        </a:rPr>
                        <a:t>Do you know who to contact in the case of an emergency regarding power supply? </a:t>
                      </a: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763417373"/>
                  </a:ext>
                </a:extLst>
              </a:tr>
            </a:tbl>
          </a:graphicData>
        </a:graphic>
      </p:graphicFrame>
    </p:spTree>
    <p:extLst>
      <p:ext uri="{BB962C8B-B14F-4D97-AF65-F5344CB8AC3E}">
        <p14:creationId xmlns:p14="http://schemas.microsoft.com/office/powerpoint/2010/main" val="210026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62" y="109819"/>
            <a:ext cx="7643328" cy="1400530"/>
          </a:xfrm>
        </p:spPr>
        <p:txBody>
          <a:bodyPr/>
          <a:lstStyle/>
          <a:p>
            <a:r>
              <a:rPr lang="en-GB" dirty="0" smtClean="0"/>
              <a:t>Emergency Planning</a:t>
            </a:r>
            <a:endParaRPr lang="en-GB" dirty="0"/>
          </a:p>
        </p:txBody>
      </p:sp>
      <p:sp>
        <p:nvSpPr>
          <p:cNvPr id="3" name="Content Placeholder 2"/>
          <p:cNvSpPr>
            <a:spLocks noGrp="1"/>
          </p:cNvSpPr>
          <p:nvPr>
            <p:ph idx="1"/>
          </p:nvPr>
        </p:nvSpPr>
        <p:spPr>
          <a:xfrm>
            <a:off x="530447" y="1079504"/>
            <a:ext cx="9125973" cy="3018615"/>
          </a:xfrm>
        </p:spPr>
        <p:txBody>
          <a:bodyPr>
            <a:normAutofit/>
          </a:bodyPr>
          <a:lstStyle/>
          <a:p>
            <a:pPr marL="0" indent="0">
              <a:buNone/>
            </a:pPr>
            <a:r>
              <a:rPr lang="en-GB" sz="1400" dirty="0" smtClean="0"/>
              <a:t>You may want to consider dispersing several Emergency (SOS) Bags throughout your facility, in the case of an emergency evacuation. All staff members should be aware of the location of the Emergency Bags. </a:t>
            </a:r>
          </a:p>
          <a:p>
            <a:pPr marL="0" indent="0">
              <a:buNone/>
            </a:pPr>
            <a:r>
              <a:rPr lang="en-GB" sz="1400" dirty="0" smtClean="0"/>
              <a:t>Below is a list of </a:t>
            </a:r>
            <a:r>
              <a:rPr lang="en-GB" sz="1400" smtClean="0"/>
              <a:t>items you </a:t>
            </a:r>
            <a:r>
              <a:rPr lang="en-GB" sz="1400" dirty="0" smtClean="0"/>
              <a:t>should include in your </a:t>
            </a:r>
            <a:r>
              <a:rPr lang="en-GB" sz="1400" smtClean="0"/>
              <a:t>Emergency Bags. </a:t>
            </a:r>
            <a:r>
              <a:rPr lang="en-GB" sz="1400" dirty="0" smtClean="0"/>
              <a:t>You can add more items to the list to suit the needs of your service.</a:t>
            </a:r>
            <a:endParaRPr lang="en-GB" sz="1400" dirty="0"/>
          </a:p>
        </p:txBody>
      </p:sp>
      <p:graphicFrame>
        <p:nvGraphicFramePr>
          <p:cNvPr id="4" name="Table 3"/>
          <p:cNvGraphicFramePr>
            <a:graphicFrameLocks noGrp="1"/>
          </p:cNvGraphicFramePr>
          <p:nvPr>
            <p:extLst>
              <p:ext uri="{D42A27DB-BD31-4B8C-83A1-F6EECF244321}">
                <p14:modId xmlns:p14="http://schemas.microsoft.com/office/powerpoint/2010/main" val="1138359130"/>
              </p:ext>
            </p:extLst>
          </p:nvPr>
        </p:nvGraphicFramePr>
        <p:xfrm>
          <a:off x="789774" y="2349407"/>
          <a:ext cx="8261450" cy="4389120"/>
        </p:xfrm>
        <a:graphic>
          <a:graphicData uri="http://schemas.openxmlformats.org/drawingml/2006/table">
            <a:tbl>
              <a:tblPr firstRow="1" bandRow="1">
                <a:tableStyleId>{00A15C55-8517-42AA-B614-E9B94910E393}</a:tableStyleId>
              </a:tblPr>
              <a:tblGrid>
                <a:gridCol w="7440655">
                  <a:extLst>
                    <a:ext uri="{9D8B030D-6E8A-4147-A177-3AD203B41FA5}">
                      <a16:colId xmlns:a16="http://schemas.microsoft.com/office/drawing/2014/main" val="4020951883"/>
                    </a:ext>
                  </a:extLst>
                </a:gridCol>
                <a:gridCol w="820795">
                  <a:extLst>
                    <a:ext uri="{9D8B030D-6E8A-4147-A177-3AD203B41FA5}">
                      <a16:colId xmlns:a16="http://schemas.microsoft.com/office/drawing/2014/main" val="3505260320"/>
                    </a:ext>
                  </a:extLst>
                </a:gridCol>
              </a:tblGrid>
              <a:tr h="352674">
                <a:tc>
                  <a:txBody>
                    <a:bodyPr/>
                    <a:lstStyle/>
                    <a:p>
                      <a:r>
                        <a:rPr lang="en-GB" dirty="0" smtClean="0"/>
                        <a:t>Checklist for SOS bag</a:t>
                      </a:r>
                      <a:endParaRPr lang="en-GB" dirty="0"/>
                    </a:p>
                  </a:txBody>
                  <a:tcPr/>
                </a:tc>
                <a:tc>
                  <a:txBody>
                    <a:bodyPr/>
                    <a:lstStyle/>
                    <a:p>
                      <a:endParaRPr lang="en-GB"/>
                    </a:p>
                  </a:txBody>
                  <a:tcPr/>
                </a:tc>
                <a:extLst>
                  <a:ext uri="{0D108BD9-81ED-4DB2-BD59-A6C34878D82A}">
                    <a16:rowId xmlns:a16="http://schemas.microsoft.com/office/drawing/2014/main" val="739188308"/>
                  </a:ext>
                </a:extLst>
              </a:tr>
              <a:tr h="352674">
                <a:tc>
                  <a:txBody>
                    <a:bodyPr/>
                    <a:lstStyle/>
                    <a:p>
                      <a:r>
                        <a:rPr lang="en-GB" sz="1200" dirty="0" smtClean="0"/>
                        <a:t>Insulated Foil Blankets</a:t>
                      </a:r>
                      <a:endParaRPr lang="en-GB" sz="1200" dirty="0"/>
                    </a:p>
                  </a:txBody>
                  <a:tcPr/>
                </a:tc>
                <a:tc>
                  <a:txBody>
                    <a:bodyPr/>
                    <a:lstStyle/>
                    <a:p>
                      <a:endParaRPr lang="en-GB"/>
                    </a:p>
                  </a:txBody>
                  <a:tcPr/>
                </a:tc>
                <a:extLst>
                  <a:ext uri="{0D108BD9-81ED-4DB2-BD59-A6C34878D82A}">
                    <a16:rowId xmlns:a16="http://schemas.microsoft.com/office/drawing/2014/main" val="2698529818"/>
                  </a:ext>
                </a:extLst>
              </a:tr>
              <a:tr h="352674">
                <a:tc>
                  <a:txBody>
                    <a:bodyPr/>
                    <a:lstStyle/>
                    <a:p>
                      <a:r>
                        <a:rPr lang="en-GB" sz="1200" dirty="0" smtClean="0"/>
                        <a:t>Disposable</a:t>
                      </a:r>
                      <a:r>
                        <a:rPr lang="en-GB" sz="1200" baseline="0" dirty="0" smtClean="0"/>
                        <a:t> Rain Ponchos</a:t>
                      </a:r>
                      <a:endParaRPr lang="en-GB" sz="1200" dirty="0"/>
                    </a:p>
                  </a:txBody>
                  <a:tcPr/>
                </a:tc>
                <a:tc>
                  <a:txBody>
                    <a:bodyPr/>
                    <a:lstStyle/>
                    <a:p>
                      <a:endParaRPr lang="en-GB"/>
                    </a:p>
                  </a:txBody>
                  <a:tcPr/>
                </a:tc>
                <a:extLst>
                  <a:ext uri="{0D108BD9-81ED-4DB2-BD59-A6C34878D82A}">
                    <a16:rowId xmlns:a16="http://schemas.microsoft.com/office/drawing/2014/main" val="1434802637"/>
                  </a:ext>
                </a:extLst>
              </a:tr>
              <a:tr h="352674">
                <a:tc>
                  <a:txBody>
                    <a:bodyPr/>
                    <a:lstStyle/>
                    <a:p>
                      <a:r>
                        <a:rPr lang="en-GB" sz="1200" dirty="0" smtClean="0"/>
                        <a:t>High-Visibility</a:t>
                      </a:r>
                      <a:r>
                        <a:rPr lang="en-GB" sz="1200" baseline="0" dirty="0" smtClean="0"/>
                        <a:t> Vest (for staff leading evacuation)</a:t>
                      </a:r>
                      <a:endParaRPr lang="en-GB" sz="1200" dirty="0"/>
                    </a:p>
                  </a:txBody>
                  <a:tcPr/>
                </a:tc>
                <a:tc>
                  <a:txBody>
                    <a:bodyPr/>
                    <a:lstStyle/>
                    <a:p>
                      <a:endParaRPr lang="en-GB"/>
                    </a:p>
                  </a:txBody>
                  <a:tcPr/>
                </a:tc>
                <a:extLst>
                  <a:ext uri="{0D108BD9-81ED-4DB2-BD59-A6C34878D82A}">
                    <a16:rowId xmlns:a16="http://schemas.microsoft.com/office/drawing/2014/main" val="2212985552"/>
                  </a:ext>
                </a:extLst>
              </a:tr>
              <a:tr h="352674">
                <a:tc>
                  <a:txBody>
                    <a:bodyPr/>
                    <a:lstStyle/>
                    <a:p>
                      <a:r>
                        <a:rPr lang="en-GB" sz="1200" dirty="0" smtClean="0"/>
                        <a:t>Torch with Batteries</a:t>
                      </a:r>
                      <a:endParaRPr lang="en-GB" sz="1200" dirty="0"/>
                    </a:p>
                  </a:txBody>
                  <a:tcPr/>
                </a:tc>
                <a:tc>
                  <a:txBody>
                    <a:bodyPr/>
                    <a:lstStyle/>
                    <a:p>
                      <a:endParaRPr lang="en-GB"/>
                    </a:p>
                  </a:txBody>
                  <a:tcPr/>
                </a:tc>
                <a:extLst>
                  <a:ext uri="{0D108BD9-81ED-4DB2-BD59-A6C34878D82A}">
                    <a16:rowId xmlns:a16="http://schemas.microsoft.com/office/drawing/2014/main" val="3776182328"/>
                  </a:ext>
                </a:extLst>
              </a:tr>
              <a:tr h="352674">
                <a:tc>
                  <a:txBody>
                    <a:bodyPr/>
                    <a:lstStyle/>
                    <a:p>
                      <a:r>
                        <a:rPr lang="en-GB" sz="1200" dirty="0" smtClean="0"/>
                        <a:t>Marker Pen</a:t>
                      </a:r>
                      <a:endParaRPr lang="en-GB" sz="1200" dirty="0"/>
                    </a:p>
                  </a:txBody>
                  <a:tcPr/>
                </a:tc>
                <a:tc>
                  <a:txBody>
                    <a:bodyPr/>
                    <a:lstStyle/>
                    <a:p>
                      <a:endParaRPr lang="en-GB"/>
                    </a:p>
                  </a:txBody>
                  <a:tcPr/>
                </a:tc>
                <a:extLst>
                  <a:ext uri="{0D108BD9-81ED-4DB2-BD59-A6C34878D82A}">
                    <a16:rowId xmlns:a16="http://schemas.microsoft.com/office/drawing/2014/main" val="4200073231"/>
                  </a:ext>
                </a:extLst>
              </a:tr>
              <a:tr h="352674">
                <a:tc>
                  <a:txBody>
                    <a:bodyPr/>
                    <a:lstStyle/>
                    <a:p>
                      <a:r>
                        <a:rPr lang="en-GB" sz="1200" dirty="0" smtClean="0"/>
                        <a:t>Travel First</a:t>
                      </a:r>
                      <a:r>
                        <a:rPr lang="en-GB" sz="1200" baseline="0" dirty="0" smtClean="0"/>
                        <a:t> Aid Kit</a:t>
                      </a:r>
                      <a:endParaRPr lang="en-GB" sz="1200" dirty="0"/>
                    </a:p>
                  </a:txBody>
                  <a:tcPr/>
                </a:tc>
                <a:tc>
                  <a:txBody>
                    <a:bodyPr/>
                    <a:lstStyle/>
                    <a:p>
                      <a:endParaRPr lang="en-GB"/>
                    </a:p>
                  </a:txBody>
                  <a:tcPr/>
                </a:tc>
                <a:extLst>
                  <a:ext uri="{0D108BD9-81ED-4DB2-BD59-A6C34878D82A}">
                    <a16:rowId xmlns:a16="http://schemas.microsoft.com/office/drawing/2014/main" val="1419107044"/>
                  </a:ext>
                </a:extLst>
              </a:tr>
              <a:tr h="352674">
                <a:tc>
                  <a:txBody>
                    <a:bodyPr/>
                    <a:lstStyle/>
                    <a:p>
                      <a:r>
                        <a:rPr lang="en-GB" sz="1200" dirty="0" smtClean="0"/>
                        <a:t>Emergency Whistles</a:t>
                      </a:r>
                      <a:endParaRPr lang="en-GB" sz="1200" dirty="0"/>
                    </a:p>
                  </a:txBody>
                  <a:tcPr/>
                </a:tc>
                <a:tc>
                  <a:txBody>
                    <a:bodyPr/>
                    <a:lstStyle/>
                    <a:p>
                      <a:endParaRPr lang="en-GB" dirty="0"/>
                    </a:p>
                  </a:txBody>
                  <a:tcPr/>
                </a:tc>
                <a:extLst>
                  <a:ext uri="{0D108BD9-81ED-4DB2-BD59-A6C34878D82A}">
                    <a16:rowId xmlns:a16="http://schemas.microsoft.com/office/drawing/2014/main" val="3228735452"/>
                  </a:ext>
                </a:extLst>
              </a:tr>
              <a:tr h="352674">
                <a:tc>
                  <a:txBody>
                    <a:bodyPr/>
                    <a:lstStyle/>
                    <a:p>
                      <a:r>
                        <a:rPr lang="en-GB" sz="1200" dirty="0" smtClean="0"/>
                        <a:t>Staff </a:t>
                      </a:r>
                      <a:r>
                        <a:rPr lang="en-GB" sz="1200" dirty="0" err="1" smtClean="0"/>
                        <a:t>Rota</a:t>
                      </a:r>
                      <a:r>
                        <a:rPr lang="en-GB" sz="1200" baseline="0" dirty="0" smtClean="0"/>
                        <a:t> (list of all staff)</a:t>
                      </a:r>
                      <a:endParaRPr lang="en-GB" sz="1200" dirty="0"/>
                    </a:p>
                  </a:txBody>
                  <a:tcPr/>
                </a:tc>
                <a:tc>
                  <a:txBody>
                    <a:bodyPr/>
                    <a:lstStyle/>
                    <a:p>
                      <a:endParaRPr lang="en-GB" dirty="0"/>
                    </a:p>
                  </a:txBody>
                  <a:tcPr/>
                </a:tc>
                <a:extLst>
                  <a:ext uri="{0D108BD9-81ED-4DB2-BD59-A6C34878D82A}">
                    <a16:rowId xmlns:a16="http://schemas.microsoft.com/office/drawing/2014/main" val="1366203416"/>
                  </a:ext>
                </a:extLst>
              </a:tr>
              <a:tr h="352674">
                <a:tc>
                  <a:txBody>
                    <a:bodyPr/>
                    <a:lstStyle/>
                    <a:p>
                      <a:r>
                        <a:rPr lang="en-GB" sz="1200" dirty="0" smtClean="0"/>
                        <a:t>List of Residents</a:t>
                      </a:r>
                      <a:endParaRPr lang="en-GB" sz="1200" dirty="0"/>
                    </a:p>
                  </a:txBody>
                  <a:tcPr/>
                </a:tc>
                <a:tc>
                  <a:txBody>
                    <a:bodyPr/>
                    <a:lstStyle/>
                    <a:p>
                      <a:endParaRPr lang="en-GB" dirty="0"/>
                    </a:p>
                  </a:txBody>
                  <a:tcPr/>
                </a:tc>
                <a:extLst>
                  <a:ext uri="{0D108BD9-81ED-4DB2-BD59-A6C34878D82A}">
                    <a16:rowId xmlns:a16="http://schemas.microsoft.com/office/drawing/2014/main" val="2715235494"/>
                  </a:ext>
                </a:extLst>
              </a:tr>
              <a:tr h="352674">
                <a:tc>
                  <a:txBody>
                    <a:bodyPr/>
                    <a:lstStyle/>
                    <a:p>
                      <a:r>
                        <a:rPr lang="en-GB" sz="1200" dirty="0" smtClean="0"/>
                        <a:t>Contingency Plans</a:t>
                      </a:r>
                      <a:endParaRPr lang="en-GB" sz="1200" dirty="0"/>
                    </a:p>
                  </a:txBody>
                  <a:tcPr/>
                </a:tc>
                <a:tc>
                  <a:txBody>
                    <a:bodyPr/>
                    <a:lstStyle/>
                    <a:p>
                      <a:endParaRPr lang="en-GB" dirty="0"/>
                    </a:p>
                  </a:txBody>
                  <a:tcPr/>
                </a:tc>
                <a:extLst>
                  <a:ext uri="{0D108BD9-81ED-4DB2-BD59-A6C34878D82A}">
                    <a16:rowId xmlns:a16="http://schemas.microsoft.com/office/drawing/2014/main" val="892093540"/>
                  </a:ext>
                </a:extLst>
              </a:tr>
              <a:tr h="352674">
                <a:tc>
                  <a:txBody>
                    <a:bodyPr/>
                    <a:lstStyle/>
                    <a:p>
                      <a:r>
                        <a:rPr lang="en-GB" sz="1200" dirty="0" smtClean="0"/>
                        <a:t>Emergency Contact</a:t>
                      </a:r>
                      <a:r>
                        <a:rPr lang="en-GB" sz="1200" baseline="0" dirty="0" smtClean="0"/>
                        <a:t> Information for Staff and Service Users</a:t>
                      </a:r>
                      <a:endParaRPr lang="en-GB" sz="1200" dirty="0"/>
                    </a:p>
                  </a:txBody>
                  <a:tcPr/>
                </a:tc>
                <a:tc>
                  <a:txBody>
                    <a:bodyPr/>
                    <a:lstStyle/>
                    <a:p>
                      <a:endParaRPr lang="en-GB" dirty="0"/>
                    </a:p>
                  </a:txBody>
                  <a:tcPr/>
                </a:tc>
                <a:extLst>
                  <a:ext uri="{0D108BD9-81ED-4DB2-BD59-A6C34878D82A}">
                    <a16:rowId xmlns:a16="http://schemas.microsoft.com/office/drawing/2014/main" val="2412322409"/>
                  </a:ext>
                </a:extLst>
              </a:tr>
            </a:tbl>
          </a:graphicData>
        </a:graphic>
      </p:graphicFrame>
    </p:spTree>
    <p:extLst>
      <p:ext uri="{BB962C8B-B14F-4D97-AF65-F5344CB8AC3E}">
        <p14:creationId xmlns:p14="http://schemas.microsoft.com/office/powerpoint/2010/main" val="1386302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5" dirty="0"/>
              <a:t>Food Supply</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524965" y="3610861"/>
            <a:ext cx="9000035" cy="2968634"/>
          </a:xfrm>
        </p:spPr>
        <p:txBody>
          <a:bodyPr>
            <a:normAutofit/>
          </a:bodyPr>
          <a:lstStyle/>
          <a:p>
            <a:pPr marL="0" indent="0">
              <a:buNone/>
            </a:pPr>
            <a:endParaRPr lang="en-GB" dirty="0" smtClean="0"/>
          </a:p>
          <a:p>
            <a:endParaRPr lang="en-GB" dirty="0"/>
          </a:p>
          <a:p>
            <a:r>
              <a:rPr lang="en-GB" dirty="0"/>
              <a:t>If you experience problems with food supply, please inform The Commissioning Team and CQC.</a:t>
            </a:r>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1554860327"/>
              </p:ext>
            </p:extLst>
          </p:nvPr>
        </p:nvGraphicFramePr>
        <p:xfrm>
          <a:off x="524965" y="1414141"/>
          <a:ext cx="8899493" cy="2719614"/>
        </p:xfrm>
        <a:graphic>
          <a:graphicData uri="http://schemas.openxmlformats.org/drawingml/2006/table">
            <a:tbl>
              <a:tblPr firstRow="1" bandRow="1">
                <a:tableStyleId>{00A15C55-8517-42AA-B614-E9B94910E393}</a:tableStyleId>
              </a:tblPr>
              <a:tblGrid>
                <a:gridCol w="8293942">
                  <a:extLst>
                    <a:ext uri="{9D8B030D-6E8A-4147-A177-3AD203B41FA5}">
                      <a16:colId xmlns:a16="http://schemas.microsoft.com/office/drawing/2014/main" val="631443112"/>
                    </a:ext>
                  </a:extLst>
                </a:gridCol>
                <a:gridCol w="605551">
                  <a:extLst>
                    <a:ext uri="{9D8B030D-6E8A-4147-A177-3AD203B41FA5}">
                      <a16:colId xmlns:a16="http://schemas.microsoft.com/office/drawing/2014/main" val="1473209208"/>
                    </a:ext>
                  </a:extLst>
                </a:gridCol>
              </a:tblGrid>
              <a:tr h="610651">
                <a:tc>
                  <a:txBody>
                    <a:bodyPr/>
                    <a:lstStyle/>
                    <a:p>
                      <a:r>
                        <a:rPr lang="en-GB" sz="2000" dirty="0" smtClean="0">
                          <a:latin typeface="Arial" panose="020B0604020202020204" pitchFamily="34" charset="0"/>
                          <a:cs typeface="Arial" panose="020B0604020202020204" pitchFamily="34" charset="0"/>
                        </a:rPr>
                        <a:t>CHECKLIST</a:t>
                      </a:r>
                      <a:r>
                        <a:rPr lang="en-GB" sz="2000" baseline="0" dirty="0" smtClean="0">
                          <a:latin typeface="Arial" panose="020B0604020202020204" pitchFamily="34" charset="0"/>
                          <a:cs typeface="Arial" panose="020B0604020202020204" pitchFamily="34" charset="0"/>
                        </a:rPr>
                        <a:t> FOR </a:t>
                      </a:r>
                      <a:r>
                        <a:rPr lang="en-GB" sz="2000" dirty="0" smtClean="0">
                          <a:latin typeface="Arial" panose="020B0604020202020204" pitchFamily="34" charset="0"/>
                          <a:cs typeface="Arial" panose="020B0604020202020204" pitchFamily="34" charset="0"/>
                        </a:rPr>
                        <a:t>FOOD</a:t>
                      </a:r>
                      <a:r>
                        <a:rPr lang="en-GB" sz="2000" baseline="0" dirty="0" smtClean="0">
                          <a:latin typeface="Arial" panose="020B0604020202020204" pitchFamily="34" charset="0"/>
                          <a:cs typeface="Arial" panose="020B0604020202020204" pitchFamily="34" charset="0"/>
                        </a:rPr>
                        <a:t> SUPPLY CONTINUITY </a:t>
                      </a:r>
                      <a:endParaRPr lang="en-GB" sz="200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a:p>
                  </a:txBody>
                  <a:tcPr marL="74295" marR="74295" marT="37148" marB="37148"/>
                </a:tc>
                <a:extLst>
                  <a:ext uri="{0D108BD9-81ED-4DB2-BD59-A6C34878D82A}">
                    <a16:rowId xmlns:a16="http://schemas.microsoft.com/office/drawing/2014/main" val="4272800511"/>
                  </a:ext>
                </a:extLst>
              </a:tr>
              <a:tr h="499285">
                <a:tc>
                  <a:txBody>
                    <a:bodyPr/>
                    <a:lstStyle/>
                    <a:p>
                      <a:pPr algn="l" fontAlgn="t"/>
                      <a:r>
                        <a:rPr lang="en-GB" sz="1400" b="0" i="0" u="none" strike="noStrike" dirty="0">
                          <a:solidFill>
                            <a:srgbClr val="000000"/>
                          </a:solidFill>
                          <a:effectLst/>
                          <a:latin typeface="Arial" panose="020B0604020202020204" pitchFamily="34" charset="0"/>
                          <a:cs typeface="Arial" panose="020B0604020202020204" pitchFamily="34" charset="0"/>
                        </a:rPr>
                        <a:t>Does your business continuity plan consider the potential risks of disrupted transport links and delays in food supplies?</a:t>
                      </a:r>
                      <a:br>
                        <a:rPr lang="en-GB" sz="1400" b="0" i="0" u="none" strike="noStrike" dirty="0">
                          <a:solidFill>
                            <a:srgbClr val="000000"/>
                          </a:solidFill>
                          <a:effectLst/>
                          <a:latin typeface="Arial" panose="020B0604020202020204" pitchFamily="34" charset="0"/>
                          <a:cs typeface="Arial" panose="020B0604020202020204" pitchFamily="34" charset="0"/>
                        </a:rPr>
                      </a:b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a:p>
                  </a:txBody>
                  <a:tcPr marL="74295" marR="74295" marT="37148" marB="37148"/>
                </a:tc>
                <a:extLst>
                  <a:ext uri="{0D108BD9-81ED-4DB2-BD59-A6C34878D82A}">
                    <a16:rowId xmlns:a16="http://schemas.microsoft.com/office/drawing/2014/main" val="2129629623"/>
                  </a:ext>
                </a:extLst>
              </a:tr>
              <a:tr h="487908">
                <a:tc>
                  <a:txBody>
                    <a:bodyPr/>
                    <a:lstStyle/>
                    <a:p>
                      <a:pPr algn="l" fontAlgn="t"/>
                      <a:r>
                        <a:rPr lang="en-GB" sz="1400" b="0" i="0" u="none" strike="noStrike" dirty="0">
                          <a:solidFill>
                            <a:srgbClr val="000000"/>
                          </a:solidFill>
                          <a:effectLst/>
                          <a:latin typeface="Arial" panose="020B0604020202020204" pitchFamily="34" charset="0"/>
                          <a:cs typeface="Arial" panose="020B0604020202020204" pitchFamily="34" charset="0"/>
                        </a:rPr>
                        <a:t>Do you know who to contact in the case of an emergency regarding food supply? </a:t>
                      </a:r>
                    </a:p>
                  </a:txBody>
                  <a:tcPr marL="5159" marR="5159" marT="5159" marB="0"/>
                </a:tc>
                <a:tc>
                  <a:txBody>
                    <a:bodyPr/>
                    <a:lstStyle/>
                    <a:p>
                      <a:endParaRPr lang="en-GB" sz="1500"/>
                    </a:p>
                  </a:txBody>
                  <a:tcPr marL="74295" marR="74295" marT="37148" marB="37148"/>
                </a:tc>
                <a:extLst>
                  <a:ext uri="{0D108BD9-81ED-4DB2-BD59-A6C34878D82A}">
                    <a16:rowId xmlns:a16="http://schemas.microsoft.com/office/drawing/2014/main" val="1222438203"/>
                  </a:ext>
                </a:extLst>
              </a:tr>
              <a:tr h="487908">
                <a:tc>
                  <a:txBody>
                    <a:bodyPr/>
                    <a:lstStyle/>
                    <a:p>
                      <a:pPr algn="l" fontAlgn="t"/>
                      <a:r>
                        <a:rPr lang="en-GB" sz="1400" b="0" i="0" u="none" strike="noStrike" dirty="0">
                          <a:solidFill>
                            <a:srgbClr val="000000"/>
                          </a:solidFill>
                          <a:effectLst/>
                          <a:latin typeface="Arial" panose="020B0604020202020204" pitchFamily="34" charset="0"/>
                          <a:cs typeface="Arial" panose="020B0604020202020204" pitchFamily="34" charset="0"/>
                        </a:rPr>
                        <a:t>Does your business continuity plan include a plan of action in the event that you experience delays in specialist foods?</a:t>
                      </a:r>
                    </a:p>
                  </a:txBody>
                  <a:tcPr marL="5159" marR="5159" marT="5159" marB="0"/>
                </a:tc>
                <a:tc>
                  <a:txBody>
                    <a:bodyPr/>
                    <a:lstStyle/>
                    <a:p>
                      <a:endParaRPr lang="en-GB" sz="1500"/>
                    </a:p>
                  </a:txBody>
                  <a:tcPr marL="74295" marR="74295" marT="37148" marB="37148"/>
                </a:tc>
                <a:extLst>
                  <a:ext uri="{0D108BD9-81ED-4DB2-BD59-A6C34878D82A}">
                    <a16:rowId xmlns:a16="http://schemas.microsoft.com/office/drawing/2014/main" val="1126151657"/>
                  </a:ext>
                </a:extLst>
              </a:tr>
              <a:tr h="487908">
                <a:tc>
                  <a:txBody>
                    <a:bodyPr/>
                    <a:lstStyle/>
                    <a:p>
                      <a:pPr algn="l" fontAlgn="t"/>
                      <a:r>
                        <a:rPr lang="en-GB" sz="1400" b="0" i="0" u="none" strike="noStrike" dirty="0">
                          <a:solidFill>
                            <a:srgbClr val="000000"/>
                          </a:solidFill>
                          <a:effectLst/>
                          <a:latin typeface="Arial" panose="020B0604020202020204" pitchFamily="34" charset="0"/>
                          <a:cs typeface="Arial" panose="020B0604020202020204" pitchFamily="34" charset="0"/>
                        </a:rPr>
                        <a:t>Do you know who to consult with, if you need to change diets for people with requirements  (i.e. GP, dietician)?</a:t>
                      </a: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3041908427"/>
                  </a:ext>
                </a:extLst>
              </a:tr>
            </a:tbl>
          </a:graphicData>
        </a:graphic>
      </p:graphicFrame>
    </p:spTree>
    <p:extLst>
      <p:ext uri="{BB962C8B-B14F-4D97-AF65-F5344CB8AC3E}">
        <p14:creationId xmlns:p14="http://schemas.microsoft.com/office/powerpoint/2010/main" val="391924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05" y="560715"/>
            <a:ext cx="7641337" cy="1137931"/>
          </a:xfrm>
        </p:spPr>
        <p:txBody>
          <a:bodyPr/>
          <a:lstStyle/>
          <a:p>
            <a:r>
              <a:rPr lang="en-GB" sz="2905" dirty="0"/>
              <a:t>Pharmaceutical Supply</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393172" y="4800599"/>
            <a:ext cx="8869362" cy="1371601"/>
          </a:xfrm>
        </p:spPr>
        <p:txBody>
          <a:bodyPr>
            <a:normAutofit/>
          </a:bodyPr>
          <a:lstStyle/>
          <a:p>
            <a:pPr marL="0" indent="0">
              <a:buNone/>
            </a:pPr>
            <a:endParaRPr lang="en-GB" dirty="0" smtClean="0"/>
          </a:p>
          <a:p>
            <a:r>
              <a:rPr lang="en-GB" dirty="0" smtClean="0"/>
              <a:t>If </a:t>
            </a:r>
            <a:r>
              <a:rPr lang="en-GB" dirty="0"/>
              <a:t>you experience problems with </a:t>
            </a:r>
            <a:r>
              <a:rPr lang="en-GB" dirty="0" smtClean="0"/>
              <a:t>pharmaceutical supplies, </a:t>
            </a:r>
            <a:r>
              <a:rPr lang="en-GB" dirty="0"/>
              <a:t>please inform The Commissioning Team and CQC.</a:t>
            </a:r>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2909512382"/>
              </p:ext>
            </p:extLst>
          </p:nvPr>
        </p:nvGraphicFramePr>
        <p:xfrm>
          <a:off x="562505" y="1452738"/>
          <a:ext cx="8206846" cy="2243979"/>
        </p:xfrm>
        <a:graphic>
          <a:graphicData uri="http://schemas.openxmlformats.org/drawingml/2006/table">
            <a:tbl>
              <a:tblPr firstRow="1" bandRow="1">
                <a:tableStyleId>{00A15C55-8517-42AA-B614-E9B94910E393}</a:tableStyleId>
              </a:tblPr>
              <a:tblGrid>
                <a:gridCol w="7648427">
                  <a:extLst>
                    <a:ext uri="{9D8B030D-6E8A-4147-A177-3AD203B41FA5}">
                      <a16:colId xmlns:a16="http://schemas.microsoft.com/office/drawing/2014/main" val="631443112"/>
                    </a:ext>
                  </a:extLst>
                </a:gridCol>
                <a:gridCol w="558419">
                  <a:extLst>
                    <a:ext uri="{9D8B030D-6E8A-4147-A177-3AD203B41FA5}">
                      <a16:colId xmlns:a16="http://schemas.microsoft.com/office/drawing/2014/main" val="1473209208"/>
                    </a:ext>
                  </a:extLst>
                </a:gridCol>
              </a:tblGrid>
              <a:tr h="521622">
                <a:tc>
                  <a:txBody>
                    <a:bodyPr/>
                    <a:lstStyle/>
                    <a:p>
                      <a:r>
                        <a:rPr lang="en-GB" sz="1800" dirty="0" smtClean="0">
                          <a:latin typeface="Arial" panose="020B0604020202020204" pitchFamily="34" charset="0"/>
                          <a:cs typeface="Arial" panose="020B0604020202020204" pitchFamily="34" charset="0"/>
                        </a:rPr>
                        <a:t>CHECKLIST FOR PHARMACEUTICAL SUPPLY CONTINUITY </a:t>
                      </a:r>
                      <a:endParaRPr lang="en-GB" sz="180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a:p>
                  </a:txBody>
                  <a:tcPr marL="74295" marR="74295" marT="37148" marB="37148"/>
                </a:tc>
                <a:extLst>
                  <a:ext uri="{0D108BD9-81ED-4DB2-BD59-A6C34878D82A}">
                    <a16:rowId xmlns:a16="http://schemas.microsoft.com/office/drawing/2014/main" val="4272800511"/>
                  </a:ext>
                </a:extLst>
              </a:tr>
              <a:tr h="453212">
                <a:tc>
                  <a:txBody>
                    <a:bodyPr/>
                    <a:lstStyle/>
                    <a:p>
                      <a:pPr algn="l" fontAlgn="t"/>
                      <a:r>
                        <a:rPr lang="en-GB" sz="1600" b="0" i="0" u="none" strike="noStrike" dirty="0">
                          <a:solidFill>
                            <a:srgbClr val="000000"/>
                          </a:solidFill>
                          <a:effectLst/>
                          <a:latin typeface="Arial" panose="020B0604020202020204" pitchFamily="34" charset="0"/>
                          <a:cs typeface="Arial" panose="020B0604020202020204" pitchFamily="34" charset="0"/>
                        </a:rPr>
                        <a:t>Are supplies of required medications and medical equipment readily available and accessible?</a:t>
                      </a:r>
                    </a:p>
                  </a:txBody>
                  <a:tcPr marL="5159" marR="5159" marT="5159" marB="0"/>
                </a:tc>
                <a:tc>
                  <a:txBody>
                    <a:bodyPr/>
                    <a:lstStyle/>
                    <a:p>
                      <a:endParaRPr lang="en-GB" sz="1500"/>
                    </a:p>
                  </a:txBody>
                  <a:tcPr marL="74295" marR="74295" marT="37148" marB="37148"/>
                </a:tc>
                <a:extLst>
                  <a:ext uri="{0D108BD9-81ED-4DB2-BD59-A6C34878D82A}">
                    <a16:rowId xmlns:a16="http://schemas.microsoft.com/office/drawing/2014/main" val="2129629623"/>
                  </a:ext>
                </a:extLst>
              </a:tr>
              <a:tr h="726016">
                <a:tc>
                  <a:txBody>
                    <a:bodyPr/>
                    <a:lstStyle/>
                    <a:p>
                      <a:pPr algn="l" fontAlgn="t"/>
                      <a:r>
                        <a:rPr lang="en-GB" sz="1600" b="0" i="0" u="none" strike="noStrike" dirty="0">
                          <a:solidFill>
                            <a:srgbClr val="000000"/>
                          </a:solidFill>
                          <a:effectLst/>
                          <a:latin typeface="Arial" panose="020B0604020202020204" pitchFamily="34" charset="0"/>
                          <a:cs typeface="Arial" panose="020B0604020202020204" pitchFamily="34" charset="0"/>
                        </a:rPr>
                        <a:t>Does your business continuity plan consider the potential risks of disrupted transport links and delays in pharmaceutical supplies?</a:t>
                      </a:r>
                      <a:br>
                        <a:rPr lang="en-GB" sz="1600" b="0" i="0" u="none" strike="noStrike" dirty="0">
                          <a:solidFill>
                            <a:srgbClr val="000000"/>
                          </a:solidFill>
                          <a:effectLst/>
                          <a:latin typeface="Arial" panose="020B0604020202020204" pitchFamily="34" charset="0"/>
                          <a:cs typeface="Arial" panose="020B0604020202020204" pitchFamily="34" charset="0"/>
                        </a:rPr>
                      </a:b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tc>
                <a:tc>
                  <a:txBody>
                    <a:bodyPr/>
                    <a:lstStyle/>
                    <a:p>
                      <a:endParaRPr lang="en-GB" sz="1500"/>
                    </a:p>
                  </a:txBody>
                  <a:tcPr marL="74295" marR="74295" marT="37148" marB="37148"/>
                </a:tc>
                <a:extLst>
                  <a:ext uri="{0D108BD9-81ED-4DB2-BD59-A6C34878D82A}">
                    <a16:rowId xmlns:a16="http://schemas.microsoft.com/office/drawing/2014/main" val="1222438203"/>
                  </a:ext>
                </a:extLst>
              </a:tr>
              <a:tr h="453212">
                <a:tc>
                  <a:txBody>
                    <a:bodyPr/>
                    <a:lstStyle/>
                    <a:p>
                      <a:pPr algn="l" fontAlgn="t"/>
                      <a:r>
                        <a:rPr lang="en-GB" sz="1600" b="0" i="0" u="none" strike="noStrike" dirty="0">
                          <a:solidFill>
                            <a:srgbClr val="000000"/>
                          </a:solidFill>
                          <a:effectLst/>
                          <a:latin typeface="Arial" panose="020B0604020202020204" pitchFamily="34" charset="0"/>
                          <a:cs typeface="Arial" panose="020B0604020202020204" pitchFamily="34" charset="0"/>
                        </a:rPr>
                        <a:t>Do you know who to contact in the case of an emergency regarding pharmaceutical supplies? </a:t>
                      </a:r>
                    </a:p>
                  </a:txBody>
                  <a:tcPr marL="5159" marR="5159" marT="5159" marB="0"/>
                </a:tc>
                <a:tc>
                  <a:txBody>
                    <a:bodyPr/>
                    <a:lstStyle/>
                    <a:p>
                      <a:endParaRPr lang="en-GB" sz="1500" dirty="0"/>
                    </a:p>
                  </a:txBody>
                  <a:tcPr marL="74295" marR="74295" marT="37148" marB="37148"/>
                </a:tc>
                <a:extLst>
                  <a:ext uri="{0D108BD9-81ED-4DB2-BD59-A6C34878D82A}">
                    <a16:rowId xmlns:a16="http://schemas.microsoft.com/office/drawing/2014/main" val="1126151657"/>
                  </a:ext>
                </a:extLst>
              </a:tr>
            </a:tbl>
          </a:graphicData>
        </a:graphic>
      </p:graphicFrame>
    </p:spTree>
    <p:extLst>
      <p:ext uri="{BB962C8B-B14F-4D97-AF65-F5344CB8AC3E}">
        <p14:creationId xmlns:p14="http://schemas.microsoft.com/office/powerpoint/2010/main" val="204136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81" y="320683"/>
            <a:ext cx="7641337" cy="836021"/>
          </a:xfrm>
        </p:spPr>
        <p:txBody>
          <a:bodyPr/>
          <a:lstStyle/>
          <a:p>
            <a:r>
              <a:rPr lang="en-GB" dirty="0" smtClean="0"/>
              <a:t>Staffing Shortages </a:t>
            </a:r>
            <a:endParaRPr lang="en-GB" dirty="0"/>
          </a:p>
        </p:txBody>
      </p:sp>
      <p:sp>
        <p:nvSpPr>
          <p:cNvPr id="5" name="TextBox 4"/>
          <p:cNvSpPr txBox="1"/>
          <p:nvPr/>
        </p:nvSpPr>
        <p:spPr>
          <a:xfrm>
            <a:off x="5766476" y="6493574"/>
            <a:ext cx="3809056" cy="542584"/>
          </a:xfrm>
          <a:prstGeom prst="rect">
            <a:avLst/>
          </a:prstGeom>
          <a:noFill/>
        </p:spPr>
        <p:txBody>
          <a:bodyPr wrap="none" rtlCol="0">
            <a:spAutoFit/>
          </a:bodyPr>
          <a:lstStyle/>
          <a:p>
            <a:r>
              <a:rPr lang="en-GB" sz="1463" dirty="0"/>
              <a:t>You can find Workforce Resources </a:t>
            </a:r>
            <a:r>
              <a:rPr lang="en-GB" sz="1463" dirty="0">
                <a:hlinkClick r:id="rId2" action="ppaction://hlinksldjump"/>
              </a:rPr>
              <a:t>here</a:t>
            </a:r>
            <a:r>
              <a:rPr lang="en-GB" sz="1463" dirty="0"/>
              <a:t>.</a:t>
            </a:r>
          </a:p>
          <a:p>
            <a:endParaRPr lang="en-GB" sz="1463" dirty="0"/>
          </a:p>
        </p:txBody>
      </p:sp>
      <p:graphicFrame>
        <p:nvGraphicFramePr>
          <p:cNvPr id="6" name="Table 5"/>
          <p:cNvGraphicFramePr>
            <a:graphicFrameLocks noGrp="1"/>
          </p:cNvGraphicFramePr>
          <p:nvPr>
            <p:extLst>
              <p:ext uri="{D42A27DB-BD31-4B8C-83A1-F6EECF244321}">
                <p14:modId xmlns:p14="http://schemas.microsoft.com/office/powerpoint/2010/main" val="1008330471"/>
              </p:ext>
            </p:extLst>
          </p:nvPr>
        </p:nvGraphicFramePr>
        <p:xfrm>
          <a:off x="150720" y="1170277"/>
          <a:ext cx="9562041" cy="5193046"/>
        </p:xfrm>
        <a:graphic>
          <a:graphicData uri="http://schemas.openxmlformats.org/drawingml/2006/table">
            <a:tbl>
              <a:tblPr firstRow="1" bandRow="1">
                <a:tableStyleId>{00A15C55-8517-42AA-B614-E9B94910E393}</a:tableStyleId>
              </a:tblPr>
              <a:tblGrid>
                <a:gridCol w="8937768">
                  <a:extLst>
                    <a:ext uri="{9D8B030D-6E8A-4147-A177-3AD203B41FA5}">
                      <a16:colId xmlns:a16="http://schemas.microsoft.com/office/drawing/2014/main" val="967089047"/>
                    </a:ext>
                  </a:extLst>
                </a:gridCol>
                <a:gridCol w="624273">
                  <a:extLst>
                    <a:ext uri="{9D8B030D-6E8A-4147-A177-3AD203B41FA5}">
                      <a16:colId xmlns:a16="http://schemas.microsoft.com/office/drawing/2014/main" val="3563468483"/>
                    </a:ext>
                  </a:extLst>
                </a:gridCol>
              </a:tblGrid>
              <a:tr h="371475">
                <a:tc>
                  <a:txBody>
                    <a:bodyPr/>
                    <a:lstStyle/>
                    <a:p>
                      <a:r>
                        <a:rPr lang="en-GB" sz="1800" i="0" dirty="0" smtClean="0">
                          <a:latin typeface="Arial" panose="020B0604020202020204" pitchFamily="34" charset="0"/>
                          <a:cs typeface="Arial" panose="020B0604020202020204" pitchFamily="34" charset="0"/>
                        </a:rPr>
                        <a:t>CHECKLIST FOR STAFFING CONTINUTIY </a:t>
                      </a:r>
                      <a:endParaRPr lang="en-GB" sz="1800" i="0" dirty="0">
                        <a:latin typeface="Arial" panose="020B0604020202020204" pitchFamily="34" charset="0"/>
                        <a:cs typeface="Arial" panose="020B0604020202020204" pitchFamily="34" charset="0"/>
                      </a:endParaRPr>
                    </a:p>
                  </a:txBody>
                  <a:tcPr marL="111443" marR="111443" marT="111443" marB="111443"/>
                </a:tc>
                <a:tc>
                  <a:txBody>
                    <a:bodyPr/>
                    <a:lstStyle/>
                    <a:p>
                      <a:endParaRPr lang="en-GB" sz="1500" dirty="0"/>
                    </a:p>
                  </a:txBody>
                  <a:tcPr marL="74295" marR="74295" marT="37148" marB="37148"/>
                </a:tc>
                <a:extLst>
                  <a:ext uri="{0D108BD9-81ED-4DB2-BD59-A6C34878D82A}">
                    <a16:rowId xmlns:a16="http://schemas.microsoft.com/office/drawing/2014/main" val="882857981"/>
                  </a:ext>
                </a:extLst>
              </a:tr>
              <a:tr h="297180">
                <a:tc>
                  <a:txBody>
                    <a:bodyPr/>
                    <a:lstStyle/>
                    <a:p>
                      <a:r>
                        <a:rPr lang="en-GB" sz="1000" i="0" dirty="0" smtClean="0">
                          <a:latin typeface="Arial" panose="020B0604020202020204" pitchFamily="34" charset="0"/>
                          <a:cs typeface="Arial" panose="020B0604020202020204" pitchFamily="34" charset="0"/>
                        </a:rPr>
                        <a:t>Does your</a:t>
                      </a:r>
                      <a:r>
                        <a:rPr lang="en-GB" sz="1000" i="0" baseline="0" dirty="0" smtClean="0">
                          <a:latin typeface="Arial" panose="020B0604020202020204" pitchFamily="34" charset="0"/>
                          <a:cs typeface="Arial" panose="020B0604020202020204" pitchFamily="34" charset="0"/>
                        </a:rPr>
                        <a:t> business continuity plan include c</a:t>
                      </a:r>
                      <a:r>
                        <a:rPr lang="en-GB" sz="1000" i="0" dirty="0" smtClean="0">
                          <a:latin typeface="Arial" panose="020B0604020202020204" pitchFamily="34" charset="0"/>
                          <a:cs typeface="Arial" panose="020B0604020202020204" pitchFamily="34" charset="0"/>
                        </a:rPr>
                        <a:t>onsiderations for service capacity in the</a:t>
                      </a:r>
                      <a:r>
                        <a:rPr lang="en-GB" sz="1000" i="0" baseline="0" dirty="0" smtClean="0">
                          <a:latin typeface="Arial" panose="020B0604020202020204" pitchFamily="34" charset="0"/>
                          <a:cs typeface="Arial" panose="020B0604020202020204" pitchFamily="34" charset="0"/>
                        </a:rPr>
                        <a:t> event </a:t>
                      </a:r>
                      <a:r>
                        <a:rPr lang="en-GB" sz="1000" i="0" dirty="0" smtClean="0">
                          <a:latin typeface="Arial" panose="020B0604020202020204" pitchFamily="34" charset="0"/>
                          <a:cs typeface="Arial" panose="020B0604020202020204" pitchFamily="34" charset="0"/>
                        </a:rPr>
                        <a:t>staff are unable to get to work due to extreme winter conditions?</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3378193563"/>
                  </a:ext>
                </a:extLst>
              </a:tr>
              <a:tr h="2971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i="0" dirty="0" smtClean="0">
                          <a:latin typeface="Arial" panose="020B0604020202020204" pitchFamily="34" charset="0"/>
                          <a:cs typeface="Arial" panose="020B0604020202020204" pitchFamily="34" charset="0"/>
                        </a:rPr>
                        <a:t>Does your</a:t>
                      </a:r>
                      <a:r>
                        <a:rPr lang="en-GB" sz="1000" i="0" baseline="0" dirty="0" smtClean="0">
                          <a:latin typeface="Arial" panose="020B0604020202020204" pitchFamily="34" charset="0"/>
                          <a:cs typeface="Arial" panose="020B0604020202020204" pitchFamily="34" charset="0"/>
                        </a:rPr>
                        <a:t> business continuity plan include c</a:t>
                      </a:r>
                      <a:r>
                        <a:rPr lang="en-GB" sz="1000" i="0" dirty="0" smtClean="0">
                          <a:latin typeface="Arial" panose="020B0604020202020204" pitchFamily="34" charset="0"/>
                          <a:cs typeface="Arial" panose="020B0604020202020204" pitchFamily="34" charset="0"/>
                        </a:rPr>
                        <a:t>onsiderations for service capacity in the</a:t>
                      </a:r>
                      <a:r>
                        <a:rPr lang="en-GB" sz="1000" i="0" baseline="0" dirty="0" smtClean="0">
                          <a:latin typeface="Arial" panose="020B0604020202020204" pitchFamily="34" charset="0"/>
                          <a:cs typeface="Arial" panose="020B0604020202020204" pitchFamily="34" charset="0"/>
                        </a:rPr>
                        <a:t> event of an outbreak amongst staff? </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1594950598"/>
                  </a:ext>
                </a:extLst>
              </a:tr>
              <a:tr h="2971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i="0" dirty="0" smtClean="0">
                          <a:latin typeface="Arial" panose="020B0604020202020204" pitchFamily="34" charset="0"/>
                          <a:cs typeface="Arial" panose="020B0604020202020204" pitchFamily="34" charset="0"/>
                        </a:rPr>
                        <a:t>Do you have a contingency plan to maintain safe staffing levels?</a:t>
                      </a:r>
                      <a:r>
                        <a:rPr lang="en-GB" sz="1000" i="0" baseline="0" dirty="0" smtClean="0">
                          <a:latin typeface="Arial" panose="020B0604020202020204" pitchFamily="34" charset="0"/>
                          <a:cs typeface="Arial" panose="020B0604020202020204" pitchFamily="34" charset="0"/>
                        </a:rPr>
                        <a:t> Are your staff aware of the contingency plan? </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2195258049"/>
                  </a:ext>
                </a:extLst>
              </a:tr>
              <a:tr h="2971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i="0" dirty="0" smtClean="0">
                          <a:latin typeface="Arial" panose="020B0604020202020204" pitchFamily="34" charset="0"/>
                          <a:cs typeface="Arial" panose="020B0604020202020204" pitchFamily="34" charset="0"/>
                        </a:rPr>
                        <a:t>Do you know who to contact in the</a:t>
                      </a:r>
                      <a:r>
                        <a:rPr lang="en-GB" sz="1000" i="0" baseline="0" dirty="0" smtClean="0">
                          <a:latin typeface="Arial" panose="020B0604020202020204" pitchFamily="34" charset="0"/>
                          <a:cs typeface="Arial" panose="020B0604020202020204" pitchFamily="34" charset="0"/>
                        </a:rPr>
                        <a:t> case of an emergency regarding staffing levels?</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1823736598"/>
                  </a:ext>
                </a:extLst>
              </a:tr>
              <a:tr h="2971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i="0" dirty="0" smtClean="0">
                          <a:latin typeface="Arial" panose="020B0604020202020204" pitchFamily="34" charset="0"/>
                          <a:cs typeface="Arial" panose="020B0604020202020204" pitchFamily="34" charset="0"/>
                        </a:rPr>
                        <a:t>Do you know who to contact to escalate a serious issue both in office hours and out of hours? *</a:t>
                      </a:r>
                      <a:r>
                        <a:rPr lang="en-GB" sz="1000" i="1" dirty="0" smtClean="0"/>
                        <a:t>We are currently speaking to colleagues in the in-house residential homes to support us with this. Once confirmed, we will add this escalation process to the winter planning tool.</a:t>
                      </a: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1272556224"/>
                  </a:ext>
                </a:extLst>
              </a:tr>
              <a:tr h="2971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i="0" dirty="0" smtClean="0">
                          <a:latin typeface="Arial" panose="020B0604020202020204" pitchFamily="34" charset="0"/>
                          <a:cs typeface="Arial" panose="020B0604020202020204" pitchFamily="34" charset="0"/>
                        </a:rPr>
                        <a:t>Have you considered</a:t>
                      </a:r>
                      <a:r>
                        <a:rPr lang="en-GB" sz="1000" i="0" baseline="0" dirty="0" smtClean="0">
                          <a:latin typeface="Arial" panose="020B0604020202020204" pitchFamily="34" charset="0"/>
                          <a:cs typeface="Arial" panose="020B0604020202020204" pitchFamily="34" charset="0"/>
                        </a:rPr>
                        <a:t> partnering with other organisations to support workforce capacity? </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3224122487"/>
                  </a:ext>
                </a:extLst>
              </a:tr>
              <a:tr h="297180">
                <a:tc>
                  <a:txBody>
                    <a:bodyPr/>
                    <a:lstStyle/>
                    <a:p>
                      <a:r>
                        <a:rPr lang="en-GB" sz="1000" i="0" dirty="0" smtClean="0">
                          <a:latin typeface="Arial" panose="020B0604020202020204" pitchFamily="34" charset="0"/>
                          <a:cs typeface="Arial" panose="020B0604020202020204" pitchFamily="34" charset="0"/>
                        </a:rPr>
                        <a:t>Do</a:t>
                      </a:r>
                      <a:r>
                        <a:rPr lang="en-GB" sz="1000" i="0" baseline="0" dirty="0" smtClean="0">
                          <a:latin typeface="Arial" panose="020B0604020202020204" pitchFamily="34" charset="0"/>
                          <a:cs typeface="Arial" panose="020B0604020202020204" pitchFamily="34" charset="0"/>
                        </a:rPr>
                        <a:t> you have enough bank staff who are able to cover staff shortages at short notice?</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774908384"/>
                  </a:ext>
                </a:extLst>
              </a:tr>
              <a:tr h="297180">
                <a:tc>
                  <a:txBody>
                    <a:bodyPr/>
                    <a:lstStyle/>
                    <a:p>
                      <a:r>
                        <a:rPr lang="en-GB" sz="1000" i="0" dirty="0" smtClean="0">
                          <a:latin typeface="Arial" panose="020B0604020202020204" pitchFamily="34" charset="0"/>
                          <a:cs typeface="Arial" panose="020B0604020202020204" pitchFamily="34" charset="0"/>
                        </a:rPr>
                        <a:t>Have you considered overstaffing to cope with staff shortages?</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4031081770"/>
                  </a:ext>
                </a:extLst>
              </a:tr>
              <a:tr h="297180">
                <a:tc>
                  <a:txBody>
                    <a:bodyPr/>
                    <a:lstStyle/>
                    <a:p>
                      <a:r>
                        <a:rPr lang="en-GB" sz="1000" i="0" dirty="0" smtClean="0">
                          <a:latin typeface="Arial" panose="020B0604020202020204" pitchFamily="34" charset="0"/>
                          <a:cs typeface="Arial" panose="020B0604020202020204" pitchFamily="34" charset="0"/>
                        </a:rPr>
                        <a:t>Do you know</a:t>
                      </a:r>
                      <a:r>
                        <a:rPr lang="en-GB" sz="1000" i="0" baseline="0" dirty="0" smtClean="0">
                          <a:latin typeface="Arial" panose="020B0604020202020204" pitchFamily="34" charset="0"/>
                          <a:cs typeface="Arial" panose="020B0604020202020204" pitchFamily="34" charset="0"/>
                        </a:rPr>
                        <a:t> </a:t>
                      </a:r>
                      <a:r>
                        <a:rPr lang="en-GB" sz="1000" i="0" dirty="0" smtClean="0">
                          <a:latin typeface="Arial" panose="020B0604020202020204" pitchFamily="34" charset="0"/>
                          <a:cs typeface="Arial" panose="020B0604020202020204" pitchFamily="34" charset="0"/>
                        </a:rPr>
                        <a:t>of care agencies</a:t>
                      </a:r>
                      <a:r>
                        <a:rPr lang="en-GB" sz="1000" i="0" baseline="0" dirty="0" smtClean="0">
                          <a:latin typeface="Arial" panose="020B0604020202020204" pitchFamily="34" charset="0"/>
                          <a:cs typeface="Arial" panose="020B0604020202020204" pitchFamily="34" charset="0"/>
                        </a:rPr>
                        <a:t> that will be able to support you with staff shortages?</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1559305376"/>
                  </a:ext>
                </a:extLst>
              </a:tr>
              <a:tr h="297180">
                <a:tc>
                  <a:txBody>
                    <a:bodyPr/>
                    <a:lstStyle/>
                    <a:p>
                      <a:r>
                        <a:rPr lang="en-GB" sz="1000" i="0" dirty="0" smtClean="0">
                          <a:latin typeface="Arial" panose="020B0604020202020204" pitchFamily="34" charset="0"/>
                          <a:cs typeface="Arial" panose="020B0604020202020204" pitchFamily="34" charset="0"/>
                        </a:rPr>
                        <a:t>Are</a:t>
                      </a:r>
                      <a:r>
                        <a:rPr lang="en-GB" sz="1000" i="0" baseline="0" dirty="0" smtClean="0">
                          <a:latin typeface="Arial" panose="020B0604020202020204" pitchFamily="34" charset="0"/>
                          <a:cs typeface="Arial" panose="020B0604020202020204" pitchFamily="34" charset="0"/>
                        </a:rPr>
                        <a:t> you aware of the </a:t>
                      </a:r>
                      <a:r>
                        <a:rPr lang="en-GB" sz="1000" b="1" i="0" baseline="0" dirty="0" smtClean="0">
                          <a:latin typeface="Arial" panose="020B0604020202020204" pitchFamily="34" charset="0"/>
                          <a:cs typeface="Arial" panose="020B0604020202020204" pitchFamily="34" charset="0"/>
                          <a:hlinkClick r:id="rId3"/>
                        </a:rPr>
                        <a:t>Care Agency Register </a:t>
                      </a:r>
                      <a:r>
                        <a:rPr lang="en-GB" sz="1000" i="0" baseline="0" dirty="0" smtClean="0">
                          <a:latin typeface="Arial" panose="020B0604020202020204" pitchFamily="34" charset="0"/>
                          <a:cs typeface="Arial" panose="020B0604020202020204" pitchFamily="34" charset="0"/>
                        </a:rPr>
                        <a:t>on Connect to Support?</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4085394293"/>
                  </a:ext>
                </a:extLst>
              </a:tr>
              <a:tr h="3714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i="0" dirty="0" smtClean="0">
                          <a:latin typeface="Arial" panose="020B0604020202020204" pitchFamily="34" charset="0"/>
                          <a:cs typeface="Arial" panose="020B0604020202020204" pitchFamily="34" charset="0"/>
                        </a:rPr>
                        <a:t>Have you considered</a:t>
                      </a:r>
                      <a:r>
                        <a:rPr lang="en-GB" sz="1000" i="0" baseline="0" dirty="0" smtClean="0">
                          <a:latin typeface="Arial" panose="020B0604020202020204" pitchFamily="34" charset="0"/>
                          <a:cs typeface="Arial" panose="020B0604020202020204" pitchFamily="34" charset="0"/>
                        </a:rPr>
                        <a:t> whether y</a:t>
                      </a:r>
                      <a:r>
                        <a:rPr lang="en-GB" sz="1000" i="0" dirty="0" smtClean="0">
                          <a:latin typeface="Arial" panose="020B0604020202020204" pitchFamily="34" charset="0"/>
                          <a:cs typeface="Arial" panose="020B0604020202020204" pitchFamily="34" charset="0"/>
                        </a:rPr>
                        <a:t>ou are able to accommodate staff on site (or nearby) overnight, if extreme weather is predicted?</a:t>
                      </a:r>
                    </a:p>
                    <a:p>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4097531486"/>
                  </a:ext>
                </a:extLst>
              </a:tr>
              <a:tr h="297180">
                <a:tc>
                  <a:txBody>
                    <a:bodyPr/>
                    <a:lstStyle/>
                    <a:p>
                      <a:r>
                        <a:rPr lang="en-GB" sz="1000" i="0" dirty="0" smtClean="0">
                          <a:latin typeface="Arial" panose="020B0604020202020204" pitchFamily="34" charset="0"/>
                          <a:cs typeface="Arial" panose="020B0604020202020204" pitchFamily="34" charset="0"/>
                        </a:rPr>
                        <a:t>Have you</a:t>
                      </a:r>
                      <a:r>
                        <a:rPr lang="en-GB" sz="1000" i="0" baseline="0" dirty="0" smtClean="0">
                          <a:latin typeface="Arial" panose="020B0604020202020204" pitchFamily="34" charset="0"/>
                          <a:cs typeface="Arial" panose="020B0604020202020204" pitchFamily="34" charset="0"/>
                        </a:rPr>
                        <a:t> implemented a recruitment and retention programme?</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a:p>
                  </a:txBody>
                  <a:tcPr marL="74295" marR="74295" marT="37148" marB="37148"/>
                </a:tc>
                <a:extLst>
                  <a:ext uri="{0D108BD9-81ED-4DB2-BD59-A6C34878D82A}">
                    <a16:rowId xmlns:a16="http://schemas.microsoft.com/office/drawing/2014/main" val="2657805158"/>
                  </a:ext>
                </a:extLst>
              </a:tr>
              <a:tr h="297180">
                <a:tc>
                  <a:txBody>
                    <a:bodyPr/>
                    <a:lstStyle/>
                    <a:p>
                      <a:r>
                        <a:rPr lang="en-GB" sz="1000" i="0" dirty="0" smtClean="0">
                          <a:latin typeface="Arial" panose="020B0604020202020204" pitchFamily="34" charset="0"/>
                          <a:cs typeface="Arial" panose="020B0604020202020204" pitchFamily="34" charset="0"/>
                        </a:rPr>
                        <a:t>Have you reviewed your reviewed your recruitment and retention programme?</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a:p>
                  </a:txBody>
                  <a:tcPr marL="74295" marR="74295" marT="37148" marB="37148"/>
                </a:tc>
                <a:extLst>
                  <a:ext uri="{0D108BD9-81ED-4DB2-BD59-A6C34878D82A}">
                    <a16:rowId xmlns:a16="http://schemas.microsoft.com/office/drawing/2014/main" val="2920866314"/>
                  </a:ext>
                </a:extLst>
              </a:tr>
              <a:tr h="297180">
                <a:tc>
                  <a:txBody>
                    <a:bodyPr/>
                    <a:lstStyle/>
                    <a:p>
                      <a:r>
                        <a:rPr lang="en-GB" sz="1000" i="0" dirty="0" smtClean="0">
                          <a:latin typeface="Arial" panose="020B0604020202020204" pitchFamily="34" charset="0"/>
                          <a:cs typeface="Arial" panose="020B0604020202020204" pitchFamily="34" charset="0"/>
                        </a:rPr>
                        <a:t>Have you sent your current vacancies to the Covid19SupportTeam?</a:t>
                      </a:r>
                      <a:r>
                        <a:rPr lang="en-GB" sz="1000" i="0" baseline="0" dirty="0" smtClean="0">
                          <a:latin typeface="Arial" panose="020B0604020202020204" pitchFamily="34" charset="0"/>
                          <a:cs typeface="Arial" panose="020B0604020202020204" pitchFamily="34" charset="0"/>
                        </a:rPr>
                        <a:t> </a:t>
                      </a:r>
                      <a:r>
                        <a:rPr lang="en-GB" sz="1000" i="1" baseline="0" dirty="0" smtClean="0">
                          <a:latin typeface="Arial" panose="020B0604020202020204" pitchFamily="34" charset="0"/>
                          <a:cs typeface="Arial" panose="020B0604020202020204" pitchFamily="34" charset="0"/>
                        </a:rPr>
                        <a:t>For more information, click </a:t>
                      </a:r>
                      <a:r>
                        <a:rPr lang="en-GB" sz="1000" i="1" baseline="0" dirty="0" smtClean="0">
                          <a:latin typeface="Arial" panose="020B0604020202020204" pitchFamily="34" charset="0"/>
                          <a:cs typeface="Arial" panose="020B0604020202020204" pitchFamily="34" charset="0"/>
                          <a:hlinkClick r:id="rId4"/>
                        </a:rPr>
                        <a:t>here</a:t>
                      </a:r>
                      <a:r>
                        <a:rPr lang="en-GB" sz="1000" i="1" baseline="0" dirty="0" smtClean="0">
                          <a:latin typeface="Arial" panose="020B0604020202020204" pitchFamily="34" charset="0"/>
                          <a:cs typeface="Arial" panose="020B0604020202020204" pitchFamily="34" charset="0"/>
                        </a:rPr>
                        <a:t>.</a:t>
                      </a:r>
                      <a:endParaRPr lang="en-GB" sz="1000" i="1"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1366664926"/>
                  </a:ext>
                </a:extLst>
              </a:tr>
              <a:tr h="297180">
                <a:tc>
                  <a:txBody>
                    <a:bodyPr/>
                    <a:lstStyle/>
                    <a:p>
                      <a:r>
                        <a:rPr lang="en-GB" sz="1000" i="0" dirty="0" smtClean="0">
                          <a:latin typeface="Arial" panose="020B0604020202020204" pitchFamily="34" charset="0"/>
                          <a:cs typeface="Arial" panose="020B0604020202020204" pitchFamily="34" charset="0"/>
                        </a:rPr>
                        <a:t>Have you</a:t>
                      </a:r>
                      <a:r>
                        <a:rPr lang="en-GB" sz="1000" b="1" i="0" dirty="0" smtClean="0">
                          <a:latin typeface="Arial" panose="020B0604020202020204" pitchFamily="34" charset="0"/>
                          <a:cs typeface="Arial" panose="020B0604020202020204" pitchFamily="34" charset="0"/>
                        </a:rPr>
                        <a:t> </a:t>
                      </a:r>
                      <a:r>
                        <a:rPr lang="en-GB" sz="1000" b="0" i="0" dirty="0" smtClean="0">
                          <a:latin typeface="Arial" panose="020B0604020202020204" pitchFamily="34" charset="0"/>
                          <a:cs typeface="Arial" panose="020B0604020202020204" pitchFamily="34" charset="0"/>
                        </a:rPr>
                        <a:t>read</a:t>
                      </a:r>
                      <a:r>
                        <a:rPr lang="en-GB" sz="1000" b="1" i="0" dirty="0" smtClean="0">
                          <a:latin typeface="Arial" panose="020B0604020202020204" pitchFamily="34" charset="0"/>
                          <a:cs typeface="Arial" panose="020B0604020202020204" pitchFamily="34" charset="0"/>
                        </a:rPr>
                        <a:t> </a:t>
                      </a:r>
                      <a:r>
                        <a:rPr lang="en-GB" sz="1000" b="1" i="0" dirty="0" smtClean="0">
                          <a:solidFill>
                            <a:schemeClr val="bg2">
                              <a:lumMod val="75000"/>
                            </a:schemeClr>
                          </a:solidFill>
                          <a:latin typeface="Arial" panose="020B0604020202020204" pitchFamily="34" charset="0"/>
                          <a:cs typeface="Arial" panose="020B0604020202020204" pitchFamily="34" charset="0"/>
                          <a:hlinkClick r:id="rId5"/>
                        </a:rPr>
                        <a:t>Skills for Care’s guide to safe staffing</a:t>
                      </a:r>
                      <a:r>
                        <a:rPr lang="en-GB" sz="1000" i="0" dirty="0" smtClean="0">
                          <a:latin typeface="Arial" panose="020B0604020202020204" pitchFamily="34" charset="0"/>
                          <a:cs typeface="Arial" panose="020B0604020202020204" pitchFamily="34" charset="0"/>
                        </a:rPr>
                        <a:t>? </a:t>
                      </a:r>
                      <a:endParaRPr lang="en-GB" sz="10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59979094"/>
                  </a:ext>
                </a:extLst>
              </a:tr>
            </a:tbl>
          </a:graphicData>
        </a:graphic>
      </p:graphicFrame>
    </p:spTree>
    <p:extLst>
      <p:ext uri="{BB962C8B-B14F-4D97-AF65-F5344CB8AC3E}">
        <p14:creationId xmlns:p14="http://schemas.microsoft.com/office/powerpoint/2010/main" val="1435934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49" y="181785"/>
            <a:ext cx="8673484" cy="3035549"/>
          </a:xfrm>
        </p:spPr>
        <p:txBody>
          <a:bodyPr/>
          <a:lstStyle/>
          <a:p>
            <a:r>
              <a:rPr lang="en-GB" sz="5400" dirty="0" smtClean="0"/>
              <a:t>Staff Mental Wellbeing</a:t>
            </a:r>
            <a:endParaRPr lang="en-GB" sz="5400" dirty="0"/>
          </a:p>
        </p:txBody>
      </p:sp>
      <p:graphicFrame>
        <p:nvGraphicFramePr>
          <p:cNvPr id="4" name="Table 3"/>
          <p:cNvGraphicFramePr>
            <a:graphicFrameLocks noGrp="1"/>
          </p:cNvGraphicFramePr>
          <p:nvPr>
            <p:extLst>
              <p:ext uri="{D42A27DB-BD31-4B8C-83A1-F6EECF244321}">
                <p14:modId xmlns:p14="http://schemas.microsoft.com/office/powerpoint/2010/main" val="1807170061"/>
              </p:ext>
            </p:extLst>
          </p:nvPr>
        </p:nvGraphicFramePr>
        <p:xfrm>
          <a:off x="360449" y="1909655"/>
          <a:ext cx="9037552" cy="2015069"/>
        </p:xfrm>
        <a:graphic>
          <a:graphicData uri="http://schemas.openxmlformats.org/drawingml/2006/table">
            <a:tbl>
              <a:tblPr firstRow="1" bandRow="1">
                <a:tableStyleId>{00A15C55-8517-42AA-B614-E9B94910E393}</a:tableStyleId>
              </a:tblPr>
              <a:tblGrid>
                <a:gridCol w="8447521">
                  <a:extLst>
                    <a:ext uri="{9D8B030D-6E8A-4147-A177-3AD203B41FA5}">
                      <a16:colId xmlns:a16="http://schemas.microsoft.com/office/drawing/2014/main" val="2082093337"/>
                    </a:ext>
                  </a:extLst>
                </a:gridCol>
                <a:gridCol w="590031">
                  <a:extLst>
                    <a:ext uri="{9D8B030D-6E8A-4147-A177-3AD203B41FA5}">
                      <a16:colId xmlns:a16="http://schemas.microsoft.com/office/drawing/2014/main" val="490531528"/>
                    </a:ext>
                  </a:extLst>
                </a:gridCol>
              </a:tblGrid>
              <a:tr h="521333">
                <a:tc>
                  <a:txBody>
                    <a:bodyPr/>
                    <a:lstStyle/>
                    <a:p>
                      <a:r>
                        <a:rPr lang="en-GB" sz="1600" i="0" dirty="0" smtClean="0">
                          <a:latin typeface="Arial" panose="020B0604020202020204" pitchFamily="34" charset="0"/>
                          <a:cs typeface="Arial" panose="020B0604020202020204" pitchFamily="34" charset="0"/>
                        </a:rPr>
                        <a:t>CHECKLIST FOR STAFF WELLBEING </a:t>
                      </a:r>
                      <a:endParaRPr lang="en-GB" sz="1600" i="0" dirty="0">
                        <a:latin typeface="Arial" panose="020B0604020202020204" pitchFamily="34" charset="0"/>
                        <a:cs typeface="Arial" panose="020B0604020202020204" pitchFamily="34" charset="0"/>
                      </a:endParaRPr>
                    </a:p>
                  </a:txBody>
                  <a:tcPr marL="74295" marR="74295" marT="37148" marB="37148">
                    <a:solidFill>
                      <a:schemeClr val="accent4"/>
                    </a:solidFill>
                  </a:tcPr>
                </a:tc>
                <a:tc>
                  <a:txBody>
                    <a:bodyPr/>
                    <a:lstStyle/>
                    <a:p>
                      <a:endParaRPr lang="en-GB" sz="1500" dirty="0"/>
                    </a:p>
                  </a:txBody>
                  <a:tcPr marL="74295" marR="74295" marT="37148" marB="37148">
                    <a:solidFill>
                      <a:schemeClr val="accent4"/>
                    </a:solidFill>
                  </a:tcPr>
                </a:tc>
                <a:extLst>
                  <a:ext uri="{0D108BD9-81ED-4DB2-BD59-A6C34878D82A}">
                    <a16:rowId xmlns:a16="http://schemas.microsoft.com/office/drawing/2014/main" val="3111319034"/>
                  </a:ext>
                </a:extLst>
              </a:tr>
              <a:tr h="496360">
                <a:tc>
                  <a:txBody>
                    <a:bodyPr/>
                    <a:lstStyle/>
                    <a:p>
                      <a:r>
                        <a:rPr lang="en-GB" sz="1400" i="0" dirty="0" smtClean="0">
                          <a:latin typeface="Arial" panose="020B0604020202020204" pitchFamily="34" charset="0"/>
                          <a:cs typeface="Arial" panose="020B0604020202020204" pitchFamily="34" charset="0"/>
                        </a:rPr>
                        <a:t>Are your staff aware</a:t>
                      </a:r>
                      <a:r>
                        <a:rPr lang="en-GB" sz="1400" i="0" baseline="0" dirty="0" smtClean="0">
                          <a:latin typeface="Arial" panose="020B0604020202020204" pitchFamily="34" charset="0"/>
                          <a:cs typeface="Arial" panose="020B0604020202020204" pitchFamily="34" charset="0"/>
                        </a:rPr>
                        <a:t> of where they can find mental wellbeing resources? </a:t>
                      </a:r>
                      <a:r>
                        <a:rPr lang="en-GB" sz="1400" i="1" baseline="0" dirty="0" smtClean="0">
                          <a:latin typeface="Arial" panose="020B0604020202020204" pitchFamily="34" charset="0"/>
                          <a:cs typeface="Arial" panose="020B0604020202020204" pitchFamily="34" charset="0"/>
                        </a:rPr>
                        <a:t>Click </a:t>
                      </a:r>
                      <a:r>
                        <a:rPr lang="en-GB" sz="1400" i="1" baseline="0" dirty="0" smtClean="0">
                          <a:latin typeface="Arial" panose="020B0604020202020204" pitchFamily="34" charset="0"/>
                          <a:cs typeface="Arial" panose="020B0604020202020204" pitchFamily="34" charset="0"/>
                          <a:hlinkClick r:id="rId2" action="ppaction://hlinksldjump"/>
                        </a:rPr>
                        <a:t>here</a:t>
                      </a:r>
                      <a:r>
                        <a:rPr lang="en-GB" sz="1400" i="1" baseline="0" dirty="0" smtClean="0">
                          <a:latin typeface="Arial" panose="020B0604020202020204" pitchFamily="34" charset="0"/>
                          <a:cs typeface="Arial" panose="020B0604020202020204" pitchFamily="34" charset="0"/>
                        </a:rPr>
                        <a:t> for staff mental wellbeing resources.</a:t>
                      </a:r>
                      <a:endParaRPr lang="en-GB" sz="1400" i="1"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2944031360"/>
                  </a:ext>
                </a:extLst>
              </a:tr>
              <a:tr h="496360">
                <a:tc>
                  <a:txBody>
                    <a:bodyPr/>
                    <a:lstStyle/>
                    <a:p>
                      <a:r>
                        <a:rPr lang="en-GB" sz="1400" i="0" dirty="0" smtClean="0">
                          <a:latin typeface="Arial" panose="020B0604020202020204" pitchFamily="34" charset="0"/>
                          <a:cs typeface="Arial" panose="020B0604020202020204" pitchFamily="34" charset="0"/>
                        </a:rPr>
                        <a:t>Does</a:t>
                      </a:r>
                      <a:r>
                        <a:rPr lang="en-GB" sz="1400" i="0" baseline="0" dirty="0" smtClean="0">
                          <a:latin typeface="Arial" panose="020B0604020202020204" pitchFamily="34" charset="0"/>
                          <a:cs typeface="Arial" panose="020B0604020202020204" pitchFamily="34" charset="0"/>
                        </a:rPr>
                        <a:t> your management team have up-to-date training on Mental Health Awareness? </a:t>
                      </a:r>
                      <a:endParaRPr lang="en-GB" sz="14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332646544"/>
                  </a:ext>
                </a:extLst>
              </a:tr>
              <a:tr h="496360">
                <a:tc>
                  <a:txBody>
                    <a:bodyPr/>
                    <a:lstStyle/>
                    <a:p>
                      <a:r>
                        <a:rPr lang="en-GB" sz="1400" i="0" dirty="0" smtClean="0">
                          <a:latin typeface="Arial" panose="020B0604020202020204" pitchFamily="34" charset="0"/>
                          <a:cs typeface="Arial" panose="020B0604020202020204" pitchFamily="34" charset="0"/>
                        </a:rPr>
                        <a:t>Are staff aware</a:t>
                      </a:r>
                      <a:r>
                        <a:rPr lang="en-GB" sz="1400" i="0" baseline="0" dirty="0" smtClean="0">
                          <a:latin typeface="Arial" panose="020B0604020202020204" pitchFamily="34" charset="0"/>
                          <a:cs typeface="Arial" panose="020B0604020202020204" pitchFamily="34" charset="0"/>
                        </a:rPr>
                        <a:t> of where they can find Mental Health Awareness training? </a:t>
                      </a:r>
                      <a:endParaRPr lang="en-GB" sz="1400" i="0" dirty="0">
                        <a:latin typeface="Arial" panose="020B0604020202020204" pitchFamily="34" charset="0"/>
                        <a:cs typeface="Arial" panose="020B0604020202020204" pitchFamily="34" charset="0"/>
                      </a:endParaRPr>
                    </a:p>
                  </a:txBody>
                  <a:tcPr marL="74295" marR="74295" marT="37148" marB="37148"/>
                </a:tc>
                <a:tc>
                  <a:txBody>
                    <a:bodyPr/>
                    <a:lstStyle/>
                    <a:p>
                      <a:endParaRPr lang="en-GB" sz="1500" dirty="0"/>
                    </a:p>
                  </a:txBody>
                  <a:tcPr marL="74295" marR="74295" marT="37148" marB="37148"/>
                </a:tc>
                <a:extLst>
                  <a:ext uri="{0D108BD9-81ED-4DB2-BD59-A6C34878D82A}">
                    <a16:rowId xmlns:a16="http://schemas.microsoft.com/office/drawing/2014/main" val="4230273831"/>
                  </a:ext>
                </a:extLst>
              </a:tr>
            </a:tbl>
          </a:graphicData>
        </a:graphic>
      </p:graphicFrame>
    </p:spTree>
    <p:extLst>
      <p:ext uri="{BB962C8B-B14F-4D97-AF65-F5344CB8AC3E}">
        <p14:creationId xmlns:p14="http://schemas.microsoft.com/office/powerpoint/2010/main" val="31691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Packs </a:t>
            </a:r>
            <a:endParaRPr lang="en-GB" dirty="0"/>
          </a:p>
        </p:txBody>
      </p:sp>
      <p:sp>
        <p:nvSpPr>
          <p:cNvPr id="3" name="Content Placeholder 2"/>
          <p:cNvSpPr>
            <a:spLocks noGrp="1"/>
          </p:cNvSpPr>
          <p:nvPr>
            <p:ph idx="1"/>
          </p:nvPr>
        </p:nvSpPr>
        <p:spPr/>
        <p:txBody>
          <a:bodyPr/>
          <a:lstStyle/>
          <a:p>
            <a:r>
              <a:rPr lang="en-GB" dirty="0">
                <a:hlinkClick r:id="rId2"/>
              </a:rPr>
              <a:t>Coronavirus (COVID-19): care home support package</a:t>
            </a:r>
            <a:endParaRPr lang="en-GB" dirty="0"/>
          </a:p>
          <a:p>
            <a:r>
              <a:rPr lang="en-GB" b="1" dirty="0" smtClean="0">
                <a:hlinkClick r:id="rId3"/>
              </a:rPr>
              <a:t>Care Home Resource Pack </a:t>
            </a:r>
            <a:endParaRPr lang="en-GB" b="1" dirty="0" smtClean="0"/>
          </a:p>
          <a:p>
            <a:r>
              <a:rPr lang="en-GB" b="1" dirty="0" smtClean="0">
                <a:hlinkClick r:id="rId4"/>
              </a:rPr>
              <a:t>Home Support Resource Pack </a:t>
            </a:r>
            <a:endParaRPr lang="en-GB" b="1" dirty="0" smtClean="0"/>
          </a:p>
          <a:p>
            <a:r>
              <a:rPr lang="en-GB" dirty="0" smtClean="0">
                <a:hlinkClick r:id="rId5" tooltip="BUSINESS SUPPORT INFORMATION FOR SOCIAL CARE"/>
              </a:rPr>
              <a:t>Business Support Information For Social Care</a:t>
            </a:r>
            <a:endParaRPr lang="en-GB" dirty="0" smtClean="0"/>
          </a:p>
          <a:p>
            <a:r>
              <a:rPr lang="en-GB" dirty="0">
                <a:hlinkClick r:id="rId6"/>
              </a:rPr>
              <a:t>National Care Forum Infection, Prevention and Control (IPC) Compliance Assessment </a:t>
            </a:r>
            <a:r>
              <a:rPr lang="en-GB" dirty="0" smtClean="0">
                <a:hlinkClick r:id="rId6"/>
              </a:rPr>
              <a:t>Tool</a:t>
            </a:r>
            <a:endParaRPr lang="en-GB" dirty="0" smtClean="0"/>
          </a:p>
          <a:p>
            <a:endParaRPr lang="en-GB" dirty="0"/>
          </a:p>
          <a:p>
            <a:r>
              <a:rPr lang="en-GB" dirty="0" smtClean="0"/>
              <a:t>The resource packs are a fantastic source for guidance and other material. Please ensure that all staff read these packs and not just managers.</a:t>
            </a:r>
            <a:endParaRPr lang="en-GB" dirty="0"/>
          </a:p>
        </p:txBody>
      </p:sp>
    </p:spTree>
    <p:extLst>
      <p:ext uri="{BB962C8B-B14F-4D97-AF65-F5344CB8AC3E}">
        <p14:creationId xmlns:p14="http://schemas.microsoft.com/office/powerpoint/2010/main" val="401695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Preparing for Winter: An Overview</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latin typeface="+mj-lt"/>
            </a:endParaRPr>
          </a:p>
          <a:p>
            <a:pPr marL="0" indent="0">
              <a:buNone/>
            </a:pPr>
            <a:endParaRPr lang="en-GB" dirty="0">
              <a:latin typeface="+mj-lt"/>
            </a:endParaRPr>
          </a:p>
          <a:p>
            <a:pPr marL="0" indent="0">
              <a:buNone/>
            </a:pPr>
            <a:r>
              <a:rPr lang="en-GB" dirty="0" smtClean="0">
                <a:latin typeface="+mj-lt"/>
              </a:rPr>
              <a:t> </a:t>
            </a:r>
            <a:endParaRPr lang="en-GB" dirty="0">
              <a:latin typeface="+mj-lt"/>
            </a:endParaRPr>
          </a:p>
        </p:txBody>
      </p:sp>
      <p:sp>
        <p:nvSpPr>
          <p:cNvPr id="4" name="TextBox 3"/>
          <p:cNvSpPr txBox="1"/>
          <p:nvPr/>
        </p:nvSpPr>
        <p:spPr>
          <a:xfrm>
            <a:off x="524965" y="1959020"/>
            <a:ext cx="8899886" cy="3694345"/>
          </a:xfrm>
          <a:prstGeom prst="rect">
            <a:avLst/>
          </a:prstGeom>
          <a:noFill/>
        </p:spPr>
        <p:txBody>
          <a:bodyPr wrap="square" rtlCol="0">
            <a:spAutoFit/>
          </a:bodyPr>
          <a:lstStyle/>
          <a:p>
            <a:r>
              <a:rPr lang="en-GB" sz="1463" dirty="0"/>
              <a:t>This Self-Audit toolkit has been created to help providers in Bradford assess their current practices and also provide useful information to fill any gaps you may identify. </a:t>
            </a:r>
          </a:p>
          <a:p>
            <a:endParaRPr lang="en-GB" sz="1463" dirty="0"/>
          </a:p>
          <a:p>
            <a:r>
              <a:rPr lang="en-GB" sz="1463" dirty="0"/>
              <a:t>It will help you know how well you are doing, identify areas in which you need to improve and bring lots of guidance together into one place. The Covid-19 pandemic has highlighted the importance of robust infection control and hygiene management. Effective IPC is integral to the control of any Covid-19 outbreak, or to prevent it from having a direct impact on your service. It is understood that these times are unprecedented and that you may be overwhelmed by the amount of guidance, advice and legislation that seem to be rapidly developing as situations change. We hope that this tool will help to provide some clarity and will be easily accessible when you are searching for various items.</a:t>
            </a:r>
          </a:p>
          <a:p>
            <a:endParaRPr lang="en-GB" sz="1463" dirty="0"/>
          </a:p>
          <a:p>
            <a:r>
              <a:rPr lang="en-GB" sz="1463" dirty="0"/>
              <a:t>Completing the items in this presentation should help to satisfy the CQC that you are doing everything you need to do to manage IPC. It will also ensure that your service is prepared and in a strong position to manage any further waves of COVID-19, or indeed, other yet unknown pressures. </a:t>
            </a:r>
          </a:p>
        </p:txBody>
      </p:sp>
    </p:spTree>
    <p:extLst>
      <p:ext uri="{BB962C8B-B14F-4D97-AF65-F5344CB8AC3E}">
        <p14:creationId xmlns:p14="http://schemas.microsoft.com/office/powerpoint/2010/main" val="4096278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Templates</a:t>
            </a:r>
            <a:endParaRPr lang="en-GB" dirty="0"/>
          </a:p>
        </p:txBody>
      </p:sp>
      <p:sp>
        <p:nvSpPr>
          <p:cNvPr id="3" name="Content Placeholder 2"/>
          <p:cNvSpPr>
            <a:spLocks noGrp="1"/>
          </p:cNvSpPr>
          <p:nvPr>
            <p:ph idx="1"/>
          </p:nvPr>
        </p:nvSpPr>
        <p:spPr/>
        <p:txBody>
          <a:bodyPr/>
          <a:lstStyle/>
          <a:p>
            <a:r>
              <a:rPr lang="en-GB" dirty="0" smtClean="0">
                <a:hlinkClick r:id="rId2"/>
              </a:rPr>
              <a:t>The </a:t>
            </a:r>
            <a:r>
              <a:rPr lang="en-GB" dirty="0">
                <a:hlinkClick r:id="rId2"/>
              </a:rPr>
              <a:t>Care Provider Alliance </a:t>
            </a:r>
            <a:r>
              <a:rPr lang="en-GB" dirty="0" smtClean="0">
                <a:hlinkClick r:id="rId2"/>
              </a:rPr>
              <a:t>Business </a:t>
            </a:r>
            <a:r>
              <a:rPr lang="en-GB" dirty="0">
                <a:hlinkClick r:id="rId2"/>
              </a:rPr>
              <a:t>C</a:t>
            </a:r>
            <a:r>
              <a:rPr lang="en-GB" dirty="0" smtClean="0">
                <a:hlinkClick r:id="rId2"/>
              </a:rPr>
              <a:t>ontinuity Template</a:t>
            </a:r>
            <a:endParaRPr lang="en-GB" dirty="0" smtClean="0"/>
          </a:p>
          <a:p>
            <a:r>
              <a:rPr lang="en-GB" dirty="0" smtClean="0">
                <a:hlinkClick r:id="rId3"/>
              </a:rPr>
              <a:t>The Covid-19 Support Team Business </a:t>
            </a:r>
            <a:r>
              <a:rPr lang="en-GB" dirty="0">
                <a:hlinkClick r:id="rId3"/>
              </a:rPr>
              <a:t>Continuity Plan </a:t>
            </a:r>
            <a:r>
              <a:rPr lang="en-GB" dirty="0" smtClean="0">
                <a:hlinkClick r:id="rId3"/>
              </a:rPr>
              <a:t>Template</a:t>
            </a:r>
            <a:endParaRPr lang="en-GB" dirty="0" smtClean="0"/>
          </a:p>
          <a:p>
            <a:r>
              <a:rPr lang="en-GB" dirty="0" smtClean="0">
                <a:hlinkClick r:id="rId4"/>
              </a:rPr>
              <a:t>Care Provider Alliance Contingency Plan Template</a:t>
            </a:r>
            <a:endParaRPr lang="en-GB" dirty="0" smtClean="0"/>
          </a:p>
          <a:p>
            <a:r>
              <a:rPr lang="en-GB" dirty="0" smtClean="0">
                <a:hlinkClick r:id="rId5" action="ppaction://hlinksldjump"/>
              </a:rPr>
              <a:t>Actions Required Template </a:t>
            </a:r>
            <a:endParaRPr lang="en-GB" dirty="0" smtClean="0"/>
          </a:p>
          <a:p>
            <a:r>
              <a:rPr lang="en-GB" dirty="0" smtClean="0">
                <a:hlinkClick r:id="rId6"/>
              </a:rPr>
              <a:t>Dynamic Risk Assessment</a:t>
            </a:r>
            <a:endParaRPr lang="en-GB" dirty="0" smtClean="0"/>
          </a:p>
          <a:p>
            <a:pPr marL="0" indent="0">
              <a:buNone/>
            </a:pPr>
            <a:endParaRPr lang="en-GB" dirty="0" smtClean="0"/>
          </a:p>
          <a:p>
            <a:r>
              <a:rPr lang="en-GB" b="1" dirty="0" smtClean="0">
                <a:hlinkClick r:id="rId7"/>
              </a:rPr>
              <a:t>Winter Planning Toolkit Checklist</a:t>
            </a:r>
            <a:endParaRPr lang="en-GB" b="1" dirty="0" smtClean="0"/>
          </a:p>
          <a:p>
            <a:r>
              <a:rPr lang="en-GB" b="1" dirty="0">
                <a:hlinkClick r:id="rId7"/>
              </a:rPr>
              <a:t>Winter Planning and Business Continuity Plan</a:t>
            </a:r>
            <a:endParaRPr lang="en-GB" b="1" dirty="0"/>
          </a:p>
          <a:p>
            <a:pPr marL="0" indent="0">
              <a:buNone/>
            </a:pPr>
            <a:endParaRPr lang="en-GB" dirty="0"/>
          </a:p>
        </p:txBody>
      </p:sp>
    </p:spTree>
    <p:extLst>
      <p:ext uri="{BB962C8B-B14F-4D97-AF65-F5344CB8AC3E}">
        <p14:creationId xmlns:p14="http://schemas.microsoft.com/office/powerpoint/2010/main" val="407356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8273" y="0"/>
            <a:ext cx="5541169" cy="512068"/>
          </a:xfrm>
        </p:spPr>
        <p:txBody>
          <a:bodyPr>
            <a:normAutofit fontScale="90000"/>
          </a:bodyPr>
          <a:lstStyle/>
          <a:p>
            <a:r>
              <a:rPr lang="en-GB" dirty="0" smtClean="0">
                <a:solidFill>
                  <a:schemeClr val="bg1"/>
                </a:solidFill>
              </a:rPr>
              <a:t>Actions Required</a:t>
            </a:r>
            <a:br>
              <a:rPr lang="en-GB" dirty="0" smtClean="0">
                <a:solidFill>
                  <a:schemeClr val="bg1"/>
                </a:solidFill>
              </a:rPr>
            </a:br>
            <a:endParaRPr lang="en-GB" sz="2275"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7837013"/>
              </p:ext>
            </p:extLst>
          </p:nvPr>
        </p:nvGraphicFramePr>
        <p:xfrm>
          <a:off x="108273" y="1267451"/>
          <a:ext cx="9706163" cy="4828208"/>
        </p:xfrm>
        <a:graphic>
          <a:graphicData uri="http://schemas.openxmlformats.org/drawingml/2006/table">
            <a:tbl>
              <a:tblPr firstRow="1" bandRow="1">
                <a:tableStyleId>{74C1A8A3-306A-4EB7-A6B1-4F7E0EB9C5D6}</a:tableStyleId>
              </a:tblPr>
              <a:tblGrid>
                <a:gridCol w="4705980">
                  <a:extLst>
                    <a:ext uri="{9D8B030D-6E8A-4147-A177-3AD203B41FA5}">
                      <a16:colId xmlns:a16="http://schemas.microsoft.com/office/drawing/2014/main" val="467845972"/>
                    </a:ext>
                  </a:extLst>
                </a:gridCol>
                <a:gridCol w="1636424">
                  <a:extLst>
                    <a:ext uri="{9D8B030D-6E8A-4147-A177-3AD203B41FA5}">
                      <a16:colId xmlns:a16="http://schemas.microsoft.com/office/drawing/2014/main" val="4118407998"/>
                    </a:ext>
                  </a:extLst>
                </a:gridCol>
                <a:gridCol w="1681880">
                  <a:extLst>
                    <a:ext uri="{9D8B030D-6E8A-4147-A177-3AD203B41FA5}">
                      <a16:colId xmlns:a16="http://schemas.microsoft.com/office/drawing/2014/main" val="4250027644"/>
                    </a:ext>
                  </a:extLst>
                </a:gridCol>
                <a:gridCol w="1681879">
                  <a:extLst>
                    <a:ext uri="{9D8B030D-6E8A-4147-A177-3AD203B41FA5}">
                      <a16:colId xmlns:a16="http://schemas.microsoft.com/office/drawing/2014/main" val="3025619010"/>
                    </a:ext>
                  </a:extLst>
                </a:gridCol>
              </a:tblGrid>
              <a:tr h="293856">
                <a:tc>
                  <a:txBody>
                    <a:bodyPr/>
                    <a:lstStyle/>
                    <a:p>
                      <a:r>
                        <a:rPr lang="en-GB" sz="800" dirty="0" smtClean="0">
                          <a:solidFill>
                            <a:schemeClr val="bg1"/>
                          </a:solidFill>
                        </a:rPr>
                        <a:t>Actions required to fill the gaps</a:t>
                      </a:r>
                      <a:endParaRPr lang="en-GB" sz="800" dirty="0">
                        <a:solidFill>
                          <a:schemeClr val="bg1"/>
                        </a:solidFill>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smtClean="0">
                          <a:solidFill>
                            <a:schemeClr val="bg1"/>
                          </a:solidFill>
                        </a:rPr>
                        <a:t>Current Status </a:t>
                      </a:r>
                      <a:endParaRPr lang="en-GB" sz="800" b="0" dirty="0">
                        <a:solidFill>
                          <a:schemeClr val="bg1"/>
                        </a:solidFill>
                        <a:latin typeface="Arial Rounded MT Bold" panose="020F0704030504030204" pitchFamily="34" charset="0"/>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smtClean="0">
                          <a:solidFill>
                            <a:schemeClr val="bg1"/>
                          </a:solidFill>
                        </a:rPr>
                        <a:t>Requirement fully met (Y/N)</a:t>
                      </a:r>
                      <a:endParaRPr lang="en-GB" sz="800" b="0" dirty="0">
                        <a:solidFill>
                          <a:schemeClr val="bg1"/>
                        </a:solidFill>
                        <a:latin typeface="Arial Rounded MT Bold" panose="020F0704030504030204" pitchFamily="34" charset="0"/>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800" dirty="0" smtClean="0">
                          <a:solidFill>
                            <a:schemeClr val="bg1"/>
                          </a:solidFill>
                        </a:rPr>
                        <a:t>By When? </a:t>
                      </a:r>
                      <a:endParaRPr lang="en-GB" sz="800" b="0" dirty="0">
                        <a:solidFill>
                          <a:schemeClr val="bg1"/>
                        </a:solidFill>
                        <a:latin typeface="Arial Rounded MT Bold" panose="020F0704030504030204" pitchFamily="34" charset="0"/>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1876065"/>
                  </a:ext>
                </a:extLst>
              </a:tr>
              <a:tr h="283397">
                <a:tc>
                  <a:txBody>
                    <a:bodyPr/>
                    <a:lstStyle/>
                    <a:p>
                      <a:r>
                        <a:rPr lang="en-GB" sz="800" kern="1200" dirty="0" smtClean="0">
                          <a:effectLst/>
                        </a:rPr>
                        <a:t>e.g. Book in extra clinical waste collections</a:t>
                      </a:r>
                      <a:endParaRPr lang="en-GB" sz="800" b="1"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r>
                        <a:rPr lang="en-GB" sz="800" dirty="0" smtClean="0"/>
                        <a:t> N</a:t>
                      </a:r>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800" dirty="0" smtClean="0"/>
                        <a:t>Nov</a:t>
                      </a:r>
                      <a:r>
                        <a:rPr lang="en-GB" sz="800" baseline="0" dirty="0" smtClean="0"/>
                        <a:t> 19</a:t>
                      </a:r>
                      <a:r>
                        <a:rPr lang="en-GB" sz="800" baseline="30000" dirty="0" smtClean="0"/>
                        <a:t>th</a:t>
                      </a:r>
                      <a:r>
                        <a:rPr lang="en-GB" sz="800" baseline="0" dirty="0" smtClean="0"/>
                        <a:t> </a:t>
                      </a:r>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8739893"/>
                  </a:ext>
                </a:extLst>
              </a:tr>
              <a:tr h="283397">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8172500"/>
                  </a:ext>
                </a:extLst>
              </a:tr>
              <a:tr h="283397">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9904943"/>
                  </a:ext>
                </a:extLst>
              </a:tr>
              <a:tr h="283397">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4182403"/>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5905479"/>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9084625"/>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5646120"/>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6784244"/>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6356045"/>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7360725"/>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7997637"/>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7365298"/>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66236770"/>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3901836"/>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6102196"/>
                  </a:ext>
                </a:extLst>
              </a:tr>
              <a:tr h="283397">
                <a:tc>
                  <a:txBody>
                    <a:bodyPr/>
                    <a:lstStyle/>
                    <a:p>
                      <a:endParaRPr lang="en-GB" sz="800" dirty="0" smtClean="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800" dirty="0"/>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0571302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03250104"/>
              </p:ext>
            </p:extLst>
          </p:nvPr>
        </p:nvGraphicFramePr>
        <p:xfrm>
          <a:off x="3941762" y="766763"/>
          <a:ext cx="5848764" cy="302896"/>
        </p:xfrm>
        <a:graphic>
          <a:graphicData uri="http://schemas.openxmlformats.org/drawingml/2006/table">
            <a:tbl>
              <a:tblPr firstRow="1" bandRow="1">
                <a:tableStyleId>{10A1B5D5-9B99-4C35-A422-299274C87663}</a:tableStyleId>
              </a:tblPr>
              <a:tblGrid>
                <a:gridCol w="974794">
                  <a:extLst>
                    <a:ext uri="{9D8B030D-6E8A-4147-A177-3AD203B41FA5}">
                      <a16:colId xmlns:a16="http://schemas.microsoft.com/office/drawing/2014/main" val="2324553662"/>
                    </a:ext>
                  </a:extLst>
                </a:gridCol>
                <a:gridCol w="974794">
                  <a:extLst>
                    <a:ext uri="{9D8B030D-6E8A-4147-A177-3AD203B41FA5}">
                      <a16:colId xmlns:a16="http://schemas.microsoft.com/office/drawing/2014/main" val="1543564665"/>
                    </a:ext>
                  </a:extLst>
                </a:gridCol>
                <a:gridCol w="974794">
                  <a:extLst>
                    <a:ext uri="{9D8B030D-6E8A-4147-A177-3AD203B41FA5}">
                      <a16:colId xmlns:a16="http://schemas.microsoft.com/office/drawing/2014/main" val="351696388"/>
                    </a:ext>
                  </a:extLst>
                </a:gridCol>
                <a:gridCol w="974794">
                  <a:extLst>
                    <a:ext uri="{9D8B030D-6E8A-4147-A177-3AD203B41FA5}">
                      <a16:colId xmlns:a16="http://schemas.microsoft.com/office/drawing/2014/main" val="3067856995"/>
                    </a:ext>
                  </a:extLst>
                </a:gridCol>
                <a:gridCol w="974794">
                  <a:extLst>
                    <a:ext uri="{9D8B030D-6E8A-4147-A177-3AD203B41FA5}">
                      <a16:colId xmlns:a16="http://schemas.microsoft.com/office/drawing/2014/main" val="535530597"/>
                    </a:ext>
                  </a:extLst>
                </a:gridCol>
                <a:gridCol w="974794">
                  <a:extLst>
                    <a:ext uri="{9D8B030D-6E8A-4147-A177-3AD203B41FA5}">
                      <a16:colId xmlns:a16="http://schemas.microsoft.com/office/drawing/2014/main" val="447793524"/>
                    </a:ext>
                  </a:extLst>
                </a:gridCol>
              </a:tblGrid>
              <a:tr h="297180">
                <a:tc>
                  <a:txBody>
                    <a:bodyPr/>
                    <a:lstStyle/>
                    <a:p>
                      <a:endParaRPr lang="en-GB" sz="1000" b="0" dirty="0">
                        <a:solidFill>
                          <a:schemeClr val="bg1"/>
                        </a:solidFill>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en-GB" sz="1000" b="0" dirty="0" smtClean="0">
                          <a:solidFill>
                            <a:schemeClr val="bg1"/>
                          </a:solidFill>
                        </a:rPr>
                        <a:t>Low Risk</a:t>
                      </a:r>
                      <a:endParaRPr lang="en-GB" sz="1000" b="0" dirty="0">
                        <a:solidFill>
                          <a:schemeClr val="bg1"/>
                        </a:solidFill>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500" dirty="0">
                        <a:ln>
                          <a:solidFill>
                            <a:schemeClr val="bg1"/>
                          </a:solidFill>
                        </a:ln>
                        <a:solidFill>
                          <a:schemeClr val="bg1"/>
                        </a:solidFill>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r>
                        <a:rPr lang="en-GB" sz="1000" b="0" dirty="0" smtClean="0">
                          <a:solidFill>
                            <a:schemeClr val="bg1"/>
                          </a:solidFill>
                        </a:rPr>
                        <a:t>Medium Risk</a:t>
                      </a:r>
                      <a:endParaRPr lang="en-GB" sz="1000" b="0" dirty="0">
                        <a:solidFill>
                          <a:schemeClr val="bg1"/>
                        </a:solidFill>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500" dirty="0">
                        <a:ln>
                          <a:solidFill>
                            <a:schemeClr val="bg1"/>
                          </a:solidFill>
                        </a:ln>
                        <a:solidFill>
                          <a:schemeClr val="bg1"/>
                        </a:solidFill>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r>
                        <a:rPr lang="en-GB" sz="1000" b="0" dirty="0" smtClean="0">
                          <a:solidFill>
                            <a:schemeClr val="bg1"/>
                          </a:solidFill>
                        </a:rPr>
                        <a:t>High Risk</a:t>
                      </a:r>
                      <a:endParaRPr lang="en-GB" sz="1000" b="0" dirty="0">
                        <a:solidFill>
                          <a:schemeClr val="bg1"/>
                        </a:solidFill>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06084689"/>
                  </a:ext>
                </a:extLst>
              </a:tr>
            </a:tbl>
          </a:graphicData>
        </a:graphic>
      </p:graphicFrame>
    </p:spTree>
    <p:extLst>
      <p:ext uri="{BB962C8B-B14F-4D97-AF65-F5344CB8AC3E}">
        <p14:creationId xmlns:p14="http://schemas.microsoft.com/office/powerpoint/2010/main" val="2507331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08" y="263208"/>
            <a:ext cx="8028425" cy="1137931"/>
          </a:xfrm>
        </p:spPr>
        <p:txBody>
          <a:bodyPr/>
          <a:lstStyle/>
          <a:p>
            <a:r>
              <a:rPr lang="en-GB" dirty="0" smtClean="0"/>
              <a:t>Building Maintenance Resources</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379392" y="1672630"/>
            <a:ext cx="8679942" cy="4635035"/>
          </a:xfrm>
        </p:spPr>
        <p:txBody>
          <a:bodyPr>
            <a:normAutofit fontScale="85000" lnSpcReduction="20000"/>
          </a:bodyPr>
          <a:lstStyle/>
          <a:p>
            <a:r>
              <a:rPr lang="en-GB" sz="1717" dirty="0"/>
              <a:t>Boilers and Heating Systems</a:t>
            </a:r>
          </a:p>
          <a:p>
            <a:pPr lvl="1"/>
            <a:r>
              <a:rPr lang="en-GB" dirty="0" smtClean="0">
                <a:hlinkClick r:id="rId2"/>
              </a:rPr>
              <a:t>Guidance </a:t>
            </a:r>
            <a:r>
              <a:rPr lang="en-GB" dirty="0">
                <a:hlinkClick r:id="rId2"/>
              </a:rPr>
              <a:t>for Essential Service Operators: Making Your Service More Resilient to Power Outages – 29 October 2020 – Energy Emergencies Executive </a:t>
            </a:r>
            <a:r>
              <a:rPr lang="en-GB" dirty="0" smtClean="0">
                <a:hlinkClick r:id="rId2"/>
              </a:rPr>
              <a:t>Committee</a:t>
            </a:r>
            <a:endParaRPr lang="en-GB" dirty="0" smtClean="0"/>
          </a:p>
          <a:p>
            <a:r>
              <a:rPr lang="en-GB" sz="1584" dirty="0"/>
              <a:t>Equipment and Machinery</a:t>
            </a:r>
            <a:endParaRPr lang="en-GB" dirty="0"/>
          </a:p>
          <a:p>
            <a:pPr lvl="1"/>
            <a:r>
              <a:rPr lang="en-GB" dirty="0">
                <a:hlinkClick r:id="rId3"/>
              </a:rPr>
              <a:t>Care Services, Equipment and Care Homes </a:t>
            </a:r>
            <a:endParaRPr lang="en-GB" dirty="0"/>
          </a:p>
          <a:p>
            <a:pPr lvl="1"/>
            <a:r>
              <a:rPr lang="en-GB" dirty="0">
                <a:hlinkClick r:id="rId4"/>
              </a:rPr>
              <a:t>HSE: A brief </a:t>
            </a:r>
            <a:r>
              <a:rPr lang="en-GB" dirty="0" err="1">
                <a:hlinkClick r:id="rId4"/>
              </a:rPr>
              <a:t>guige</a:t>
            </a:r>
            <a:r>
              <a:rPr lang="en-GB" dirty="0">
                <a:hlinkClick r:id="rId4"/>
              </a:rPr>
              <a:t> on providing and using work equipment safely</a:t>
            </a:r>
            <a:endParaRPr lang="en-GB" dirty="0"/>
          </a:p>
          <a:p>
            <a:pPr lvl="1"/>
            <a:r>
              <a:rPr lang="en-GB" dirty="0">
                <a:hlinkClick r:id="rId5"/>
              </a:rPr>
              <a:t>HSE: A short guide to the law and your responsibilities when buying new machinery for use at </a:t>
            </a:r>
            <a:r>
              <a:rPr lang="en-GB" dirty="0" smtClean="0">
                <a:hlinkClick r:id="rId5"/>
              </a:rPr>
              <a:t>work</a:t>
            </a:r>
            <a:endParaRPr lang="en-GB" dirty="0" smtClean="0"/>
          </a:p>
          <a:p>
            <a:r>
              <a:rPr lang="en-GB" sz="1584" dirty="0"/>
              <a:t>ICT Systems </a:t>
            </a:r>
          </a:p>
          <a:p>
            <a:pPr lvl="1"/>
            <a:r>
              <a:rPr lang="en-GB" dirty="0">
                <a:hlinkClick r:id="rId6"/>
              </a:rPr>
              <a:t>Digital Social Care Resources and Support </a:t>
            </a:r>
            <a:endParaRPr lang="en-GB" dirty="0"/>
          </a:p>
          <a:p>
            <a:pPr lvl="1"/>
            <a:r>
              <a:rPr lang="en-GB" dirty="0">
                <a:hlinkClick r:id="rId7"/>
              </a:rPr>
              <a:t>Immedicare Support</a:t>
            </a:r>
            <a:endParaRPr lang="en-GB" dirty="0"/>
          </a:p>
          <a:p>
            <a:pPr lvl="1"/>
            <a:r>
              <a:rPr lang="en-GB" dirty="0">
                <a:hlinkClick r:id="rId8"/>
              </a:rPr>
              <a:t>Capacity Tracker Support </a:t>
            </a:r>
            <a:endParaRPr lang="en-GB" dirty="0" smtClean="0"/>
          </a:p>
          <a:p>
            <a:r>
              <a:rPr lang="en-GB" sz="1584" dirty="0"/>
              <a:t>Power Supply</a:t>
            </a:r>
          </a:p>
          <a:p>
            <a:pPr lvl="1"/>
            <a:r>
              <a:rPr lang="en-GB" dirty="0">
                <a:hlinkClick r:id="rId2"/>
              </a:rPr>
              <a:t>Guidance for Essential Service Operators: Making Your Service More Resilient to Power Outages – 29 October 2020 – Energy Emergencies Executive Committee</a:t>
            </a:r>
            <a:endParaRPr lang="en-GB" dirty="0"/>
          </a:p>
          <a:p>
            <a:pPr lvl="1"/>
            <a:r>
              <a:rPr lang="en-GB" dirty="0">
                <a:hlinkClick r:id="rId9"/>
              </a:rPr>
              <a:t>https://careprovideralliance.org.uk/business-continuity-power-disruption</a:t>
            </a:r>
            <a:r>
              <a:rPr lang="en-GB" dirty="0"/>
              <a:t> </a:t>
            </a:r>
          </a:p>
          <a:p>
            <a:endParaRPr lang="en-GB" dirty="0"/>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77038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5" dirty="0"/>
              <a:t>Food </a:t>
            </a:r>
            <a:r>
              <a:rPr lang="en-GB" sz="2905" dirty="0" smtClean="0"/>
              <a:t>Supply Resources</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525103" y="1293150"/>
            <a:ext cx="7967101" cy="3863049"/>
          </a:xfrm>
        </p:spPr>
        <p:txBody>
          <a:bodyPr>
            <a:normAutofit/>
          </a:bodyPr>
          <a:lstStyle/>
          <a:p>
            <a:pPr marL="0" indent="0">
              <a:buNone/>
            </a:pPr>
            <a:endParaRPr lang="en-GB" dirty="0" smtClean="0"/>
          </a:p>
          <a:p>
            <a:r>
              <a:rPr lang="en-GB" dirty="0" smtClean="0">
                <a:hlinkClick r:id="rId2"/>
              </a:rPr>
              <a:t>National </a:t>
            </a:r>
            <a:r>
              <a:rPr lang="en-GB" dirty="0">
                <a:hlinkClick r:id="rId2"/>
              </a:rPr>
              <a:t>Association of </a:t>
            </a:r>
            <a:r>
              <a:rPr lang="en-GB" dirty="0" smtClean="0">
                <a:hlinkClick r:id="rId2"/>
              </a:rPr>
              <a:t>Care Catering</a:t>
            </a:r>
            <a:endParaRPr lang="en-GB" dirty="0" smtClean="0"/>
          </a:p>
          <a:p>
            <a:r>
              <a:rPr lang="en-GB" dirty="0">
                <a:hlinkClick r:id="rId3"/>
              </a:rPr>
              <a:t>Wholesale food distributors available to care sector – 16 April 2020 – </a:t>
            </a:r>
            <a:r>
              <a:rPr lang="en-GB" dirty="0" smtClean="0">
                <a:hlinkClick r:id="rId3"/>
              </a:rPr>
              <a:t>CPA</a:t>
            </a:r>
            <a:endParaRPr lang="en-GB" dirty="0" smtClean="0"/>
          </a:p>
          <a:p>
            <a:r>
              <a:rPr lang="en-GB" dirty="0" smtClean="0">
                <a:hlinkClick r:id="rId4" action="ppaction://hlinksldjump"/>
              </a:rPr>
              <a:t>Community </a:t>
            </a:r>
            <a:r>
              <a:rPr lang="en-GB" dirty="0">
                <a:hlinkClick r:id="rId4" action="ppaction://hlinksldjump"/>
              </a:rPr>
              <a:t>Meals </a:t>
            </a:r>
            <a:r>
              <a:rPr lang="en-GB" dirty="0" smtClean="0">
                <a:hlinkClick r:id="rId4" action="ppaction://hlinksldjump"/>
              </a:rPr>
              <a:t>Provider</a:t>
            </a:r>
            <a:endParaRPr lang="en-GB" dirty="0" smtClean="0"/>
          </a:p>
          <a:p>
            <a:endParaRPr lang="en-GB" dirty="0"/>
          </a:p>
          <a:p>
            <a:pPr marL="0" indent="0">
              <a:buNone/>
            </a:pPr>
            <a:endParaRPr lang="en-GB" dirty="0" smtClean="0"/>
          </a:p>
        </p:txBody>
      </p:sp>
    </p:spTree>
    <p:extLst>
      <p:ext uri="{BB962C8B-B14F-4D97-AF65-F5344CB8AC3E}">
        <p14:creationId xmlns:p14="http://schemas.microsoft.com/office/powerpoint/2010/main" val="2560839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05" y="560715"/>
            <a:ext cx="7641337" cy="1137931"/>
          </a:xfrm>
        </p:spPr>
        <p:txBody>
          <a:bodyPr/>
          <a:lstStyle/>
          <a:p>
            <a:r>
              <a:rPr lang="en-GB" sz="2905" dirty="0"/>
              <a:t>Pharmaceutical </a:t>
            </a:r>
            <a:r>
              <a:rPr lang="en-GB" sz="2905" dirty="0" smtClean="0"/>
              <a:t>Supply Resources</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562505" y="1456268"/>
            <a:ext cx="8869362" cy="4969932"/>
          </a:xfrm>
        </p:spPr>
        <p:txBody>
          <a:bodyPr>
            <a:normAutofit/>
          </a:bodyPr>
          <a:lstStyle/>
          <a:p>
            <a:pPr marL="0" indent="0">
              <a:buNone/>
            </a:pPr>
            <a:endParaRPr lang="en-GB" dirty="0" smtClean="0"/>
          </a:p>
          <a:p>
            <a:r>
              <a:rPr lang="en-GB" dirty="0" smtClean="0">
                <a:hlinkClick r:id="rId2"/>
              </a:rPr>
              <a:t>Access </a:t>
            </a:r>
            <a:r>
              <a:rPr lang="en-GB" dirty="0">
                <a:hlinkClick r:id="rId2"/>
              </a:rPr>
              <a:t>updated information on escalation processes</a:t>
            </a:r>
            <a:endParaRPr lang="en-GB" dirty="0"/>
          </a:p>
          <a:p>
            <a:pPr fontAlgn="base"/>
            <a:r>
              <a:rPr lang="en-GB" dirty="0">
                <a:hlinkClick r:id="rId3"/>
              </a:rPr>
              <a:t>Guide to managing medicines supply and shortages</a:t>
            </a:r>
            <a:r>
              <a:rPr lang="en-GB" dirty="0"/>
              <a:t> – DHSC and NHS England</a:t>
            </a:r>
          </a:p>
          <a:p>
            <a:pPr fontAlgn="base"/>
            <a:r>
              <a:rPr lang="en-GB" dirty="0">
                <a:hlinkClick r:id="rId4"/>
              </a:rPr>
              <a:t>Ordering, transporting, storing and disposing of medicines for people receiving social care in the community</a:t>
            </a:r>
            <a:r>
              <a:rPr lang="en-GB" dirty="0"/>
              <a:t> – NICE guidance</a:t>
            </a:r>
          </a:p>
          <a:p>
            <a:pPr fontAlgn="base"/>
            <a:r>
              <a:rPr lang="en-GB" dirty="0">
                <a:hlinkClick r:id="rId5"/>
              </a:rPr>
              <a:t>Managing medicines for adults receiving social care in the community</a:t>
            </a:r>
            <a:r>
              <a:rPr lang="en-GB" dirty="0"/>
              <a:t> – NICE guidance</a:t>
            </a:r>
          </a:p>
          <a:p>
            <a:pPr fontAlgn="base"/>
            <a:r>
              <a:rPr lang="en-GB" dirty="0">
                <a:hlinkClick r:id="rId6"/>
              </a:rPr>
              <a:t>Serious Shortage Protocol (SSP)</a:t>
            </a:r>
            <a:r>
              <a:rPr lang="en-GB" dirty="0"/>
              <a:t> – NHS Business Services Authority</a:t>
            </a:r>
          </a:p>
          <a:p>
            <a:pPr fontAlgn="base"/>
            <a:r>
              <a:rPr lang="en-GB" dirty="0">
                <a:hlinkClick r:id="rId7"/>
              </a:rPr>
              <a:t>Business continuity guidance and template</a:t>
            </a:r>
            <a:r>
              <a:rPr lang="en-GB" dirty="0"/>
              <a:t> – Care Provider Alliance</a:t>
            </a:r>
          </a:p>
          <a:p>
            <a:endParaRPr lang="en-GB" dirty="0"/>
          </a:p>
          <a:p>
            <a:pPr marL="0" indent="0">
              <a:buNone/>
            </a:pPr>
            <a:endParaRPr lang="en-GB" dirty="0" smtClean="0"/>
          </a:p>
        </p:txBody>
      </p:sp>
    </p:spTree>
    <p:extLst>
      <p:ext uri="{BB962C8B-B14F-4D97-AF65-F5344CB8AC3E}">
        <p14:creationId xmlns:p14="http://schemas.microsoft.com/office/powerpoint/2010/main" val="493763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Workforce Resources</a:t>
            </a:r>
            <a:endParaRPr lang="en-GB" dirty="0"/>
          </a:p>
        </p:txBody>
      </p:sp>
      <p:sp>
        <p:nvSpPr>
          <p:cNvPr id="3" name="Content Placeholder 2"/>
          <p:cNvSpPr>
            <a:spLocks noGrp="1"/>
          </p:cNvSpPr>
          <p:nvPr>
            <p:ph idx="1"/>
          </p:nvPr>
        </p:nvSpPr>
        <p:spPr>
          <a:xfrm>
            <a:off x="591641" y="1572968"/>
            <a:ext cx="8586226" cy="5285031"/>
          </a:xfrm>
        </p:spPr>
        <p:txBody>
          <a:bodyPr>
            <a:noAutofit/>
          </a:bodyPr>
          <a:lstStyle/>
          <a:p>
            <a:pPr marL="278606" lvl="1" indent="-278606"/>
            <a:r>
              <a:rPr lang="en-GB" sz="2000" dirty="0">
                <a:solidFill>
                  <a:schemeClr val="bg2">
                    <a:lumMod val="75000"/>
                  </a:schemeClr>
                </a:solidFill>
                <a:latin typeface="+mn-lt"/>
                <a:cs typeface="Arial" panose="020B0604020202020204" pitchFamily="34" charset="0"/>
                <a:hlinkClick r:id="rId2"/>
              </a:rPr>
              <a:t>Skills for Care’s guide to safe staffing</a:t>
            </a:r>
            <a:endParaRPr lang="en-GB" sz="2000" dirty="0">
              <a:latin typeface="+mn-lt"/>
              <a:hlinkClick r:id="rId3"/>
            </a:endParaRPr>
          </a:p>
          <a:p>
            <a:pPr marL="278606" lvl="1" indent="-278606"/>
            <a:r>
              <a:rPr lang="en-GB" sz="2000" dirty="0">
                <a:latin typeface="+mn-lt"/>
                <a:hlinkClick r:id="rId3"/>
              </a:rPr>
              <a:t>Care Agency Directory</a:t>
            </a:r>
            <a:endParaRPr lang="en-GB" sz="2000" dirty="0">
              <a:latin typeface="+mn-lt"/>
            </a:endParaRPr>
          </a:p>
          <a:p>
            <a:r>
              <a:rPr lang="en-GB" dirty="0" smtClean="0">
                <a:latin typeface="+mn-lt"/>
                <a:hlinkClick r:id="rId4"/>
              </a:rPr>
              <a:t>SkillsHouse</a:t>
            </a:r>
            <a:endParaRPr lang="en-GB" dirty="0" smtClean="0">
              <a:latin typeface="+mn-lt"/>
            </a:endParaRPr>
          </a:p>
          <a:p>
            <a:r>
              <a:rPr lang="en-GB" dirty="0" smtClean="0">
                <a:latin typeface="+mn-lt"/>
                <a:hlinkClick r:id="rId5"/>
              </a:rPr>
              <a:t>SkillsHouse: Contingency Planning: COVID-19 Maintaining safe staffing levels webinar</a:t>
            </a:r>
            <a:endParaRPr lang="en-GB" dirty="0" smtClean="0">
              <a:latin typeface="+mn-lt"/>
            </a:endParaRPr>
          </a:p>
          <a:p>
            <a:r>
              <a:rPr lang="en-GB" dirty="0">
                <a:latin typeface="+mn-lt"/>
                <a:hlinkClick r:id="rId5"/>
              </a:rPr>
              <a:t>SkillsHouse: Maintaining safe staffing levels – challenges, impacts and mitigations resource </a:t>
            </a:r>
            <a:endParaRPr lang="en-GB" dirty="0">
              <a:latin typeface="+mn-lt"/>
            </a:endParaRPr>
          </a:p>
          <a:p>
            <a:r>
              <a:rPr lang="en-GB" dirty="0">
                <a:latin typeface="+mn-lt"/>
                <a:hlinkClick r:id="rId5"/>
              </a:rPr>
              <a:t>SkillsHouse: Maintaining safe staffing levels – Top Ten </a:t>
            </a:r>
            <a:r>
              <a:rPr lang="en-GB" dirty="0" smtClean="0">
                <a:latin typeface="+mn-lt"/>
                <a:hlinkClick r:id="rId5"/>
              </a:rPr>
              <a:t>tips</a:t>
            </a:r>
            <a:endParaRPr lang="en-GB" dirty="0" smtClean="0">
              <a:latin typeface="+mn-lt"/>
            </a:endParaRPr>
          </a:p>
          <a:p>
            <a:r>
              <a:rPr lang="en-GB" dirty="0" smtClean="0">
                <a:latin typeface="+mn-lt"/>
                <a:hlinkClick r:id="rId6"/>
              </a:rPr>
              <a:t>Jobs in Social Care</a:t>
            </a:r>
            <a:endParaRPr lang="en-GB" dirty="0" smtClean="0">
              <a:latin typeface="+mn-lt"/>
            </a:endParaRPr>
          </a:p>
          <a:p>
            <a:r>
              <a:rPr lang="en-GB" dirty="0" smtClean="0">
                <a:latin typeface="+mn-lt"/>
                <a:hlinkClick r:id="rId7"/>
              </a:rPr>
              <a:t>One Workforce Hub</a:t>
            </a:r>
            <a:endParaRPr lang="en-GB" dirty="0" smtClean="0">
              <a:latin typeface="+mn-lt"/>
            </a:endParaRPr>
          </a:p>
          <a:p>
            <a:r>
              <a:rPr lang="en-GB" dirty="0" smtClean="0">
                <a:latin typeface="+mn-lt"/>
                <a:hlinkClick r:id="rId8"/>
              </a:rPr>
              <a:t>Social Care Directory</a:t>
            </a:r>
            <a:endParaRPr lang="en-GB" dirty="0">
              <a:latin typeface="+mn-lt"/>
            </a:endParaRPr>
          </a:p>
        </p:txBody>
      </p:sp>
    </p:spTree>
    <p:extLst>
      <p:ext uri="{BB962C8B-B14F-4D97-AF65-F5344CB8AC3E}">
        <p14:creationId xmlns:p14="http://schemas.microsoft.com/office/powerpoint/2010/main" val="2360020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49" y="114052"/>
            <a:ext cx="7992364" cy="1706282"/>
          </a:xfrm>
        </p:spPr>
        <p:txBody>
          <a:bodyPr/>
          <a:lstStyle/>
          <a:p>
            <a:r>
              <a:rPr lang="en-GB" dirty="0" smtClean="0"/>
              <a:t>Staff Mental Wellbeing Resources</a:t>
            </a:r>
            <a:endParaRPr lang="en-GB" dirty="0"/>
          </a:p>
        </p:txBody>
      </p:sp>
      <p:sp>
        <p:nvSpPr>
          <p:cNvPr id="3" name="Content Placeholder 2"/>
          <p:cNvSpPr>
            <a:spLocks noGrp="1"/>
          </p:cNvSpPr>
          <p:nvPr>
            <p:ph idx="1"/>
          </p:nvPr>
        </p:nvSpPr>
        <p:spPr>
          <a:xfrm>
            <a:off x="360449" y="1820334"/>
            <a:ext cx="9037552" cy="4834466"/>
          </a:xfrm>
        </p:spPr>
        <p:txBody>
          <a:bodyPr>
            <a:normAutofit fontScale="92500" lnSpcReduction="10000"/>
          </a:bodyPr>
          <a:lstStyle/>
          <a:p>
            <a:r>
              <a:rPr lang="en-GB" dirty="0" smtClean="0">
                <a:hlinkClick r:id="rId2"/>
              </a:rPr>
              <a:t>Covid-19: BDCFT Psychological Staff Support</a:t>
            </a:r>
            <a:endParaRPr lang="en-GB" dirty="0" smtClean="0"/>
          </a:p>
          <a:p>
            <a:r>
              <a:rPr lang="en-GB" dirty="0" smtClean="0">
                <a:hlinkClick r:id="rId3"/>
              </a:rPr>
              <a:t>Recovering From Covid-19 Support for Staff</a:t>
            </a:r>
            <a:endParaRPr lang="en-GB" dirty="0" smtClean="0"/>
          </a:p>
          <a:p>
            <a:r>
              <a:rPr lang="en-GB" dirty="0" smtClean="0">
                <a:hlinkClick r:id="rId4"/>
              </a:rPr>
              <a:t>MyWellbeing College</a:t>
            </a:r>
            <a:endParaRPr lang="en-GB" dirty="0" smtClean="0"/>
          </a:p>
          <a:p>
            <a:r>
              <a:rPr lang="en-GB" dirty="0" smtClean="0">
                <a:hlinkClick r:id="rId5"/>
              </a:rPr>
              <a:t>Staff Mental Health and Wellbeing Hub </a:t>
            </a:r>
            <a:endParaRPr lang="en-GB" dirty="0" smtClean="0"/>
          </a:p>
          <a:p>
            <a:r>
              <a:rPr lang="en-GB" dirty="0" smtClean="0">
                <a:hlinkClick r:id="rId6"/>
              </a:rPr>
              <a:t>Health and Care Employee Wellbeing Support Poster </a:t>
            </a:r>
            <a:endParaRPr lang="en-GB" dirty="0" smtClean="0"/>
          </a:p>
          <a:p>
            <a:r>
              <a:rPr lang="en-GB" dirty="0" smtClean="0">
                <a:hlinkClick r:id="rId7"/>
              </a:rPr>
              <a:t>Skills for Care Workforce Wellbeing </a:t>
            </a:r>
            <a:endParaRPr lang="en-GB" dirty="0" smtClean="0"/>
          </a:p>
          <a:p>
            <a:r>
              <a:rPr lang="en-GB" dirty="0" smtClean="0">
                <a:hlinkClick r:id="rId8"/>
              </a:rPr>
              <a:t>SCIE Care Staff Wellbeing </a:t>
            </a:r>
            <a:endParaRPr lang="en-GB" dirty="0" smtClean="0"/>
          </a:p>
          <a:p>
            <a:r>
              <a:rPr lang="en-GB" dirty="0" smtClean="0">
                <a:hlinkClick r:id="rId9"/>
              </a:rPr>
              <a:t>Workplace Health: Applying All Our Health</a:t>
            </a:r>
            <a:endParaRPr lang="en-GB" dirty="0" smtClean="0"/>
          </a:p>
          <a:p>
            <a:r>
              <a:rPr lang="en-GB" dirty="0" smtClean="0">
                <a:hlinkClick r:id="rId10"/>
              </a:rPr>
              <a:t>ACAS Coronavirus </a:t>
            </a:r>
            <a:r>
              <a:rPr lang="en-GB" dirty="0">
                <a:hlinkClick r:id="rId10"/>
              </a:rPr>
              <a:t>(COVID-19) and mental health at </a:t>
            </a:r>
            <a:r>
              <a:rPr lang="en-GB" dirty="0" smtClean="0">
                <a:hlinkClick r:id="rId10"/>
              </a:rPr>
              <a:t>work</a:t>
            </a:r>
            <a:endParaRPr lang="en-GB" dirty="0" smtClean="0"/>
          </a:p>
          <a:p>
            <a:r>
              <a:rPr lang="en-GB" dirty="0" smtClean="0">
                <a:hlinkClick r:id="rId11"/>
              </a:rPr>
              <a:t>Mental Health at Work – Our Frontline</a:t>
            </a:r>
            <a:endParaRPr lang="en-GB" dirty="0" smtClean="0"/>
          </a:p>
          <a:p>
            <a:r>
              <a:rPr lang="en-GB" dirty="0">
                <a:hlinkClick r:id="rId12"/>
              </a:rPr>
              <a:t>Bereavement support during </a:t>
            </a:r>
            <a:r>
              <a:rPr lang="en-GB" dirty="0" smtClean="0">
                <a:hlinkClick r:id="rId12"/>
              </a:rPr>
              <a:t>COVID-19</a:t>
            </a:r>
            <a:endParaRPr lang="en-GB" dirty="0" smtClean="0"/>
          </a:p>
          <a:p>
            <a:r>
              <a:rPr lang="en-GB" dirty="0" smtClean="0">
                <a:hlinkClick r:id="rId13"/>
              </a:rPr>
              <a:t>Self Care Resources</a:t>
            </a:r>
            <a:endParaRPr lang="en-GB" dirty="0" smtClean="0"/>
          </a:p>
        </p:txBody>
      </p:sp>
    </p:spTree>
    <p:extLst>
      <p:ext uri="{BB962C8B-B14F-4D97-AF65-F5344CB8AC3E}">
        <p14:creationId xmlns:p14="http://schemas.microsoft.com/office/powerpoint/2010/main" val="3550073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035121" y="642938"/>
          <a:ext cx="7857164" cy="5572125"/>
        </p:xfrm>
        <a:graphic>
          <a:graphicData uri="http://schemas.openxmlformats.org/presentationml/2006/ole">
            <mc:AlternateContent xmlns:mc="http://schemas.openxmlformats.org/markup-compatibility/2006">
              <mc:Choice xmlns:v="urn:schemas-microsoft-com:vml" Requires="v">
                <p:oleObj spid="_x0000_s3139" name="Acrobat Document" r:id="rId3" imgW="7991087" imgH="5667309" progId="AcroExch.Document.DC">
                  <p:embed/>
                </p:oleObj>
              </mc:Choice>
              <mc:Fallback>
                <p:oleObj name="Acrobat Document" r:id="rId3" imgW="7991087" imgH="5667309" progId="AcroExch.Document.DC">
                  <p:embed/>
                  <p:pic>
                    <p:nvPicPr>
                      <p:cNvPr id="4" name="Object 3"/>
                      <p:cNvPicPr/>
                      <p:nvPr/>
                    </p:nvPicPr>
                    <p:blipFill>
                      <a:blip r:embed="rId4"/>
                      <a:stretch>
                        <a:fillRect/>
                      </a:stretch>
                    </p:blipFill>
                    <p:spPr>
                      <a:xfrm>
                        <a:off x="1035121" y="642938"/>
                        <a:ext cx="7857164" cy="5572125"/>
                      </a:xfrm>
                      <a:prstGeom prst="rect">
                        <a:avLst/>
                      </a:prstGeom>
                    </p:spPr>
                  </p:pic>
                </p:oleObj>
              </mc:Fallback>
            </mc:AlternateContent>
          </a:graphicData>
        </a:graphic>
      </p:graphicFrame>
    </p:spTree>
    <p:extLst>
      <p:ext uri="{BB962C8B-B14F-4D97-AF65-F5344CB8AC3E}">
        <p14:creationId xmlns:p14="http://schemas.microsoft.com/office/powerpoint/2010/main" val="3456086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94" t="1185" r="1084" b="688"/>
          <a:stretch/>
        </p:blipFill>
        <p:spPr>
          <a:xfrm>
            <a:off x="1193729" y="826588"/>
            <a:ext cx="7574126" cy="5388475"/>
          </a:xfrm>
          <a:prstGeom prst="rect">
            <a:avLst/>
          </a:prstGeom>
        </p:spPr>
      </p:pic>
    </p:spTree>
    <p:extLst>
      <p:ext uri="{BB962C8B-B14F-4D97-AF65-F5344CB8AC3E}">
        <p14:creationId xmlns:p14="http://schemas.microsoft.com/office/powerpoint/2010/main" val="3020551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Training </a:t>
            </a:r>
            <a:endParaRPr lang="en-GB" dirty="0"/>
          </a:p>
        </p:txBody>
      </p:sp>
      <p:sp>
        <p:nvSpPr>
          <p:cNvPr id="3" name="Content Placeholder 2"/>
          <p:cNvSpPr>
            <a:spLocks noGrp="1"/>
          </p:cNvSpPr>
          <p:nvPr>
            <p:ph idx="1"/>
          </p:nvPr>
        </p:nvSpPr>
        <p:spPr>
          <a:xfrm>
            <a:off x="525103" y="1544925"/>
            <a:ext cx="7270959" cy="4195481"/>
          </a:xfrm>
        </p:spPr>
        <p:txBody>
          <a:bodyPr/>
          <a:lstStyle/>
          <a:p>
            <a:r>
              <a:rPr lang="en-GB" dirty="0">
                <a:hlinkClick r:id="rId2"/>
              </a:rPr>
              <a:t>Bradford Training Hub </a:t>
            </a:r>
            <a:endParaRPr lang="en-GB" dirty="0" smtClean="0">
              <a:hlinkClick r:id="rId3"/>
            </a:endParaRPr>
          </a:p>
          <a:p>
            <a:r>
              <a:rPr lang="en-GB" dirty="0" smtClean="0">
                <a:hlinkClick r:id="rId3"/>
              </a:rPr>
              <a:t>Restore2 Training </a:t>
            </a:r>
            <a:endParaRPr lang="en-GB" dirty="0" smtClean="0"/>
          </a:p>
          <a:p>
            <a:r>
              <a:rPr lang="en-GB" dirty="0" smtClean="0">
                <a:hlinkClick r:id="rId4"/>
              </a:rPr>
              <a:t>Day Activities Training </a:t>
            </a:r>
            <a:endParaRPr lang="en-GB" dirty="0" smtClean="0"/>
          </a:p>
          <a:p>
            <a:r>
              <a:rPr lang="en-GB" u="sng" dirty="0">
                <a:hlinkClick r:id="rId5" tooltip="DSPT Awareness"/>
              </a:rPr>
              <a:t>DSPT Awareness Webinar - 20 May 2021</a:t>
            </a:r>
            <a:endParaRPr lang="en-GB" dirty="0"/>
          </a:p>
          <a:p>
            <a:r>
              <a:rPr lang="en-GB" u="sng" dirty="0">
                <a:hlinkClick r:id="rId6" tooltip="Home Support IPC Training 24 September 2020"/>
              </a:rPr>
              <a:t>Home Support IPC Training 24 September 2020</a:t>
            </a:r>
            <a:endParaRPr lang="en-GB" dirty="0"/>
          </a:p>
          <a:p>
            <a:r>
              <a:rPr lang="en-GB" u="sng" dirty="0">
                <a:hlinkClick r:id="rId7" tooltip="BCA Quality Workshops"/>
              </a:rPr>
              <a:t>BCA Quality Workshops</a:t>
            </a:r>
            <a:endParaRPr lang="en-GB" dirty="0"/>
          </a:p>
          <a:p>
            <a:r>
              <a:rPr lang="en-GB" u="sng" dirty="0">
                <a:hlinkClick r:id="rId8" tooltip="Living Well Event Resource Pack"/>
              </a:rPr>
              <a:t>Living Well Event Resource </a:t>
            </a:r>
            <a:r>
              <a:rPr lang="en-GB" u="sng" dirty="0" smtClean="0">
                <a:hlinkClick r:id="rId8" tooltip="Living Well Event Resource Pack"/>
              </a:rPr>
              <a:t>Pack</a:t>
            </a:r>
            <a:endParaRPr lang="en-GB" u="sng" dirty="0" smtClean="0"/>
          </a:p>
          <a:p>
            <a:r>
              <a:rPr lang="en-GB" dirty="0">
                <a:hlinkClick r:id="rId9" tooltip="Training Slides For Hydration (1)"/>
              </a:rPr>
              <a:t>Staff Training Slides – Recognising Dehydration And Promoting Hydration – Can Be Used In Staff Meetings To Raise Awareness</a:t>
            </a:r>
            <a:endParaRPr lang="en-GB" dirty="0"/>
          </a:p>
          <a:p>
            <a:pPr marL="0" indent="0">
              <a:buNone/>
            </a:pPr>
            <a:endParaRPr lang="en-GB" dirty="0" smtClean="0"/>
          </a:p>
        </p:txBody>
      </p:sp>
    </p:spTree>
    <p:extLst>
      <p:ext uri="{BB962C8B-B14F-4D97-AF65-F5344CB8AC3E}">
        <p14:creationId xmlns:p14="http://schemas.microsoft.com/office/powerpoint/2010/main" val="275951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Winter Plan</a:t>
            </a:r>
            <a:endParaRPr lang="en-GB" dirty="0"/>
          </a:p>
        </p:txBody>
      </p:sp>
      <p:sp>
        <p:nvSpPr>
          <p:cNvPr id="3" name="Content Placeholder 2"/>
          <p:cNvSpPr>
            <a:spLocks noGrp="1"/>
          </p:cNvSpPr>
          <p:nvPr>
            <p:ph idx="1"/>
          </p:nvPr>
        </p:nvSpPr>
        <p:spPr/>
        <p:txBody>
          <a:bodyPr/>
          <a:lstStyle/>
          <a:p>
            <a:r>
              <a:rPr lang="en-GB" dirty="0"/>
              <a:t>National Winter Plan: </a:t>
            </a:r>
            <a:r>
              <a:rPr lang="en-GB" dirty="0">
                <a:hlinkClick r:id="rId2"/>
              </a:rPr>
              <a:t>https://www.gov.uk/government/publications/covid-19-winter-plan</a:t>
            </a:r>
            <a:r>
              <a:rPr lang="en-GB" dirty="0"/>
              <a:t> </a:t>
            </a:r>
          </a:p>
          <a:p>
            <a:r>
              <a:rPr lang="en-GB" dirty="0"/>
              <a:t>Bradford Winter Plan: </a:t>
            </a:r>
            <a:r>
              <a:rPr lang="en-GB" dirty="0">
                <a:hlinkClick r:id="rId3"/>
              </a:rPr>
              <a:t>https://www.bradford.gov.uk/health/health-advice-and-support/winter-plan-2021-how-to-keep-yourself-safe-during-the-covid-19-pandemic/</a:t>
            </a:r>
            <a:r>
              <a:rPr lang="en-GB" dirty="0"/>
              <a:t> </a:t>
            </a:r>
          </a:p>
        </p:txBody>
      </p:sp>
    </p:spTree>
    <p:extLst>
      <p:ext uri="{BB962C8B-B14F-4D97-AF65-F5344CB8AC3E}">
        <p14:creationId xmlns:p14="http://schemas.microsoft.com/office/powerpoint/2010/main" val="587457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Meals Provider</a:t>
            </a:r>
            <a:endParaRPr lang="en-GB" dirty="0"/>
          </a:p>
        </p:txBody>
      </p:sp>
      <p:sp>
        <p:nvSpPr>
          <p:cNvPr id="3" name="Content Placeholder 2"/>
          <p:cNvSpPr>
            <a:spLocks noGrp="1"/>
          </p:cNvSpPr>
          <p:nvPr>
            <p:ph idx="1"/>
          </p:nvPr>
        </p:nvSpPr>
        <p:spPr/>
        <p:txBody>
          <a:bodyPr>
            <a:normAutofit fontScale="85000" lnSpcReduction="10000"/>
          </a:bodyPr>
          <a:lstStyle/>
          <a:p>
            <a:r>
              <a:rPr lang="en-GB" dirty="0"/>
              <a:t>Park Care Meals is a family run Yorkshire based “Meals on Wheels” service that has been established since 1995.  </a:t>
            </a:r>
            <a:r>
              <a:rPr lang="en-GB" dirty="0" smtClean="0"/>
              <a:t>Their </a:t>
            </a:r>
            <a:r>
              <a:rPr lang="en-GB" dirty="0"/>
              <a:t>mission is to provide a daily visit whilst delivering delicious, wholesome meals to your door at great value for money</a:t>
            </a:r>
            <a:r>
              <a:rPr lang="en-GB" dirty="0" smtClean="0"/>
              <a:t>.</a:t>
            </a:r>
            <a:endParaRPr lang="en-GB" dirty="0"/>
          </a:p>
          <a:p>
            <a:r>
              <a:rPr lang="en-GB" dirty="0"/>
              <a:t>Each hot meal and dessert </a:t>
            </a:r>
            <a:r>
              <a:rPr lang="en-GB" dirty="0" smtClean="0"/>
              <a:t>costs </a:t>
            </a:r>
            <a:r>
              <a:rPr lang="en-GB" dirty="0"/>
              <a:t>£6.50 including delivery</a:t>
            </a:r>
          </a:p>
          <a:p>
            <a:r>
              <a:rPr lang="en-GB" dirty="0" smtClean="0"/>
              <a:t>They </a:t>
            </a:r>
            <a:r>
              <a:rPr lang="en-GB" dirty="0"/>
              <a:t>offer a flexible meal service.  It operates every day of the year </a:t>
            </a:r>
            <a:r>
              <a:rPr lang="en-GB" dirty="0" smtClean="0"/>
              <a:t>and </a:t>
            </a:r>
            <a:r>
              <a:rPr lang="en-GB" dirty="0"/>
              <a:t>you can choose how many days a week you would like a meal.  </a:t>
            </a:r>
            <a:r>
              <a:rPr lang="en-GB" dirty="0" smtClean="0"/>
              <a:t>They </a:t>
            </a:r>
            <a:r>
              <a:rPr lang="en-GB" dirty="0"/>
              <a:t>aim to deliver all </a:t>
            </a:r>
            <a:r>
              <a:rPr lang="en-GB" dirty="0" smtClean="0"/>
              <a:t>meals </a:t>
            </a:r>
            <a:r>
              <a:rPr lang="en-GB" dirty="0"/>
              <a:t>between </a:t>
            </a:r>
            <a:r>
              <a:rPr lang="en-GB" dirty="0" smtClean="0"/>
              <a:t>11.30am </a:t>
            </a:r>
            <a:r>
              <a:rPr lang="en-GB" dirty="0"/>
              <a:t>and </a:t>
            </a:r>
            <a:r>
              <a:rPr lang="en-GB" dirty="0" smtClean="0"/>
              <a:t>1.30pm </a:t>
            </a:r>
            <a:r>
              <a:rPr lang="en-GB" dirty="0"/>
              <a:t>each day, arriving at approximately the same time once </a:t>
            </a:r>
            <a:r>
              <a:rPr lang="en-GB" dirty="0" smtClean="0"/>
              <a:t>they </a:t>
            </a:r>
            <a:r>
              <a:rPr lang="en-GB" dirty="0"/>
              <a:t>have made the first delivery</a:t>
            </a:r>
            <a:r>
              <a:rPr lang="en-GB" dirty="0" smtClean="0"/>
              <a:t>.</a:t>
            </a:r>
          </a:p>
          <a:p>
            <a:r>
              <a:rPr lang="en-GB" dirty="0"/>
              <a:t>For more information please download their flyer with this link: </a:t>
            </a:r>
            <a:r>
              <a:rPr lang="en-GB" dirty="0">
                <a:hlinkClick r:id="rId2"/>
              </a:rPr>
              <a:t>https://bradford.connecttosupport.org/media/mqbfh1im/park-care-meals-leaflet.doc</a:t>
            </a:r>
            <a:r>
              <a:rPr lang="en-GB" dirty="0"/>
              <a:t> </a:t>
            </a:r>
          </a:p>
          <a:p>
            <a:r>
              <a:rPr lang="en-GB" dirty="0"/>
              <a:t>Or visit their website: </a:t>
            </a:r>
            <a:r>
              <a:rPr lang="en-GB" dirty="0">
                <a:hlinkClick r:id="rId3"/>
              </a:rPr>
              <a:t>http://www.parkcaremeals.co.uk/</a:t>
            </a:r>
            <a:r>
              <a:rPr lang="en-GB" dirty="0"/>
              <a:t> </a:t>
            </a:r>
          </a:p>
        </p:txBody>
      </p:sp>
    </p:spTree>
    <p:extLst>
      <p:ext uri="{BB962C8B-B14F-4D97-AF65-F5344CB8AC3E}">
        <p14:creationId xmlns:p14="http://schemas.microsoft.com/office/powerpoint/2010/main" val="390246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Checklists</a:t>
            </a:r>
            <a:endParaRPr lang="en-GB" dirty="0"/>
          </a:p>
        </p:txBody>
      </p:sp>
      <p:sp>
        <p:nvSpPr>
          <p:cNvPr id="3" name="Content Placeholder 2"/>
          <p:cNvSpPr>
            <a:spLocks noGrp="1"/>
          </p:cNvSpPr>
          <p:nvPr>
            <p:ph idx="1"/>
          </p:nvPr>
        </p:nvSpPr>
        <p:spPr/>
        <p:txBody>
          <a:bodyPr/>
          <a:lstStyle/>
          <a:p>
            <a:r>
              <a:rPr lang="en-GB" b="1" dirty="0">
                <a:hlinkClick r:id="rId2"/>
              </a:rPr>
              <a:t>Winter Planning Toolkit </a:t>
            </a:r>
            <a:r>
              <a:rPr lang="en-GB" b="1" dirty="0" smtClean="0">
                <a:hlinkClick r:id="rId2"/>
              </a:rPr>
              <a:t>Checklist</a:t>
            </a:r>
            <a:endParaRPr lang="en-GB" b="1" dirty="0" smtClean="0"/>
          </a:p>
          <a:p>
            <a:r>
              <a:rPr lang="en-GB" b="1" dirty="0">
                <a:hlinkClick r:id="rId2"/>
              </a:rPr>
              <a:t>Winter Planning and Business Continuity Plan</a:t>
            </a:r>
            <a:endParaRPr lang="en-GB" b="1" dirty="0"/>
          </a:p>
        </p:txBody>
      </p:sp>
    </p:spTree>
    <p:extLst>
      <p:ext uri="{BB962C8B-B14F-4D97-AF65-F5344CB8AC3E}">
        <p14:creationId xmlns:p14="http://schemas.microsoft.com/office/powerpoint/2010/main" val="1520241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03" y="452718"/>
            <a:ext cx="7643328" cy="1400530"/>
          </a:xfrm>
        </p:spPr>
        <p:txBody>
          <a:bodyPr/>
          <a:lstStyle/>
          <a:p>
            <a:r>
              <a:rPr lang="en-GB" dirty="0" smtClean="0"/>
              <a:t>Contact Information</a:t>
            </a:r>
            <a:endParaRPr lang="en-GB" dirty="0"/>
          </a:p>
        </p:txBody>
      </p:sp>
      <p:sp>
        <p:nvSpPr>
          <p:cNvPr id="3" name="Content Placeholder 2"/>
          <p:cNvSpPr>
            <a:spLocks noGrp="1"/>
          </p:cNvSpPr>
          <p:nvPr>
            <p:ph idx="1"/>
          </p:nvPr>
        </p:nvSpPr>
        <p:spPr>
          <a:xfrm>
            <a:off x="372703" y="1427017"/>
            <a:ext cx="9533298" cy="5292437"/>
          </a:xfrm>
        </p:spPr>
        <p:txBody>
          <a:bodyPr>
            <a:normAutofit fontScale="77500" lnSpcReduction="20000"/>
          </a:bodyPr>
          <a:lstStyle/>
          <a:p>
            <a:r>
              <a:rPr lang="en-GB" dirty="0"/>
              <a:t> Covid-19 Support Team – Bradford </a:t>
            </a:r>
            <a:r>
              <a:rPr lang="en-GB" dirty="0" smtClean="0"/>
              <a:t>Council</a:t>
            </a:r>
          </a:p>
          <a:p>
            <a:pPr lvl="1"/>
            <a:r>
              <a:rPr lang="en-GB" dirty="0" smtClean="0"/>
              <a:t>Email: Covid19SupportTeam@bradford.gov.uk  | Telephone: 01274 431999</a:t>
            </a:r>
            <a:endParaRPr lang="en-GB" dirty="0"/>
          </a:p>
          <a:p>
            <a:pPr marL="0" indent="0">
              <a:buNone/>
            </a:pPr>
            <a:r>
              <a:rPr lang="en-GB" dirty="0" smtClean="0"/>
              <a:t>Local </a:t>
            </a:r>
            <a:r>
              <a:rPr lang="en-GB" dirty="0"/>
              <a:t>public health authority (IPC) – Bradford </a:t>
            </a:r>
            <a:r>
              <a:rPr lang="en-GB" dirty="0" smtClean="0"/>
              <a:t>Council</a:t>
            </a:r>
            <a:endParaRPr lang="en-GB" dirty="0"/>
          </a:p>
          <a:p>
            <a:pPr lvl="1"/>
            <a:r>
              <a:rPr lang="en-GB" dirty="0" smtClean="0"/>
              <a:t>Telephone: 01274 </a:t>
            </a:r>
            <a:r>
              <a:rPr lang="en-GB" dirty="0"/>
              <a:t>432111 </a:t>
            </a:r>
            <a:endParaRPr lang="en-GB" dirty="0" smtClean="0"/>
          </a:p>
          <a:p>
            <a:r>
              <a:rPr lang="en-GB" dirty="0" smtClean="0"/>
              <a:t>Yorkshire </a:t>
            </a:r>
            <a:r>
              <a:rPr lang="en-GB" dirty="0"/>
              <a:t>and the Humber </a:t>
            </a:r>
            <a:r>
              <a:rPr lang="en-GB" dirty="0" smtClean="0"/>
              <a:t>HPT</a:t>
            </a:r>
          </a:p>
          <a:p>
            <a:pPr lvl="1"/>
            <a:r>
              <a:rPr lang="en-GB" dirty="0" smtClean="0"/>
              <a:t>Telephone</a:t>
            </a:r>
            <a:r>
              <a:rPr lang="en-GB" dirty="0"/>
              <a:t>: 0113 386 0300</a:t>
            </a:r>
          </a:p>
          <a:p>
            <a:pPr lvl="1"/>
            <a:r>
              <a:rPr lang="en-GB" dirty="0" smtClean="0"/>
              <a:t>Out </a:t>
            </a:r>
            <a:r>
              <a:rPr lang="en-GB" dirty="0"/>
              <a:t>of hours </a:t>
            </a:r>
            <a:r>
              <a:rPr lang="en-GB" dirty="0" smtClean="0"/>
              <a:t>advice: </a:t>
            </a:r>
            <a:r>
              <a:rPr lang="en-GB" dirty="0"/>
              <a:t>0151 9091219</a:t>
            </a:r>
          </a:p>
          <a:p>
            <a:pPr lvl="1"/>
            <a:r>
              <a:rPr lang="en-GB" dirty="0" smtClean="0"/>
              <a:t>Please </a:t>
            </a:r>
            <a:r>
              <a:rPr lang="en-GB" dirty="0"/>
              <a:t>encrypt any personal identifiable </a:t>
            </a:r>
            <a:r>
              <a:rPr lang="en-GB" dirty="0" smtClean="0"/>
              <a:t>information (PII</a:t>
            </a:r>
            <a:r>
              <a:rPr lang="en-GB" dirty="0"/>
              <a:t>) you send to yorkshirehumberhpt@phe.gov.uk</a:t>
            </a:r>
          </a:p>
          <a:p>
            <a:pPr lvl="1"/>
            <a:r>
              <a:rPr lang="en-GB" dirty="0" smtClean="0"/>
              <a:t>If </a:t>
            </a:r>
            <a:r>
              <a:rPr lang="en-GB" dirty="0"/>
              <a:t>you are sharing PII from another NHS.net </a:t>
            </a:r>
            <a:r>
              <a:rPr lang="en-GB" dirty="0" smtClean="0"/>
              <a:t>email account, </a:t>
            </a:r>
            <a:r>
              <a:rPr lang="en-GB" dirty="0"/>
              <a:t>send this to </a:t>
            </a:r>
            <a:r>
              <a:rPr lang="en-GB" dirty="0" smtClean="0">
                <a:hlinkClick r:id="rId2"/>
              </a:rPr>
              <a:t>phe.yorkshirehumber@nhs.net</a:t>
            </a:r>
            <a:endParaRPr lang="en-GB" dirty="0" smtClean="0"/>
          </a:p>
          <a:p>
            <a:r>
              <a:rPr lang="en-GB" dirty="0"/>
              <a:t>Emergency Duty Team </a:t>
            </a:r>
          </a:p>
          <a:p>
            <a:pPr lvl="1"/>
            <a:r>
              <a:rPr lang="en-GB" dirty="0" smtClean="0"/>
              <a:t>Email: </a:t>
            </a:r>
            <a:r>
              <a:rPr lang="en-GB" dirty="0">
                <a:hlinkClick r:id="rId3"/>
              </a:rPr>
              <a:t>xemergency.duty.team@bradford.gov.uk</a:t>
            </a:r>
            <a:r>
              <a:rPr lang="en-GB" dirty="0"/>
              <a:t> </a:t>
            </a:r>
            <a:r>
              <a:rPr lang="en-GB" dirty="0" smtClean="0"/>
              <a:t>| Telephone</a:t>
            </a:r>
            <a:r>
              <a:rPr lang="en-GB" dirty="0"/>
              <a:t>: 01274 431010 </a:t>
            </a:r>
          </a:p>
          <a:p>
            <a:r>
              <a:rPr lang="en-GB" dirty="0"/>
              <a:t>Safe &amp; Sound </a:t>
            </a:r>
            <a:endParaRPr lang="en-GB" dirty="0" smtClean="0"/>
          </a:p>
          <a:p>
            <a:pPr lvl="1"/>
            <a:r>
              <a:rPr lang="en-GB" dirty="0" smtClean="0"/>
              <a:t>Email: </a:t>
            </a:r>
            <a:r>
              <a:rPr lang="en-GB" dirty="0">
                <a:hlinkClick r:id="rId4"/>
              </a:rPr>
              <a:t>Safe&amp;Sound@bradford.gov.uk</a:t>
            </a:r>
            <a:r>
              <a:rPr lang="en-GB" dirty="0"/>
              <a:t> </a:t>
            </a:r>
            <a:endParaRPr lang="en-GB" dirty="0" smtClean="0"/>
          </a:p>
          <a:p>
            <a:r>
              <a:rPr lang="en-GB" dirty="0" smtClean="0"/>
              <a:t>N</a:t>
            </a:r>
            <a:r>
              <a:rPr lang="en-GB" dirty="0"/>
              <a:t>ational Supply Disruption Response Team (NSDRT</a:t>
            </a:r>
            <a:r>
              <a:rPr lang="en-GB" dirty="0" smtClean="0"/>
              <a:t>) 24/7 Hotline</a:t>
            </a:r>
            <a:endParaRPr lang="en-GB" dirty="0"/>
          </a:p>
          <a:p>
            <a:pPr lvl="1"/>
            <a:r>
              <a:rPr lang="en-GB" dirty="0" smtClean="0"/>
              <a:t>Telephone: 0800 </a:t>
            </a:r>
            <a:r>
              <a:rPr lang="en-GB" dirty="0"/>
              <a:t>915 9964</a:t>
            </a:r>
            <a:endParaRPr lang="en-GB" dirty="0" smtClean="0"/>
          </a:p>
          <a:p>
            <a:r>
              <a:rPr lang="en-GB" dirty="0" smtClean="0"/>
              <a:t>Telemedicine Portal</a:t>
            </a:r>
            <a:endParaRPr lang="en-GB" dirty="0"/>
          </a:p>
        </p:txBody>
      </p:sp>
    </p:spTree>
    <p:extLst>
      <p:ext uri="{BB962C8B-B14F-4D97-AF65-F5344CB8AC3E}">
        <p14:creationId xmlns:p14="http://schemas.microsoft.com/office/powerpoint/2010/main" val="100230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Importance of Updating Capacity Tracker</a:t>
            </a:r>
            <a:endParaRPr lang="en-GB" dirty="0"/>
          </a:p>
        </p:txBody>
      </p:sp>
      <p:sp>
        <p:nvSpPr>
          <p:cNvPr id="3" name="Content Placeholder 2"/>
          <p:cNvSpPr>
            <a:spLocks noGrp="1"/>
          </p:cNvSpPr>
          <p:nvPr>
            <p:ph idx="1"/>
          </p:nvPr>
        </p:nvSpPr>
        <p:spPr>
          <a:xfrm>
            <a:off x="896675" y="2052926"/>
            <a:ext cx="7270959" cy="3114820"/>
          </a:xfrm>
        </p:spPr>
        <p:txBody>
          <a:bodyPr>
            <a:normAutofit fontScale="92500" lnSpcReduction="20000"/>
          </a:bodyPr>
          <a:lstStyle/>
          <a:p>
            <a:r>
              <a:rPr lang="en-GB" dirty="0" smtClean="0"/>
              <a:t>CQC and other health colleagues are paying more attention to how often providers update the Capacity Tracker. If you receive the Infection Control Fund you are contractually obliged to update the Capacity Tracker at least once a week, but ideally it would be more often.</a:t>
            </a:r>
            <a:endParaRPr lang="en-GB" dirty="0"/>
          </a:p>
          <a:p>
            <a:r>
              <a:rPr lang="en-GB" dirty="0" smtClean="0"/>
              <a:t>To access the Capacity Tracker use </a:t>
            </a:r>
            <a:r>
              <a:rPr lang="en-GB" dirty="0"/>
              <a:t>this link: </a:t>
            </a:r>
            <a:r>
              <a:rPr lang="en-GB" dirty="0">
                <a:hlinkClick r:id="rId2"/>
              </a:rPr>
              <a:t>https://</a:t>
            </a:r>
            <a:r>
              <a:rPr lang="en-GB" dirty="0" smtClean="0">
                <a:hlinkClick r:id="rId2"/>
              </a:rPr>
              <a:t>capacitytracker.com/home</a:t>
            </a:r>
            <a:r>
              <a:rPr lang="en-GB" dirty="0" smtClean="0"/>
              <a:t> </a:t>
            </a:r>
            <a:endParaRPr lang="en-GB" dirty="0"/>
          </a:p>
          <a:p>
            <a:r>
              <a:rPr lang="en-GB" dirty="0" smtClean="0"/>
              <a:t>For guidance on the purpose of each question on the Capacity Tracker please view this document: </a:t>
            </a:r>
            <a:r>
              <a:rPr lang="en-GB" dirty="0">
                <a:hlinkClick r:id="rId3"/>
              </a:rPr>
              <a:t>https://</a:t>
            </a:r>
            <a:r>
              <a:rPr lang="en-GB" dirty="0" smtClean="0">
                <a:hlinkClick r:id="rId3"/>
              </a:rPr>
              <a:t>bradford.connecttosupport.org/media/nd2jrgop/capacity-tracker-from-providers-pov.docx</a:t>
            </a:r>
            <a:r>
              <a:rPr lang="en-GB" dirty="0" smtClean="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9851453"/>
              </p:ext>
            </p:extLst>
          </p:nvPr>
        </p:nvGraphicFramePr>
        <p:xfrm>
          <a:off x="896675" y="5367424"/>
          <a:ext cx="7634648" cy="1002032"/>
        </p:xfrm>
        <a:graphic>
          <a:graphicData uri="http://schemas.openxmlformats.org/drawingml/2006/table">
            <a:tbl>
              <a:tblPr firstRow="1" bandRow="1">
                <a:tableStyleId>{775DCB02-9BB8-47FD-8907-85C794F793BA}</a:tableStyleId>
              </a:tblPr>
              <a:tblGrid>
                <a:gridCol w="6926947">
                  <a:extLst>
                    <a:ext uri="{9D8B030D-6E8A-4147-A177-3AD203B41FA5}">
                      <a16:colId xmlns:a16="http://schemas.microsoft.com/office/drawing/2014/main" val="2665153488"/>
                    </a:ext>
                  </a:extLst>
                </a:gridCol>
                <a:gridCol w="707701">
                  <a:extLst>
                    <a:ext uri="{9D8B030D-6E8A-4147-A177-3AD203B41FA5}">
                      <a16:colId xmlns:a16="http://schemas.microsoft.com/office/drawing/2014/main" val="560600745"/>
                    </a:ext>
                  </a:extLst>
                </a:gridCol>
              </a:tblGrid>
              <a:tr h="470535">
                <a:tc>
                  <a:txBody>
                    <a:bodyPr/>
                    <a:lstStyle/>
                    <a:p>
                      <a:pPr marL="0" indent="0">
                        <a:buNone/>
                      </a:pPr>
                      <a:r>
                        <a:rPr lang="en-GB" sz="2600" dirty="0" smtClean="0"/>
                        <a:t>CHECKLIST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Our</a:t>
                      </a:r>
                      <a:r>
                        <a:rPr lang="en-GB" sz="1500" baseline="0" dirty="0" smtClean="0"/>
                        <a:t> service has a system in place to update the Capacity Tracker at least once a week, even when someone is on leave.</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bl>
          </a:graphicData>
        </a:graphic>
      </p:graphicFrame>
    </p:spTree>
    <p:extLst>
      <p:ext uri="{BB962C8B-B14F-4D97-AF65-F5344CB8AC3E}">
        <p14:creationId xmlns:p14="http://schemas.microsoft.com/office/powerpoint/2010/main" val="6025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 Social Care Risk Reduction Framework</a:t>
            </a:r>
            <a:endParaRPr lang="en-GB" dirty="0"/>
          </a:p>
        </p:txBody>
      </p:sp>
      <p:sp>
        <p:nvSpPr>
          <p:cNvPr id="7" name="TextBox 6"/>
          <p:cNvSpPr txBox="1"/>
          <p:nvPr/>
        </p:nvSpPr>
        <p:spPr>
          <a:xfrm>
            <a:off x="754206" y="1862144"/>
            <a:ext cx="8375072" cy="992836"/>
          </a:xfrm>
          <a:prstGeom prst="rect">
            <a:avLst/>
          </a:prstGeom>
          <a:noFill/>
        </p:spPr>
        <p:txBody>
          <a:bodyPr wrap="square" rtlCol="0">
            <a:spAutoFit/>
          </a:bodyPr>
          <a:lstStyle/>
          <a:p>
            <a:r>
              <a:rPr lang="en-GB" sz="1463" dirty="0">
                <a:hlinkClick r:id="rId2"/>
              </a:rPr>
              <a:t>https://www.gov.uk/government/publications/coronavirus-covid-19-reducing-risk-in-adult-social-care/covid-19-adult-social-care-risk-reduction-framework</a:t>
            </a:r>
            <a:r>
              <a:rPr lang="en-GB" sz="1463" dirty="0"/>
              <a:t> </a:t>
            </a:r>
          </a:p>
          <a:p>
            <a:endParaRPr lang="en-GB" sz="1463" dirty="0"/>
          </a:p>
          <a:p>
            <a:endParaRPr lang="en-GB" sz="1463" dirty="0"/>
          </a:p>
        </p:txBody>
      </p:sp>
      <p:sp>
        <p:nvSpPr>
          <p:cNvPr id="10" name="Rectangle 3"/>
          <p:cNvSpPr>
            <a:spLocks noChangeArrowheads="1"/>
          </p:cNvSpPr>
          <p:nvPr/>
        </p:nvSpPr>
        <p:spPr bwMode="auto">
          <a:xfrm>
            <a:off x="754206" y="2358562"/>
            <a:ext cx="8375072" cy="9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r>
              <a:rPr lang="en-US" altLang="en-US" sz="1463" dirty="0">
                <a:latin typeface="+mj-lt"/>
                <a:cs typeface="Arial" panose="020B0604020202020204" pitchFamily="34" charset="0"/>
              </a:rPr>
              <a:t>The ASC risk reduction framework has been developed in response to requests from employers and concerns that workers who are potentially more vulnerable to infection or adverse outcomes from COVID-19, may not be adequately supported. However, we know some employers will already have a robust process in place. </a:t>
            </a:r>
          </a:p>
        </p:txBody>
      </p:sp>
      <p:sp>
        <p:nvSpPr>
          <p:cNvPr id="11" name="Rectangle 10"/>
          <p:cNvSpPr/>
          <p:nvPr/>
        </p:nvSpPr>
        <p:spPr>
          <a:xfrm>
            <a:off x="754206" y="3351398"/>
            <a:ext cx="8375072" cy="1893339"/>
          </a:xfrm>
          <a:prstGeom prst="rect">
            <a:avLst/>
          </a:prstGeom>
        </p:spPr>
        <p:txBody>
          <a:bodyPr wrap="square">
            <a:spAutoFit/>
          </a:bodyPr>
          <a:lstStyle/>
          <a:p>
            <a:r>
              <a:rPr lang="en-GB" sz="1463" dirty="0">
                <a:latin typeface="+mj-lt"/>
              </a:rPr>
              <a:t>Certain factors have been associated with individuals being more vulnerable to severe disease or dying from COVID-19. Employers should carry out individual conversations with all of their workers who have identified as being at increased risk. Those at high clinical risk should be supported to continue to follow current advice for the clinically extremely </a:t>
            </a:r>
            <a:r>
              <a:rPr lang="en-GB" sz="1463" dirty="0" smtClean="0">
                <a:latin typeface="+mj-lt"/>
              </a:rPr>
              <a:t>vulnerable.</a:t>
            </a:r>
          </a:p>
          <a:p>
            <a:r>
              <a:rPr lang="en-GB" sz="1463" dirty="0" smtClean="0">
                <a:latin typeface="+mj-lt"/>
              </a:rPr>
              <a:t>All Wales </a:t>
            </a:r>
            <a:r>
              <a:rPr lang="en-GB" sz="1463" dirty="0">
                <a:latin typeface="+mj-lt"/>
              </a:rPr>
              <a:t>Risk Assessment: </a:t>
            </a:r>
            <a:r>
              <a:rPr lang="en-GB" sz="1463" dirty="0">
                <a:latin typeface="+mj-lt"/>
                <a:hlinkClick r:id="rId3"/>
              </a:rPr>
              <a:t>https://</a:t>
            </a:r>
            <a:r>
              <a:rPr lang="en-GB" sz="1463" dirty="0" smtClean="0">
                <a:latin typeface="+mj-lt"/>
                <a:hlinkClick r:id="rId3"/>
              </a:rPr>
              <a:t>www.local.gov.uk/sites/default/files/documents/All%20Wales%20Covid-19%20Workforce%20Risk%20Assessment%20Tool.pdf</a:t>
            </a:r>
            <a:r>
              <a:rPr lang="en-GB" sz="1463" dirty="0" smtClean="0">
                <a:latin typeface="+mj-lt"/>
              </a:rPr>
              <a:t> </a:t>
            </a:r>
            <a:endParaRPr lang="en-GB" sz="1463" dirty="0">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144602490"/>
              </p:ext>
            </p:extLst>
          </p:nvPr>
        </p:nvGraphicFramePr>
        <p:xfrm>
          <a:off x="754206" y="5374965"/>
          <a:ext cx="8375072" cy="1230632"/>
        </p:xfrm>
        <a:graphic>
          <a:graphicData uri="http://schemas.openxmlformats.org/drawingml/2006/table">
            <a:tbl>
              <a:tblPr firstRow="1" bandRow="1">
                <a:tableStyleId>{775DCB02-9BB8-47FD-8907-85C794F793BA}</a:tableStyleId>
              </a:tblPr>
              <a:tblGrid>
                <a:gridCol w="7598736">
                  <a:extLst>
                    <a:ext uri="{9D8B030D-6E8A-4147-A177-3AD203B41FA5}">
                      <a16:colId xmlns:a16="http://schemas.microsoft.com/office/drawing/2014/main" val="2665153488"/>
                    </a:ext>
                  </a:extLst>
                </a:gridCol>
                <a:gridCol w="776336">
                  <a:extLst>
                    <a:ext uri="{9D8B030D-6E8A-4147-A177-3AD203B41FA5}">
                      <a16:colId xmlns:a16="http://schemas.microsoft.com/office/drawing/2014/main" val="560600745"/>
                    </a:ext>
                  </a:extLst>
                </a:gridCol>
              </a:tblGrid>
              <a:tr h="470535">
                <a:tc>
                  <a:txBody>
                    <a:bodyPr/>
                    <a:lstStyle/>
                    <a:p>
                      <a:pPr marL="0" indent="0">
                        <a:buNone/>
                      </a:pPr>
                      <a:r>
                        <a:rPr lang="en-GB" sz="2600" dirty="0" smtClean="0"/>
                        <a:t>CHECKLIST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Read the Adult Social Care Risk Reduction Framework and discuss</a:t>
                      </a:r>
                      <a:r>
                        <a:rPr lang="en-GB" sz="1500" baseline="0" dirty="0" smtClean="0"/>
                        <a:t> needs with individual staff, create a dynamic risk assessment and implement policy that makes them feel safe</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bl>
          </a:graphicData>
        </a:graphic>
      </p:graphicFrame>
    </p:spTree>
    <p:extLst>
      <p:ext uri="{BB962C8B-B14F-4D97-AF65-F5344CB8AC3E}">
        <p14:creationId xmlns:p14="http://schemas.microsoft.com/office/powerpoint/2010/main" val="330970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RAG Rating</a:t>
            </a:r>
            <a:endParaRPr lang="en-GB" dirty="0"/>
          </a:p>
        </p:txBody>
      </p:sp>
      <p:sp>
        <p:nvSpPr>
          <p:cNvPr id="4" name="TextBox 6"/>
          <p:cNvSpPr txBox="1"/>
          <p:nvPr/>
        </p:nvSpPr>
        <p:spPr>
          <a:xfrm>
            <a:off x="525103" y="1471412"/>
            <a:ext cx="8743588"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Guidance on the factors that will determine your service’s RAG rating are available to download with this link</a:t>
            </a:r>
            <a:r>
              <a:rPr lang="en-GB" dirty="0"/>
              <a:t>: </a:t>
            </a:r>
            <a:r>
              <a:rPr lang="en-GB" dirty="0">
                <a:hlinkClick r:id="rId2"/>
              </a:rPr>
              <a:t>https://</a:t>
            </a:r>
            <a:r>
              <a:rPr lang="en-GB" dirty="0" smtClean="0">
                <a:hlinkClick r:id="rId2"/>
              </a:rPr>
              <a:t>bradford.connecttosupport.org/media/hcwjglk0/sus-rag-guidance.docx</a:t>
            </a:r>
            <a:r>
              <a:rPr lang="en-GB" dirty="0" smtClean="0"/>
              <a:t> </a:t>
            </a:r>
          </a:p>
          <a:p>
            <a:endParaRPr lang="en-GB" dirty="0"/>
          </a:p>
          <a:p>
            <a:r>
              <a:rPr lang="en-GB" dirty="0" smtClean="0"/>
              <a:t>You can then add to the document as you feel is appropriate.</a:t>
            </a:r>
          </a:p>
          <a:p>
            <a:endParaRPr lang="en-GB" dirty="0"/>
          </a:p>
          <a:p>
            <a:r>
              <a:rPr lang="en-GB" dirty="0" smtClean="0"/>
              <a:t>If you are struggling for staff it may be necessary to consider initiating a task &amp; finish system for your service. However this should be a last resort and you must have carefully considered which of your services users this would be appropriate for. It may be beneficial to complete a dynamic risk assessment.</a:t>
            </a:r>
            <a:endParaRPr lang="en-GB" dirty="0"/>
          </a:p>
        </p:txBody>
      </p:sp>
    </p:spTree>
    <p:extLst>
      <p:ext uri="{BB962C8B-B14F-4D97-AF65-F5344CB8AC3E}">
        <p14:creationId xmlns:p14="http://schemas.microsoft.com/office/powerpoint/2010/main" val="122654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75" dirty="0">
                <a:solidFill>
                  <a:schemeClr val="tx1"/>
                </a:solidFill>
              </a:rPr>
              <a:t>Managing outbreaks: Flu and Norovirus</a:t>
            </a:r>
            <a:r>
              <a:rPr lang="en-GB" sz="3575" b="1" i="1" dirty="0">
                <a:solidFill>
                  <a:schemeClr val="bg1"/>
                </a:solidFill>
              </a:rPr>
              <a:t/>
            </a:r>
            <a:br>
              <a:rPr lang="en-GB" sz="3575" b="1" i="1" dirty="0">
                <a:solidFill>
                  <a:schemeClr val="bg1"/>
                </a:solidFill>
              </a:rPr>
            </a:br>
            <a:endParaRPr lang="en-GB" dirty="0"/>
          </a:p>
        </p:txBody>
      </p:sp>
      <p:sp>
        <p:nvSpPr>
          <p:cNvPr id="3" name="Content Placeholder 2"/>
          <p:cNvSpPr>
            <a:spLocks noGrp="1"/>
          </p:cNvSpPr>
          <p:nvPr>
            <p:ph idx="1"/>
          </p:nvPr>
        </p:nvSpPr>
        <p:spPr>
          <a:xfrm>
            <a:off x="524965" y="1634067"/>
            <a:ext cx="8847635" cy="4927599"/>
          </a:xfrm>
        </p:spPr>
        <p:txBody>
          <a:bodyPr>
            <a:noAutofit/>
          </a:bodyPr>
          <a:lstStyle/>
          <a:p>
            <a:r>
              <a:rPr lang="en-GB" sz="1400" dirty="0"/>
              <a:t>Guidance for managing a Norovirus outbreak: </a:t>
            </a:r>
            <a:r>
              <a:rPr lang="en-GB" sz="1400" dirty="0">
                <a:hlinkClick r:id="rId2"/>
              </a:rPr>
              <a:t>https://assets.publishing.service.gov.uk/government/uploads/system/uploads/attachment_data/file/322943/Guidance_for_managing_norovirus_outbreaks_in_healthcare_settings.pdf</a:t>
            </a:r>
            <a:r>
              <a:rPr lang="en-GB" sz="1400" dirty="0"/>
              <a:t> </a:t>
            </a:r>
          </a:p>
          <a:p>
            <a:r>
              <a:rPr lang="en-GB" sz="1400" dirty="0"/>
              <a:t>Guidance for managing Influenza-like illness: </a:t>
            </a:r>
            <a:r>
              <a:rPr lang="en-GB" sz="1400" dirty="0">
                <a:hlinkClick r:id="rId3"/>
              </a:rPr>
              <a:t>https://www.gov.uk/government/publications/acute-respiratory-disease-managing-outbreaks-in-care-homes</a:t>
            </a:r>
            <a:r>
              <a:rPr lang="en-GB" sz="1400" dirty="0"/>
              <a:t> </a:t>
            </a:r>
          </a:p>
          <a:p>
            <a:pPr lvl="0"/>
            <a:r>
              <a:rPr lang="en-GB" sz="1400" dirty="0"/>
              <a:t>Government to make flu vaccine free &amp; promote to:</a:t>
            </a:r>
          </a:p>
          <a:p>
            <a:pPr marL="742950" lvl="1" indent="-371475">
              <a:buFont typeface="+mj-lt"/>
              <a:buAutoNum type="arabicPeriod"/>
            </a:pPr>
            <a:r>
              <a:rPr lang="en-GB" sz="1400" dirty="0"/>
              <a:t>Health and social care </a:t>
            </a:r>
            <a:r>
              <a:rPr lang="en-GB" sz="1400" b="1" dirty="0"/>
              <a:t>staff </a:t>
            </a:r>
            <a:r>
              <a:rPr lang="en-GB" sz="1400" dirty="0"/>
              <a:t>in direct contact with people who receive care or support and who are employed by a residential care or nursing home, registered homecare organisation, or hospice</a:t>
            </a:r>
          </a:p>
          <a:p>
            <a:pPr marL="742950" lvl="1" indent="-371475">
              <a:buFont typeface="+mj-lt"/>
              <a:buAutoNum type="arabicPeriod"/>
            </a:pPr>
            <a:r>
              <a:rPr lang="en-GB" sz="1400" dirty="0"/>
              <a:t>All </a:t>
            </a:r>
            <a:r>
              <a:rPr lang="en-GB" sz="1400" b="1" dirty="0"/>
              <a:t>PA’s</a:t>
            </a:r>
            <a:r>
              <a:rPr lang="en-GB" sz="1400" dirty="0"/>
              <a:t> who provide care and support via a direct payment, personal budget or personal health budget</a:t>
            </a:r>
          </a:p>
          <a:p>
            <a:pPr marL="742950" lvl="1" indent="-371475">
              <a:buFont typeface="+mj-lt"/>
              <a:buAutoNum type="arabicPeriod"/>
            </a:pPr>
            <a:r>
              <a:rPr lang="en-GB" sz="1400" dirty="0"/>
              <a:t>People with certain </a:t>
            </a:r>
            <a:r>
              <a:rPr lang="en-GB" sz="1400" b="1" dirty="0"/>
              <a:t>medical conditions</a:t>
            </a:r>
            <a:r>
              <a:rPr lang="en-GB" sz="1400" dirty="0"/>
              <a:t>, those with learning disabilities, those </a:t>
            </a:r>
            <a:r>
              <a:rPr lang="en-GB" sz="1400" b="1" dirty="0"/>
              <a:t>aged 65 </a:t>
            </a:r>
            <a:r>
              <a:rPr lang="en-GB" sz="1400" dirty="0"/>
              <a:t>years or over, and people who are pregnant</a:t>
            </a:r>
          </a:p>
          <a:p>
            <a:pPr marL="742950" lvl="1" indent="-371475">
              <a:buFont typeface="+mj-lt"/>
              <a:buAutoNum type="arabicPeriod"/>
            </a:pPr>
            <a:r>
              <a:rPr lang="en-GB" sz="1400" dirty="0"/>
              <a:t>People who are living in a long-stay residential </a:t>
            </a:r>
            <a:r>
              <a:rPr lang="en-GB" sz="1400" b="1" dirty="0"/>
              <a:t>care home </a:t>
            </a:r>
            <a:r>
              <a:rPr lang="en-GB" sz="1400" dirty="0"/>
              <a:t>or another long-stay care facility</a:t>
            </a:r>
          </a:p>
          <a:p>
            <a:pPr marL="742950" lvl="1" indent="-371475">
              <a:buFont typeface="+mj-lt"/>
              <a:buAutoNum type="arabicPeriod"/>
            </a:pPr>
            <a:r>
              <a:rPr lang="en-GB" sz="1400" dirty="0"/>
              <a:t>People on the ‘</a:t>
            </a:r>
            <a:r>
              <a:rPr lang="en-GB" sz="1400" b="1" dirty="0"/>
              <a:t>shielded</a:t>
            </a:r>
            <a:r>
              <a:rPr lang="en-GB" sz="1400" dirty="0"/>
              <a:t>’ list, their household and carers</a:t>
            </a:r>
          </a:p>
          <a:p>
            <a:pPr marL="742950" lvl="1" indent="-371475">
              <a:buFont typeface="+mj-lt"/>
              <a:buAutoNum type="arabicPeriod"/>
            </a:pPr>
            <a:r>
              <a:rPr lang="en-GB" sz="1400" b="1" dirty="0"/>
              <a:t>Carers</a:t>
            </a:r>
            <a:r>
              <a:rPr lang="en-GB" sz="1400" dirty="0"/>
              <a:t>, defined as people who receive a Carer’s Allowance or are the main carer for an older or disabled </a:t>
            </a:r>
            <a:r>
              <a:rPr lang="en-GB" sz="1400" dirty="0" smtClean="0"/>
              <a:t>person</a:t>
            </a:r>
            <a:endParaRPr lang="en-GB" sz="1400" dirty="0"/>
          </a:p>
        </p:txBody>
      </p:sp>
    </p:spTree>
    <p:extLst>
      <p:ext uri="{BB962C8B-B14F-4D97-AF65-F5344CB8AC3E}">
        <p14:creationId xmlns:p14="http://schemas.microsoft.com/office/powerpoint/2010/main" val="331300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2734322"/>
              </p:ext>
            </p:extLst>
          </p:nvPr>
        </p:nvGraphicFramePr>
        <p:xfrm>
          <a:off x="557213" y="906239"/>
          <a:ext cx="8543925" cy="5212407"/>
        </p:xfrm>
        <a:graphic>
          <a:graphicData uri="http://schemas.openxmlformats.org/drawingml/2006/table">
            <a:tbl>
              <a:tblPr firstRow="1" bandRow="1">
                <a:tableStyleId>{775DCB02-9BB8-47FD-8907-85C794F793BA}</a:tableStyleId>
              </a:tblPr>
              <a:tblGrid>
                <a:gridCol w="7751937">
                  <a:extLst>
                    <a:ext uri="{9D8B030D-6E8A-4147-A177-3AD203B41FA5}">
                      <a16:colId xmlns:a16="http://schemas.microsoft.com/office/drawing/2014/main" val="2665153488"/>
                    </a:ext>
                  </a:extLst>
                </a:gridCol>
                <a:gridCol w="791988">
                  <a:extLst>
                    <a:ext uri="{9D8B030D-6E8A-4147-A177-3AD203B41FA5}">
                      <a16:colId xmlns:a16="http://schemas.microsoft.com/office/drawing/2014/main" val="560600745"/>
                    </a:ext>
                  </a:extLst>
                </a:gridCol>
              </a:tblGrid>
              <a:tr h="470535">
                <a:tc>
                  <a:txBody>
                    <a:bodyPr/>
                    <a:lstStyle/>
                    <a:p>
                      <a:pPr marL="0" indent="0">
                        <a:buNone/>
                      </a:pPr>
                      <a:r>
                        <a:rPr lang="en-GB" sz="2600" dirty="0" smtClean="0"/>
                        <a:t>CHECKLIST</a:t>
                      </a:r>
                      <a:r>
                        <a:rPr lang="en-GB" sz="2600" baseline="0" dirty="0" smtClean="0"/>
                        <a:t> FOR FLU AND NOROVIRUS</a:t>
                      </a:r>
                      <a:endParaRPr lang="en-GB" sz="26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6535"/>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Make all staff aware that they</a:t>
                      </a:r>
                      <a:r>
                        <a:rPr lang="en-GB" sz="1500" baseline="0" dirty="0" smtClean="0"/>
                        <a:t> are eligible for a free flu vaccine and encourage them to book an appointment</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904146521"/>
                  </a:ext>
                </a:extLst>
              </a:tr>
              <a:tr h="402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Ensure all staff are familiar with the symptoms of Norovirus and Flu</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6662529"/>
                  </a:ext>
                </a:extLst>
              </a:tr>
              <a:tr h="4021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If you notice someone has symptoms, organise for them to have a test</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34481166"/>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b="0" dirty="0" smtClean="0">
                          <a:solidFill>
                            <a:schemeClr val="bg1"/>
                          </a:solidFill>
                        </a:rPr>
                        <a:t>Ensure</a:t>
                      </a:r>
                      <a:r>
                        <a:rPr lang="en-GB" sz="1500" b="0" baseline="0" dirty="0" smtClean="0">
                          <a:solidFill>
                            <a:schemeClr val="bg1"/>
                          </a:solidFill>
                        </a:rPr>
                        <a:t> you have a plan in place for segregation and separation of residents in the event of an outbreak and that everyone is familiar with the plan</a:t>
                      </a:r>
                      <a:endParaRPr lang="en-GB" sz="1500" b="0" dirty="0" smtClean="0">
                        <a:solidFill>
                          <a:schemeClr val="bg1"/>
                        </a:solidFill>
                      </a:endParaRP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19997135"/>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Establish a clear policy for the management of staff affected in an outbreak and when they can return to work</a:t>
                      </a:r>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408723404"/>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Consider how to maintain business continuity if</a:t>
                      </a:r>
                      <a:r>
                        <a:rPr lang="en-GB" sz="1500" baseline="0" dirty="0" smtClean="0"/>
                        <a:t> there are staffing shortages e.g. bank staff, movement of staff between settings</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24556243"/>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Have informative materials</a:t>
                      </a:r>
                      <a:r>
                        <a:rPr lang="en-GB" sz="1500" baseline="0" dirty="0" smtClean="0"/>
                        <a:t> such as laminated signs ready to be put up in the event of an outbreak to remind everyone of procedures.</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532741826"/>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kern="1200" dirty="0" smtClean="0">
                          <a:solidFill>
                            <a:schemeClr val="dk1"/>
                          </a:solidFill>
                          <a:effectLst/>
                          <a:latin typeface="+mn-lt"/>
                          <a:ea typeface="+mn-ea"/>
                          <a:cs typeface="+mn-cs"/>
                        </a:rPr>
                        <a:t>Ensure Telemeds system is up to date, switched on and checked weekly. All staff are trained on Telemeds. Ensure monitoring equipment is available, in working order and staff are trained to use it.</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874015350"/>
                  </a:ext>
                </a:extLst>
              </a:tr>
              <a:tr h="520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dirty="0" smtClean="0"/>
                        <a:t>Ensure staff are familiar</a:t>
                      </a:r>
                      <a:r>
                        <a:rPr lang="en-GB" sz="1500" baseline="0" dirty="0" smtClean="0"/>
                        <a:t> with the </a:t>
                      </a:r>
                      <a:r>
                        <a:rPr lang="en-GB" sz="1500" baseline="0" dirty="0" smtClean="0">
                          <a:hlinkClick r:id="rId2"/>
                        </a:rPr>
                        <a:t>Gold Line </a:t>
                      </a:r>
                      <a:r>
                        <a:rPr lang="en-GB" sz="1500" baseline="0" dirty="0" smtClean="0"/>
                        <a:t>service and when to use it.</a:t>
                      </a:r>
                      <a:endParaRPr lang="en-GB" sz="1500" dirty="0" smtClean="0"/>
                    </a:p>
                  </a:txBody>
                  <a:tcPr marL="74295" marR="74295" marT="37148" marB="37148">
                    <a:lnR w="12700" cap="flat" cmpd="sng" algn="ctr">
                      <a:solidFill>
                        <a:schemeClr val="tx1"/>
                      </a:solidFill>
                      <a:prstDash val="solid"/>
                      <a:round/>
                      <a:headEnd type="none" w="med" len="med"/>
                      <a:tailEnd type="none" w="med" len="med"/>
                    </a:lnR>
                  </a:tcPr>
                </a:tc>
                <a:tc>
                  <a:txBody>
                    <a:bodyPr/>
                    <a:lstStyle/>
                    <a:p>
                      <a:endParaRPr lang="en-GB" sz="12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65003994"/>
                  </a:ext>
                </a:extLst>
              </a:tr>
            </a:tbl>
          </a:graphicData>
        </a:graphic>
      </p:graphicFrame>
    </p:spTree>
    <p:extLst>
      <p:ext uri="{BB962C8B-B14F-4D97-AF65-F5344CB8AC3E}">
        <p14:creationId xmlns:p14="http://schemas.microsoft.com/office/powerpoint/2010/main" val="532776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43">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7030A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1517</TotalTime>
  <Words>3634</Words>
  <Application>Microsoft Office PowerPoint</Application>
  <PresentationFormat>A4 Paper (210x297 mm)</PresentationFormat>
  <Paragraphs>382</Paragraphs>
  <Slides>42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Arial Rounded MT Bold</vt:lpstr>
      <vt:lpstr>Calibri</vt:lpstr>
      <vt:lpstr>Century Gothic</vt:lpstr>
      <vt:lpstr>Wingdings 3</vt:lpstr>
      <vt:lpstr>Ion</vt:lpstr>
      <vt:lpstr>Acrobat Document</vt:lpstr>
      <vt:lpstr>Winter Planning Self-Audit Tool</vt:lpstr>
      <vt:lpstr>Contents Page</vt:lpstr>
      <vt:lpstr>Preparing for Winter: An Overview</vt:lpstr>
      <vt:lpstr>National Winter Plan</vt:lpstr>
      <vt:lpstr>The Importance of Updating Capacity Tracker</vt:lpstr>
      <vt:lpstr>Adult Social Care Risk Reduction Framework</vt:lpstr>
      <vt:lpstr>RAG Rating</vt:lpstr>
      <vt:lpstr>Managing outbreaks: Flu and Norovirus </vt:lpstr>
      <vt:lpstr>PowerPoint Presentation</vt:lpstr>
      <vt:lpstr>Managing Outbreaks – Covid-19</vt:lpstr>
      <vt:lpstr>PowerPoint Presentation</vt:lpstr>
      <vt:lpstr>PowerPoint Presentation</vt:lpstr>
      <vt:lpstr>Infection Prevention and Control</vt:lpstr>
      <vt:lpstr>PPE </vt:lpstr>
      <vt:lpstr>PowerPoint Presentation</vt:lpstr>
      <vt:lpstr>Staff Travel</vt:lpstr>
      <vt:lpstr>Residents Making Trips Outside The Care Home</vt:lpstr>
      <vt:lpstr>Gritting Routes </vt:lpstr>
      <vt:lpstr>Winter Car Essentials Checklist  </vt:lpstr>
      <vt:lpstr>Useful Resources for Travelling During the Winter</vt:lpstr>
      <vt:lpstr>Business Continuity </vt:lpstr>
      <vt:lpstr>Building Maintenance   </vt:lpstr>
      <vt:lpstr>Building Maintenance   </vt:lpstr>
      <vt:lpstr>Emergency Planning</vt:lpstr>
      <vt:lpstr>Food Supply  </vt:lpstr>
      <vt:lpstr>Pharmaceutical Supply  </vt:lpstr>
      <vt:lpstr>Staffing Shortages </vt:lpstr>
      <vt:lpstr>Staff Mental Wellbeing</vt:lpstr>
      <vt:lpstr>Resource Packs </vt:lpstr>
      <vt:lpstr>Useful Templates</vt:lpstr>
      <vt:lpstr>Actions Required </vt:lpstr>
      <vt:lpstr>Building Maintenance Resources  </vt:lpstr>
      <vt:lpstr>Food Supply Resources  </vt:lpstr>
      <vt:lpstr>Pharmaceutical Supply Resources  </vt:lpstr>
      <vt:lpstr>Workforce Resources</vt:lpstr>
      <vt:lpstr>Staff Mental Wellbeing Resources</vt:lpstr>
      <vt:lpstr>PowerPoint Presentation</vt:lpstr>
      <vt:lpstr>PowerPoint Presentation</vt:lpstr>
      <vt:lpstr>Staff Training </vt:lpstr>
      <vt:lpstr>Community Meals Provider</vt:lpstr>
      <vt:lpstr>Checklists</vt:lpstr>
      <vt:lpstr>Contact Information</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Planning Self-Audit Tool</dc:title>
  <dc:creator>Emery Nanje-Ngoe</dc:creator>
  <cp:lastModifiedBy>Liam O'Neill</cp:lastModifiedBy>
  <cp:revision>282</cp:revision>
  <dcterms:created xsi:type="dcterms:W3CDTF">2021-11-01T16:04:37Z</dcterms:created>
  <dcterms:modified xsi:type="dcterms:W3CDTF">2021-11-23T13:38:31Z</dcterms:modified>
</cp:coreProperties>
</file>