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34" autoAdjust="0"/>
  </p:normalViewPr>
  <p:slideViewPr>
    <p:cSldViewPr snapToGrid="0">
      <p:cViewPr varScale="1">
        <p:scale>
          <a:sx n="60" d="100"/>
          <a:sy n="60" d="100"/>
        </p:scale>
        <p:origin x="11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Bradford.gov.uk\Datavault\SSDPER\Adults%20Performance%20Management\Commisioining\Care%20Homes%20Covid%20Tracker%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Commissioning\Covid-19\Care%20Homes\Impact%20on%20Care%20Homes%20Report\21-04-26%20Modelling.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M:\Commissioning\Covid-19\Care%20Homes\Impact%20on%20Care%20Homes%20Report\21-04-13%20RAG%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radford.gov.uk\Datavault\SSDPER\Commissioning\Covid-19\Care%20Homes\Impact%20on%20Care%20Homes%20Report\21-04-13%20RAG%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atsonho1\Downloads\Number%20of%20Clients%20Each%20Month%20by%20Support%20Type.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atsonho1\Downloads\Number%20of%20Clients%20Each%20Month%20by%20Support%20Type%20(2).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atsonho1\Downloads\Number%20of%20Clients%20Each%20Month%20by%20Support%20Type%20(1).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Bradford.gov.uk\Datavault\SSDPER\Commissioning\Covid-19\Care%20Homes\Impact%20on%20Care%20Homes%20Report\21-03-26%20Funding%20sources%20from%20Keit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Bradford.gov.uk\Datavault\SSDPER\Commissioning\Covid-19\Care%20Homes\21-04-09%20CQC%20rating%20data.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Bradford.gov.uk\Datavault\SSDPER\Commissioning\Covid-19\Care%20Homes\21-04-09%20CQC%20rating%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Bradford Care Home Occupancy Rate</a:t>
            </a:r>
          </a:p>
        </c:rich>
      </c:tx>
      <c:layout>
        <c:manualLayout>
          <c:xMode val="edge"/>
          <c:yMode val="edge"/>
          <c:x val="0.18493055555555554"/>
          <c:y val="9.259259259259258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96520503744371"/>
          <c:y val="0.20453703703703704"/>
          <c:w val="0.78896955541107816"/>
          <c:h val="0.63156969962088072"/>
        </c:manualLayout>
      </c:layout>
      <c:barChart>
        <c:barDir val="col"/>
        <c:grouping val="clustered"/>
        <c:varyColors val="0"/>
        <c:ser>
          <c:idx val="0"/>
          <c:order val="0"/>
          <c:tx>
            <c:strRef>
              <c:f>'Vacancies and Occupancy'!$E$3</c:f>
              <c:strCache>
                <c:ptCount val="1"/>
                <c:pt idx="0">
                  <c:v>Occupancy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'Vacancies and Occupancy'!$A$40:$A$45</c:f>
              <c:numCache>
                <c:formatCode>d\-mmm</c:formatCode>
                <c:ptCount val="6"/>
                <c:pt idx="0">
                  <c:v>44278</c:v>
                </c:pt>
                <c:pt idx="1">
                  <c:v>44285</c:v>
                </c:pt>
                <c:pt idx="2">
                  <c:v>44292</c:v>
                </c:pt>
                <c:pt idx="3">
                  <c:v>44299</c:v>
                </c:pt>
                <c:pt idx="4">
                  <c:v>44306</c:v>
                </c:pt>
                <c:pt idx="5">
                  <c:v>44313</c:v>
                </c:pt>
              </c:numCache>
            </c:numRef>
          </c:cat>
          <c:val>
            <c:numRef>
              <c:f>'Vacancies and Occupancy'!$E$40:$E$45</c:f>
              <c:numCache>
                <c:formatCode>0%</c:formatCode>
                <c:ptCount val="6"/>
                <c:pt idx="0">
                  <c:v>0.73713033953997809</c:v>
                </c:pt>
                <c:pt idx="1">
                  <c:v>0.73372287145242066</c:v>
                </c:pt>
                <c:pt idx="2">
                  <c:v>0.73908078789608911</c:v>
                </c:pt>
                <c:pt idx="3">
                  <c:v>0.7338508455780427</c:v>
                </c:pt>
                <c:pt idx="4">
                  <c:v>0.73234100135317992</c:v>
                </c:pt>
                <c:pt idx="5">
                  <c:v>0.73473684210526313</c:v>
                </c:pt>
              </c:numCache>
            </c:numRef>
          </c:val>
          <c:extLst>
            <c:ext xmlns:c16="http://schemas.microsoft.com/office/drawing/2014/chart" uri="{C3380CC4-5D6E-409C-BE32-E72D297353CC}">
              <c16:uniqueId val="{00000000-4053-4827-89FB-3CBFB5A8EE8C}"/>
            </c:ext>
          </c:extLst>
        </c:ser>
        <c:dLbls>
          <c:showLegendKey val="0"/>
          <c:showVal val="0"/>
          <c:showCatName val="0"/>
          <c:showSerName val="0"/>
          <c:showPercent val="0"/>
          <c:showBubbleSize val="0"/>
        </c:dLbls>
        <c:gapWidth val="219"/>
        <c:overlap val="-27"/>
        <c:axId val="64627840"/>
        <c:axId val="64629376"/>
      </c:barChart>
      <c:catAx>
        <c:axId val="6462784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29376"/>
        <c:crosses val="autoZero"/>
        <c:auto val="0"/>
        <c:lblAlgn val="ctr"/>
        <c:lblOffset val="100"/>
        <c:noMultiLvlLbl val="1"/>
      </c:catAx>
      <c:valAx>
        <c:axId val="64629376"/>
        <c:scaling>
          <c:orientation val="minMax"/>
          <c:max val="1"/>
          <c:min val="0.60000000000000009"/>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27840"/>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Capacity in the Sector - Older People Care Homes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BusinessContinuity!$B$93</c:f>
              <c:strCache>
                <c:ptCount val="1"/>
                <c:pt idx="0">
                  <c:v>Max Capacity</c:v>
                </c:pt>
              </c:strCache>
            </c:strRef>
          </c:tx>
          <c:spPr>
            <a:solidFill>
              <a:schemeClr val="accent6"/>
            </a:solidFill>
            <a:ln>
              <a:noFill/>
            </a:ln>
            <a:effectLst/>
          </c:spPr>
          <c:invertIfNegative val="0"/>
          <c:cat>
            <c:strRef>
              <c:f>BusinessContinuity!$A$94:$A$103</c:f>
              <c:strCache>
                <c:ptCount val="10"/>
                <c:pt idx="0">
                  <c:v>Nov-20</c:v>
                </c:pt>
                <c:pt idx="1">
                  <c:v>Dec-20</c:v>
                </c:pt>
                <c:pt idx="2">
                  <c:v>Jan-21</c:v>
                </c:pt>
                <c:pt idx="3">
                  <c:v>Feb-21</c:v>
                </c:pt>
                <c:pt idx="4">
                  <c:v>Mar-21</c:v>
                </c:pt>
                <c:pt idx="5">
                  <c:v>Apr-21</c:v>
                </c:pt>
                <c:pt idx="6">
                  <c:v>TREND</c:v>
                </c:pt>
                <c:pt idx="7">
                  <c:v>CHANGE IN MARKET 1</c:v>
                </c:pt>
                <c:pt idx="8">
                  <c:v>CHANGE IN MARKET 2</c:v>
                </c:pt>
                <c:pt idx="9">
                  <c:v>CHANGE IN MARKET 3</c:v>
                </c:pt>
              </c:strCache>
            </c:strRef>
          </c:cat>
          <c:val>
            <c:numRef>
              <c:f>BusinessContinuity!$B$94:$B$103</c:f>
              <c:numCache>
                <c:formatCode>General</c:formatCode>
                <c:ptCount val="10"/>
                <c:pt idx="0">
                  <c:v>3296</c:v>
                </c:pt>
                <c:pt idx="1">
                  <c:v>3353</c:v>
                </c:pt>
                <c:pt idx="2">
                  <c:v>3370</c:v>
                </c:pt>
                <c:pt idx="3">
                  <c:v>3303</c:v>
                </c:pt>
                <c:pt idx="4">
                  <c:v>3318</c:v>
                </c:pt>
                <c:pt idx="5">
                  <c:v>3322</c:v>
                </c:pt>
                <c:pt idx="6">
                  <c:v>3327</c:v>
                </c:pt>
                <c:pt idx="7">
                  <c:v>3327</c:v>
                </c:pt>
                <c:pt idx="8">
                  <c:v>3201</c:v>
                </c:pt>
                <c:pt idx="9">
                  <c:v>2840</c:v>
                </c:pt>
              </c:numCache>
            </c:numRef>
          </c:val>
          <c:extLst>
            <c:ext xmlns:c16="http://schemas.microsoft.com/office/drawing/2014/chart" uri="{C3380CC4-5D6E-409C-BE32-E72D297353CC}">
              <c16:uniqueId val="{00000000-BBF2-4FFE-8B94-DB670166262C}"/>
            </c:ext>
          </c:extLst>
        </c:ser>
        <c:ser>
          <c:idx val="1"/>
          <c:order val="1"/>
          <c:tx>
            <c:strRef>
              <c:f>BusinessContinuity!$C$93</c:f>
              <c:strCache>
                <c:ptCount val="1"/>
                <c:pt idx="0">
                  <c:v>Used Beds</c:v>
                </c:pt>
              </c:strCache>
            </c:strRef>
          </c:tx>
          <c:spPr>
            <a:solidFill>
              <a:schemeClr val="accent5"/>
            </a:solidFill>
            <a:ln>
              <a:noFill/>
            </a:ln>
            <a:effectLst/>
          </c:spPr>
          <c:invertIfNegative val="0"/>
          <c:cat>
            <c:strRef>
              <c:f>BusinessContinuity!$A$94:$A$103</c:f>
              <c:strCache>
                <c:ptCount val="10"/>
                <c:pt idx="0">
                  <c:v>Nov-20</c:v>
                </c:pt>
                <c:pt idx="1">
                  <c:v>Dec-20</c:v>
                </c:pt>
                <c:pt idx="2">
                  <c:v>Jan-21</c:v>
                </c:pt>
                <c:pt idx="3">
                  <c:v>Feb-21</c:v>
                </c:pt>
                <c:pt idx="4">
                  <c:v>Mar-21</c:v>
                </c:pt>
                <c:pt idx="5">
                  <c:v>Apr-21</c:v>
                </c:pt>
                <c:pt idx="6">
                  <c:v>TREND</c:v>
                </c:pt>
                <c:pt idx="7">
                  <c:v>CHANGE IN MARKET 1</c:v>
                </c:pt>
                <c:pt idx="8">
                  <c:v>CHANGE IN MARKET 2</c:v>
                </c:pt>
                <c:pt idx="9">
                  <c:v>CHANGE IN MARKET 3</c:v>
                </c:pt>
              </c:strCache>
            </c:strRef>
          </c:cat>
          <c:val>
            <c:numRef>
              <c:f>BusinessContinuity!$C$94:$C$103</c:f>
              <c:numCache>
                <c:formatCode>General</c:formatCode>
                <c:ptCount val="10"/>
                <c:pt idx="0">
                  <c:v>2533</c:v>
                </c:pt>
                <c:pt idx="1">
                  <c:v>2498</c:v>
                </c:pt>
                <c:pt idx="2">
                  <c:v>2520</c:v>
                </c:pt>
                <c:pt idx="3">
                  <c:v>2453</c:v>
                </c:pt>
                <c:pt idx="4">
                  <c:v>2452</c:v>
                </c:pt>
                <c:pt idx="5">
                  <c:v>2445</c:v>
                </c:pt>
                <c:pt idx="6" formatCode="0">
                  <c:v>2441</c:v>
                </c:pt>
                <c:pt idx="7" formatCode="0">
                  <c:v>2498</c:v>
                </c:pt>
                <c:pt idx="8" formatCode="0">
                  <c:v>2498</c:v>
                </c:pt>
                <c:pt idx="9" formatCode="0">
                  <c:v>2498</c:v>
                </c:pt>
              </c:numCache>
            </c:numRef>
          </c:val>
          <c:extLst>
            <c:ext xmlns:c16="http://schemas.microsoft.com/office/drawing/2014/chart" uri="{C3380CC4-5D6E-409C-BE32-E72D297353CC}">
              <c16:uniqueId val="{00000001-BBF2-4FFE-8B94-DB670166262C}"/>
            </c:ext>
          </c:extLst>
        </c:ser>
        <c:dLbls>
          <c:showLegendKey val="0"/>
          <c:showVal val="0"/>
          <c:showCatName val="0"/>
          <c:showSerName val="0"/>
          <c:showPercent val="0"/>
          <c:showBubbleSize val="0"/>
        </c:dLbls>
        <c:gapWidth val="219"/>
        <c:overlap val="-27"/>
        <c:axId val="645298872"/>
        <c:axId val="645296248"/>
      </c:barChart>
      <c:lineChart>
        <c:grouping val="standard"/>
        <c:varyColors val="0"/>
        <c:ser>
          <c:idx val="2"/>
          <c:order val="2"/>
          <c:tx>
            <c:strRef>
              <c:f>BusinessContinuity!$D$93</c:f>
              <c:strCache>
                <c:ptCount val="1"/>
                <c:pt idx="0">
                  <c:v>Occupancy</c:v>
                </c:pt>
              </c:strCache>
            </c:strRef>
          </c:tx>
          <c:spPr>
            <a:ln w="28575" cap="rnd">
              <a:solidFill>
                <a:schemeClr val="accent4"/>
              </a:solidFill>
              <a:round/>
            </a:ln>
            <a:effectLst/>
          </c:spPr>
          <c:marker>
            <c:symbol val="none"/>
          </c:marker>
          <c:cat>
            <c:strRef>
              <c:f>BusinessContinuity!$A$94:$A$103</c:f>
              <c:strCache>
                <c:ptCount val="10"/>
                <c:pt idx="0">
                  <c:v>Nov-20</c:v>
                </c:pt>
                <c:pt idx="1">
                  <c:v>Dec-20</c:v>
                </c:pt>
                <c:pt idx="2">
                  <c:v>Jan-21</c:v>
                </c:pt>
                <c:pt idx="3">
                  <c:v>Feb-21</c:v>
                </c:pt>
                <c:pt idx="4">
                  <c:v>Mar-21</c:v>
                </c:pt>
                <c:pt idx="5">
                  <c:v>Apr-21</c:v>
                </c:pt>
                <c:pt idx="6">
                  <c:v>TREND</c:v>
                </c:pt>
                <c:pt idx="7">
                  <c:v>CHANGE IN MARKET 1</c:v>
                </c:pt>
                <c:pt idx="8">
                  <c:v>CHANGE IN MARKET 2</c:v>
                </c:pt>
                <c:pt idx="9">
                  <c:v>CHANGE IN MARKET 3</c:v>
                </c:pt>
              </c:strCache>
            </c:strRef>
          </c:cat>
          <c:val>
            <c:numRef>
              <c:f>BusinessContinuity!$D$94:$D$103</c:f>
              <c:numCache>
                <c:formatCode>0%</c:formatCode>
                <c:ptCount val="10"/>
                <c:pt idx="0">
                  <c:v>0.76850728155339809</c:v>
                </c:pt>
                <c:pt idx="1">
                  <c:v>0.74500447360572619</c:v>
                </c:pt>
                <c:pt idx="2">
                  <c:v>0.74777448071216612</c:v>
                </c:pt>
                <c:pt idx="3">
                  <c:v>0.74265818952467455</c:v>
                </c:pt>
                <c:pt idx="4">
                  <c:v>0.73899939722724528</c:v>
                </c:pt>
                <c:pt idx="5">
                  <c:v>0.73600240818783869</c:v>
                </c:pt>
                <c:pt idx="6">
                  <c:v>0.73369401863540729</c:v>
                </c:pt>
                <c:pt idx="7">
                  <c:v>0.75082657048391943</c:v>
                </c:pt>
                <c:pt idx="8">
                  <c:v>0.78038113089659478</c:v>
                </c:pt>
                <c:pt idx="9">
                  <c:v>0.87957746478873244</c:v>
                </c:pt>
              </c:numCache>
            </c:numRef>
          </c:val>
          <c:smooth val="0"/>
          <c:extLst>
            <c:ext xmlns:c16="http://schemas.microsoft.com/office/drawing/2014/chart" uri="{C3380CC4-5D6E-409C-BE32-E72D297353CC}">
              <c16:uniqueId val="{00000002-BBF2-4FFE-8B94-DB670166262C}"/>
            </c:ext>
          </c:extLst>
        </c:ser>
        <c:dLbls>
          <c:showLegendKey val="0"/>
          <c:showVal val="0"/>
          <c:showCatName val="0"/>
          <c:showSerName val="0"/>
          <c:showPercent val="0"/>
          <c:showBubbleSize val="0"/>
        </c:dLbls>
        <c:marker val="1"/>
        <c:smooth val="0"/>
        <c:axId val="561959808"/>
        <c:axId val="561959152"/>
      </c:lineChart>
      <c:catAx>
        <c:axId val="64529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296248"/>
        <c:crosses val="autoZero"/>
        <c:auto val="1"/>
        <c:lblAlgn val="ctr"/>
        <c:lblOffset val="100"/>
        <c:noMultiLvlLbl val="0"/>
      </c:catAx>
      <c:valAx>
        <c:axId val="645296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298872"/>
        <c:crosses val="autoZero"/>
        <c:crossBetween val="between"/>
      </c:valAx>
      <c:valAx>
        <c:axId val="56195915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959808"/>
        <c:crosses val="max"/>
        <c:crossBetween val="between"/>
      </c:valAx>
      <c:catAx>
        <c:axId val="561959808"/>
        <c:scaling>
          <c:orientation val="minMax"/>
        </c:scaling>
        <c:delete val="1"/>
        <c:axPos val="b"/>
        <c:numFmt formatCode="General" sourceLinked="1"/>
        <c:majorTickMark val="none"/>
        <c:minorTickMark val="none"/>
        <c:tickLblPos val="nextTo"/>
        <c:crossAx val="561959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Occupancy Traffic Lights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Sheet1!$B$13</c:f>
              <c:strCache>
                <c:ptCount val="1"/>
                <c:pt idx="0">
                  <c:v>Below 70%</c:v>
                </c:pt>
              </c:strCache>
            </c:strRef>
          </c:tx>
          <c:spPr>
            <a:solidFill>
              <a:srgbClr val="FF0000"/>
            </a:solidFill>
            <a:ln>
              <a:noFill/>
            </a:ln>
            <a:effectLst/>
          </c:spPr>
          <c:invertIfNegative val="0"/>
          <c:cat>
            <c:numRef>
              <c:f>Sheet1!$A$14:$A$16</c:f>
              <c:numCache>
                <c:formatCode>mmm\-yy</c:formatCode>
                <c:ptCount val="3"/>
                <c:pt idx="0">
                  <c:v>44287</c:v>
                </c:pt>
                <c:pt idx="1">
                  <c:v>44197</c:v>
                </c:pt>
                <c:pt idx="2">
                  <c:v>44105</c:v>
                </c:pt>
              </c:numCache>
            </c:numRef>
          </c:cat>
          <c:val>
            <c:numRef>
              <c:f>Sheet1!$B$14:$B$16</c:f>
              <c:numCache>
                <c:formatCode>0%</c:formatCode>
                <c:ptCount val="3"/>
                <c:pt idx="0">
                  <c:v>0.3</c:v>
                </c:pt>
                <c:pt idx="1">
                  <c:v>0.22</c:v>
                </c:pt>
                <c:pt idx="2">
                  <c:v>0.2</c:v>
                </c:pt>
              </c:numCache>
            </c:numRef>
          </c:val>
          <c:extLst>
            <c:ext xmlns:c16="http://schemas.microsoft.com/office/drawing/2014/chart" uri="{C3380CC4-5D6E-409C-BE32-E72D297353CC}">
              <c16:uniqueId val="{00000000-DB2A-4476-B823-3757DB25C3F4}"/>
            </c:ext>
          </c:extLst>
        </c:ser>
        <c:ser>
          <c:idx val="1"/>
          <c:order val="1"/>
          <c:tx>
            <c:strRef>
              <c:f>Sheet1!$C$13</c:f>
              <c:strCache>
                <c:ptCount val="1"/>
                <c:pt idx="0">
                  <c:v>Between 70-85%</c:v>
                </c:pt>
              </c:strCache>
            </c:strRef>
          </c:tx>
          <c:spPr>
            <a:solidFill>
              <a:srgbClr val="FFC000"/>
            </a:solidFill>
            <a:ln>
              <a:noFill/>
            </a:ln>
            <a:effectLst/>
          </c:spPr>
          <c:invertIfNegative val="0"/>
          <c:cat>
            <c:numRef>
              <c:f>Sheet1!$A$14:$A$16</c:f>
              <c:numCache>
                <c:formatCode>mmm\-yy</c:formatCode>
                <c:ptCount val="3"/>
                <c:pt idx="0">
                  <c:v>44287</c:v>
                </c:pt>
                <c:pt idx="1">
                  <c:v>44197</c:v>
                </c:pt>
                <c:pt idx="2">
                  <c:v>44105</c:v>
                </c:pt>
              </c:numCache>
            </c:numRef>
          </c:cat>
          <c:val>
            <c:numRef>
              <c:f>Sheet1!$C$14:$C$16</c:f>
              <c:numCache>
                <c:formatCode>0%</c:formatCode>
                <c:ptCount val="3"/>
                <c:pt idx="0">
                  <c:v>0.31</c:v>
                </c:pt>
                <c:pt idx="1">
                  <c:v>0.33</c:v>
                </c:pt>
                <c:pt idx="2">
                  <c:v>0.31</c:v>
                </c:pt>
              </c:numCache>
            </c:numRef>
          </c:val>
          <c:extLst>
            <c:ext xmlns:c16="http://schemas.microsoft.com/office/drawing/2014/chart" uri="{C3380CC4-5D6E-409C-BE32-E72D297353CC}">
              <c16:uniqueId val="{00000001-DB2A-4476-B823-3757DB25C3F4}"/>
            </c:ext>
          </c:extLst>
        </c:ser>
        <c:ser>
          <c:idx val="2"/>
          <c:order val="2"/>
          <c:tx>
            <c:strRef>
              <c:f>Sheet1!$D$13</c:f>
              <c:strCache>
                <c:ptCount val="1"/>
                <c:pt idx="0">
                  <c:v>Over 85%</c:v>
                </c:pt>
              </c:strCache>
            </c:strRef>
          </c:tx>
          <c:spPr>
            <a:solidFill>
              <a:srgbClr val="00B050"/>
            </a:solidFill>
            <a:ln>
              <a:noFill/>
            </a:ln>
            <a:effectLst/>
          </c:spPr>
          <c:invertIfNegative val="0"/>
          <c:cat>
            <c:numRef>
              <c:f>Sheet1!$A$14:$A$16</c:f>
              <c:numCache>
                <c:formatCode>mmm\-yy</c:formatCode>
                <c:ptCount val="3"/>
                <c:pt idx="0">
                  <c:v>44287</c:v>
                </c:pt>
                <c:pt idx="1">
                  <c:v>44197</c:v>
                </c:pt>
                <c:pt idx="2">
                  <c:v>44105</c:v>
                </c:pt>
              </c:numCache>
            </c:numRef>
          </c:cat>
          <c:val>
            <c:numRef>
              <c:f>Sheet1!$D$14:$D$16</c:f>
              <c:numCache>
                <c:formatCode>0%</c:formatCode>
                <c:ptCount val="3"/>
                <c:pt idx="0">
                  <c:v>0.4</c:v>
                </c:pt>
                <c:pt idx="1">
                  <c:v>0.45</c:v>
                </c:pt>
                <c:pt idx="2">
                  <c:v>0.5</c:v>
                </c:pt>
              </c:numCache>
            </c:numRef>
          </c:val>
          <c:extLst>
            <c:ext xmlns:c16="http://schemas.microsoft.com/office/drawing/2014/chart" uri="{C3380CC4-5D6E-409C-BE32-E72D297353CC}">
              <c16:uniqueId val="{00000002-DB2A-4476-B823-3757DB25C3F4}"/>
            </c:ext>
          </c:extLst>
        </c:ser>
        <c:dLbls>
          <c:showLegendKey val="0"/>
          <c:showVal val="0"/>
          <c:showCatName val="0"/>
          <c:showSerName val="0"/>
          <c:showPercent val="0"/>
          <c:showBubbleSize val="0"/>
        </c:dLbls>
        <c:gapWidth val="75"/>
        <c:overlap val="-25"/>
        <c:axId val="480736296"/>
        <c:axId val="480737936"/>
      </c:barChart>
      <c:dateAx>
        <c:axId val="480736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 reported in the week up to 12th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737936"/>
        <c:crosses val="autoZero"/>
        <c:auto val="1"/>
        <c:lblOffset val="100"/>
        <c:baseTimeUnit val="months"/>
        <c:majorUnit val="3"/>
        <c:majorTimeUnit val="months"/>
      </c:dateAx>
      <c:valAx>
        <c:axId val="48073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Care Homes reporting on CT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736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Occupancy Traffic Lights v2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RAG!$B$20</c:f>
              <c:strCache>
                <c:ptCount val="1"/>
                <c:pt idx="0">
                  <c:v>Below 60%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RAG!$A$21:$A$23</c:f>
              <c:strCache>
                <c:ptCount val="3"/>
                <c:pt idx="0">
                  <c:v>October 20</c:v>
                </c:pt>
                <c:pt idx="1">
                  <c:v>January 21</c:v>
                </c:pt>
                <c:pt idx="2">
                  <c:v>April 21</c:v>
                </c:pt>
              </c:strCache>
            </c:strRef>
          </c:cat>
          <c:val>
            <c:numRef>
              <c:f>RAG!$B$21:$B$23</c:f>
              <c:numCache>
                <c:formatCode>0%</c:formatCode>
                <c:ptCount val="3"/>
                <c:pt idx="0">
                  <c:v>9.0090090090090086E-2</c:v>
                </c:pt>
                <c:pt idx="1">
                  <c:v>0.15596330275229359</c:v>
                </c:pt>
                <c:pt idx="2">
                  <c:v>0.23148148148148148</c:v>
                </c:pt>
              </c:numCache>
            </c:numRef>
          </c:val>
          <c:extLst>
            <c:ext xmlns:c16="http://schemas.microsoft.com/office/drawing/2014/chart" uri="{C3380CC4-5D6E-409C-BE32-E72D297353CC}">
              <c16:uniqueId val="{00000000-59DA-4E9B-B70C-8839E130E571}"/>
            </c:ext>
          </c:extLst>
        </c:ser>
        <c:ser>
          <c:idx val="1"/>
          <c:order val="1"/>
          <c:tx>
            <c:strRef>
              <c:f>RAG!$C$20</c:f>
              <c:strCache>
                <c:ptCount val="1"/>
                <c:pt idx="0">
                  <c:v>Between 60-69%</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RAG!$A$21:$A$23</c:f>
              <c:strCache>
                <c:ptCount val="3"/>
                <c:pt idx="0">
                  <c:v>October 20</c:v>
                </c:pt>
                <c:pt idx="1">
                  <c:v>January 21</c:v>
                </c:pt>
                <c:pt idx="2">
                  <c:v>April 21</c:v>
                </c:pt>
              </c:strCache>
            </c:strRef>
          </c:cat>
          <c:val>
            <c:numRef>
              <c:f>RAG!$C$21:$C$23</c:f>
              <c:numCache>
                <c:formatCode>0%</c:formatCode>
                <c:ptCount val="3"/>
                <c:pt idx="0">
                  <c:v>9.90990990990991E-2</c:v>
                </c:pt>
                <c:pt idx="1">
                  <c:v>9.1743119266055051E-2</c:v>
                </c:pt>
                <c:pt idx="2">
                  <c:v>7.407407407407407E-2</c:v>
                </c:pt>
              </c:numCache>
            </c:numRef>
          </c:val>
          <c:extLst>
            <c:ext xmlns:c16="http://schemas.microsoft.com/office/drawing/2014/chart" uri="{C3380CC4-5D6E-409C-BE32-E72D297353CC}">
              <c16:uniqueId val="{00000001-59DA-4E9B-B70C-8839E130E571}"/>
            </c:ext>
          </c:extLst>
        </c:ser>
        <c:ser>
          <c:idx val="2"/>
          <c:order val="2"/>
          <c:tx>
            <c:strRef>
              <c:f>RAG!$D$20</c:f>
              <c:strCache>
                <c:ptCount val="1"/>
                <c:pt idx="0">
                  <c:v>Between 70-85%</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RAG!$A$21:$A$23</c:f>
              <c:strCache>
                <c:ptCount val="3"/>
                <c:pt idx="0">
                  <c:v>October 20</c:v>
                </c:pt>
                <c:pt idx="1">
                  <c:v>January 21</c:v>
                </c:pt>
                <c:pt idx="2">
                  <c:v>April 21</c:v>
                </c:pt>
              </c:strCache>
            </c:strRef>
          </c:cat>
          <c:val>
            <c:numRef>
              <c:f>RAG!$D$21:$D$23</c:f>
              <c:numCache>
                <c:formatCode>0%</c:formatCode>
                <c:ptCount val="3"/>
                <c:pt idx="0">
                  <c:v>0.31531531531531531</c:v>
                </c:pt>
                <c:pt idx="1">
                  <c:v>0.30275229357798167</c:v>
                </c:pt>
                <c:pt idx="2">
                  <c:v>0.29629629629629628</c:v>
                </c:pt>
              </c:numCache>
            </c:numRef>
          </c:val>
          <c:extLst>
            <c:ext xmlns:c16="http://schemas.microsoft.com/office/drawing/2014/chart" uri="{C3380CC4-5D6E-409C-BE32-E72D297353CC}">
              <c16:uniqueId val="{00000002-59DA-4E9B-B70C-8839E130E571}"/>
            </c:ext>
          </c:extLst>
        </c:ser>
        <c:ser>
          <c:idx val="3"/>
          <c:order val="3"/>
          <c:tx>
            <c:strRef>
              <c:f>RAG!$E$20</c:f>
              <c:strCache>
                <c:ptCount val="1"/>
                <c:pt idx="0">
                  <c:v>Over 85%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RAG!$A$21:$A$23</c:f>
              <c:strCache>
                <c:ptCount val="3"/>
                <c:pt idx="0">
                  <c:v>October 20</c:v>
                </c:pt>
                <c:pt idx="1">
                  <c:v>January 21</c:v>
                </c:pt>
                <c:pt idx="2">
                  <c:v>April 21</c:v>
                </c:pt>
              </c:strCache>
            </c:strRef>
          </c:cat>
          <c:val>
            <c:numRef>
              <c:f>RAG!$E$21:$E$23</c:f>
              <c:numCache>
                <c:formatCode>0%</c:formatCode>
                <c:ptCount val="3"/>
                <c:pt idx="0">
                  <c:v>0.49549549549549549</c:v>
                </c:pt>
                <c:pt idx="1">
                  <c:v>0.44954128440366975</c:v>
                </c:pt>
                <c:pt idx="2">
                  <c:v>0.39814814814814814</c:v>
                </c:pt>
              </c:numCache>
            </c:numRef>
          </c:val>
          <c:extLst>
            <c:ext xmlns:c16="http://schemas.microsoft.com/office/drawing/2014/chart" uri="{C3380CC4-5D6E-409C-BE32-E72D297353CC}">
              <c16:uniqueId val="{00000003-59DA-4E9B-B70C-8839E130E571}"/>
            </c:ext>
          </c:extLst>
        </c:ser>
        <c:dLbls>
          <c:dLblPos val="ctr"/>
          <c:showLegendKey val="0"/>
          <c:showVal val="1"/>
          <c:showCatName val="0"/>
          <c:showSerName val="0"/>
          <c:showPercent val="0"/>
          <c:showBubbleSize val="0"/>
        </c:dLbls>
        <c:gapWidth val="79"/>
        <c:overlap val="100"/>
        <c:axId val="536130224"/>
        <c:axId val="536127600"/>
      </c:barChart>
      <c:catAx>
        <c:axId val="536130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36127600"/>
        <c:crosses val="autoZero"/>
        <c:auto val="1"/>
        <c:lblAlgn val="ctr"/>
        <c:lblOffset val="100"/>
        <c:noMultiLvlLbl val="0"/>
      </c:catAx>
      <c:valAx>
        <c:axId val="536127600"/>
        <c:scaling>
          <c:orientation val="minMax"/>
          <c:max val="1"/>
        </c:scaling>
        <c:delete val="1"/>
        <c:axPos val="l"/>
        <c:numFmt formatCode="0%" sourceLinked="1"/>
        <c:majorTickMark val="none"/>
        <c:minorTickMark val="none"/>
        <c:tickLblPos val="nextTo"/>
        <c:crossAx val="536130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GB" sz="1200" b="0" cap="none">
                <a:latin typeface="Arial" panose="020B0604020202020204" pitchFamily="34" charset="0"/>
                <a:cs typeface="Arial" panose="020B0604020202020204" pitchFamily="34" charset="0"/>
              </a:rPr>
              <a:t>Number of funded residents each month – all care homes for older people</a:t>
            </a:r>
            <a:endParaRPr lang="en-GB" sz="1100">
              <a:latin typeface="Arial" panose="020B0604020202020204" pitchFamily="34" charset="0"/>
              <a:cs typeface="Arial" panose="020B0604020202020204" pitchFamily="34" charset="0"/>
            </a:endParaRPr>
          </a:p>
        </c:rich>
      </c:tx>
      <c:layout>
        <c:manualLayout>
          <c:xMode val="edge"/>
          <c:yMode val="edge"/>
          <c:x val="0.1076847321795619"/>
          <c:y val="0"/>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'Number of Clients Each Month by'!$B$1</c:f>
              <c:strCache>
                <c:ptCount val="1"/>
                <c:pt idx="0">
                  <c:v>Clients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'Number of Clients Each Month by'!$A$2:$A$25</c:f>
              <c:numCache>
                <c:formatCode>mmm\-yy</c:formatCode>
                <c:ptCount val="24"/>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numCache>
            </c:numRef>
          </c:cat>
          <c:val>
            <c:numRef>
              <c:f>'Number of Clients Each Month by'!$B$2:$B$25</c:f>
              <c:numCache>
                <c:formatCode>General</c:formatCode>
                <c:ptCount val="24"/>
                <c:pt idx="0">
                  <c:v>844</c:v>
                </c:pt>
                <c:pt idx="1">
                  <c:v>848</c:v>
                </c:pt>
                <c:pt idx="2">
                  <c:v>826</c:v>
                </c:pt>
                <c:pt idx="3">
                  <c:v>834</c:v>
                </c:pt>
                <c:pt idx="4">
                  <c:v>832</c:v>
                </c:pt>
                <c:pt idx="5">
                  <c:v>834</c:v>
                </c:pt>
                <c:pt idx="6">
                  <c:v>843</c:v>
                </c:pt>
                <c:pt idx="7">
                  <c:v>835</c:v>
                </c:pt>
                <c:pt idx="8">
                  <c:v>819</c:v>
                </c:pt>
                <c:pt idx="9">
                  <c:v>802</c:v>
                </c:pt>
                <c:pt idx="10">
                  <c:v>778</c:v>
                </c:pt>
                <c:pt idx="11">
                  <c:v>785</c:v>
                </c:pt>
                <c:pt idx="12">
                  <c:v>807</c:v>
                </c:pt>
                <c:pt idx="13">
                  <c:v>727</c:v>
                </c:pt>
                <c:pt idx="14">
                  <c:v>697</c:v>
                </c:pt>
                <c:pt idx="15">
                  <c:v>698</c:v>
                </c:pt>
                <c:pt idx="16">
                  <c:v>717</c:v>
                </c:pt>
                <c:pt idx="17">
                  <c:v>726</c:v>
                </c:pt>
                <c:pt idx="18">
                  <c:v>722</c:v>
                </c:pt>
                <c:pt idx="19">
                  <c:v>701</c:v>
                </c:pt>
                <c:pt idx="20">
                  <c:v>666</c:v>
                </c:pt>
                <c:pt idx="21">
                  <c:v>661</c:v>
                </c:pt>
                <c:pt idx="22">
                  <c:v>646</c:v>
                </c:pt>
                <c:pt idx="23">
                  <c:v>637</c:v>
                </c:pt>
              </c:numCache>
            </c:numRef>
          </c:val>
          <c:extLst>
            <c:ext xmlns:c16="http://schemas.microsoft.com/office/drawing/2014/chart" uri="{C3380CC4-5D6E-409C-BE32-E72D297353CC}">
              <c16:uniqueId val="{00000000-9CBA-42F0-911A-2FBDE3AAFB34}"/>
            </c:ext>
          </c:extLst>
        </c:ser>
        <c:dLbls>
          <c:showLegendKey val="0"/>
          <c:showVal val="0"/>
          <c:showCatName val="0"/>
          <c:showSerName val="0"/>
          <c:showPercent val="0"/>
          <c:showBubbleSize val="0"/>
        </c:dLbls>
        <c:gapWidth val="164"/>
        <c:overlap val="-22"/>
        <c:axId val="199195320"/>
        <c:axId val="456592112"/>
      </c:barChart>
      <c:dateAx>
        <c:axId val="199195320"/>
        <c:scaling>
          <c:orientation val="minMax"/>
        </c:scaling>
        <c:delete val="0"/>
        <c:axPos val="b"/>
        <c:numFmt formatCode="mmm\-yy"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592112"/>
        <c:crosses val="autoZero"/>
        <c:auto val="1"/>
        <c:lblOffset val="100"/>
        <c:baseTimeUnit val="months"/>
      </c:dateAx>
      <c:valAx>
        <c:axId val="456592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95320"/>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funded residents each month – Residential care homes for older people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'Number of Clients Each Month by'!$B$1</c:f>
              <c:strCache>
                <c:ptCount val="1"/>
                <c:pt idx="0">
                  <c:v>Clients</c:v>
                </c:pt>
              </c:strCache>
            </c:strRef>
          </c:tx>
          <c:spPr>
            <a:solidFill>
              <a:schemeClr val="accent1"/>
            </a:solidFill>
            <a:ln>
              <a:noFill/>
            </a:ln>
            <a:effectLst/>
          </c:spPr>
          <c:invertIfNegative val="0"/>
          <c:cat>
            <c:numRef>
              <c:f>'Number of Clients Each Month by'!$A$2:$A$25</c:f>
              <c:numCache>
                <c:formatCode>mmm\-yy</c:formatCode>
                <c:ptCount val="24"/>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numCache>
            </c:numRef>
          </c:cat>
          <c:val>
            <c:numRef>
              <c:f>'Number of Clients Each Month by'!$B$2:$B$25</c:f>
              <c:numCache>
                <c:formatCode>General</c:formatCode>
                <c:ptCount val="24"/>
                <c:pt idx="0">
                  <c:v>616</c:v>
                </c:pt>
                <c:pt idx="1">
                  <c:v>610</c:v>
                </c:pt>
                <c:pt idx="2">
                  <c:v>591</c:v>
                </c:pt>
                <c:pt idx="3">
                  <c:v>602</c:v>
                </c:pt>
                <c:pt idx="4">
                  <c:v>596</c:v>
                </c:pt>
                <c:pt idx="5">
                  <c:v>601</c:v>
                </c:pt>
                <c:pt idx="6">
                  <c:v>612</c:v>
                </c:pt>
                <c:pt idx="7">
                  <c:v>609</c:v>
                </c:pt>
                <c:pt idx="8">
                  <c:v>598</c:v>
                </c:pt>
                <c:pt idx="9">
                  <c:v>583</c:v>
                </c:pt>
                <c:pt idx="10">
                  <c:v>558</c:v>
                </c:pt>
                <c:pt idx="11">
                  <c:v>567</c:v>
                </c:pt>
                <c:pt idx="12">
                  <c:v>599</c:v>
                </c:pt>
                <c:pt idx="13">
                  <c:v>540</c:v>
                </c:pt>
                <c:pt idx="14">
                  <c:v>529</c:v>
                </c:pt>
                <c:pt idx="15">
                  <c:v>521</c:v>
                </c:pt>
                <c:pt idx="16">
                  <c:v>532</c:v>
                </c:pt>
                <c:pt idx="17">
                  <c:v>537</c:v>
                </c:pt>
                <c:pt idx="18">
                  <c:v>534</c:v>
                </c:pt>
                <c:pt idx="19">
                  <c:v>525</c:v>
                </c:pt>
                <c:pt idx="20">
                  <c:v>501</c:v>
                </c:pt>
                <c:pt idx="21">
                  <c:v>503</c:v>
                </c:pt>
                <c:pt idx="22">
                  <c:v>499</c:v>
                </c:pt>
                <c:pt idx="23">
                  <c:v>498</c:v>
                </c:pt>
              </c:numCache>
            </c:numRef>
          </c:val>
          <c:extLst>
            <c:ext xmlns:c16="http://schemas.microsoft.com/office/drawing/2014/chart" uri="{C3380CC4-5D6E-409C-BE32-E72D297353CC}">
              <c16:uniqueId val="{00000000-D7D9-4AA2-8899-2AE9658DD8BB}"/>
            </c:ext>
          </c:extLst>
        </c:ser>
        <c:dLbls>
          <c:showLegendKey val="0"/>
          <c:showVal val="0"/>
          <c:showCatName val="0"/>
          <c:showSerName val="0"/>
          <c:showPercent val="0"/>
          <c:showBubbleSize val="0"/>
        </c:dLbls>
        <c:gapWidth val="219"/>
        <c:overlap val="-27"/>
        <c:axId val="469075088"/>
        <c:axId val="469074432"/>
      </c:barChart>
      <c:dateAx>
        <c:axId val="4690750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074432"/>
        <c:crosses val="autoZero"/>
        <c:auto val="1"/>
        <c:lblOffset val="100"/>
        <c:baseTimeUnit val="months"/>
      </c:dateAx>
      <c:valAx>
        <c:axId val="46907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075088"/>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funded residents each month – Nursing care homes for older people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'Number of Clients Each Month by'!$B$1</c:f>
              <c:strCache>
                <c:ptCount val="1"/>
                <c:pt idx="0">
                  <c:v>Clients</c:v>
                </c:pt>
              </c:strCache>
            </c:strRef>
          </c:tx>
          <c:spPr>
            <a:solidFill>
              <a:schemeClr val="accent6"/>
            </a:solidFill>
            <a:ln>
              <a:noFill/>
            </a:ln>
            <a:effectLst/>
          </c:spPr>
          <c:invertIfNegative val="0"/>
          <c:cat>
            <c:numRef>
              <c:f>'Number of Clients Each Month by'!$A$2:$A$25</c:f>
              <c:numCache>
                <c:formatCode>mmm\-yy</c:formatCode>
                <c:ptCount val="24"/>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numCache>
            </c:numRef>
          </c:cat>
          <c:val>
            <c:numRef>
              <c:f>'Number of Clients Each Month by'!$B$2:$B$25</c:f>
              <c:numCache>
                <c:formatCode>General</c:formatCode>
                <c:ptCount val="24"/>
                <c:pt idx="0">
                  <c:v>228</c:v>
                </c:pt>
                <c:pt idx="1">
                  <c:v>238</c:v>
                </c:pt>
                <c:pt idx="2">
                  <c:v>235</c:v>
                </c:pt>
                <c:pt idx="3">
                  <c:v>232</c:v>
                </c:pt>
                <c:pt idx="4">
                  <c:v>236</c:v>
                </c:pt>
                <c:pt idx="5">
                  <c:v>233</c:v>
                </c:pt>
                <c:pt idx="6">
                  <c:v>231</c:v>
                </c:pt>
                <c:pt idx="7">
                  <c:v>226</c:v>
                </c:pt>
                <c:pt idx="8">
                  <c:v>221</c:v>
                </c:pt>
                <c:pt idx="9">
                  <c:v>219</c:v>
                </c:pt>
                <c:pt idx="10">
                  <c:v>220</c:v>
                </c:pt>
                <c:pt idx="11">
                  <c:v>218</c:v>
                </c:pt>
                <c:pt idx="12">
                  <c:v>208</c:v>
                </c:pt>
                <c:pt idx="13">
                  <c:v>187</c:v>
                </c:pt>
                <c:pt idx="14">
                  <c:v>168</c:v>
                </c:pt>
                <c:pt idx="15">
                  <c:v>177</c:v>
                </c:pt>
                <c:pt idx="16">
                  <c:v>185</c:v>
                </c:pt>
                <c:pt idx="17">
                  <c:v>189</c:v>
                </c:pt>
                <c:pt idx="18">
                  <c:v>188</c:v>
                </c:pt>
                <c:pt idx="19">
                  <c:v>176</c:v>
                </c:pt>
                <c:pt idx="20">
                  <c:v>165</c:v>
                </c:pt>
                <c:pt idx="21">
                  <c:v>158</c:v>
                </c:pt>
                <c:pt idx="22">
                  <c:v>147</c:v>
                </c:pt>
                <c:pt idx="23">
                  <c:v>139</c:v>
                </c:pt>
              </c:numCache>
            </c:numRef>
          </c:val>
          <c:extLst>
            <c:ext xmlns:c16="http://schemas.microsoft.com/office/drawing/2014/chart" uri="{C3380CC4-5D6E-409C-BE32-E72D297353CC}">
              <c16:uniqueId val="{00000000-1698-4FB4-B4E2-26CA8A3195C4}"/>
            </c:ext>
          </c:extLst>
        </c:ser>
        <c:dLbls>
          <c:showLegendKey val="0"/>
          <c:showVal val="0"/>
          <c:showCatName val="0"/>
          <c:showSerName val="0"/>
          <c:showPercent val="0"/>
          <c:showBubbleSize val="0"/>
        </c:dLbls>
        <c:gapWidth val="219"/>
        <c:overlap val="-27"/>
        <c:axId val="460139808"/>
        <c:axId val="460141120"/>
      </c:barChart>
      <c:dateAx>
        <c:axId val="4601398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141120"/>
        <c:crosses val="autoZero"/>
        <c:auto val="1"/>
        <c:lblOffset val="100"/>
        <c:baseTimeUnit val="months"/>
      </c:dateAx>
      <c:valAx>
        <c:axId val="46014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139808"/>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Placements by funding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BMDC</c:v>
                </c:pt>
              </c:strCache>
            </c:strRef>
          </c:tx>
          <c:spPr>
            <a:ln w="28575" cap="rnd">
              <a:solidFill>
                <a:schemeClr val="accent1"/>
              </a:solidFill>
              <a:round/>
            </a:ln>
            <a:effectLst/>
          </c:spPr>
          <c:marker>
            <c:symbol val="none"/>
          </c:marker>
          <c:cat>
            <c:numRef>
              <c:f>Sheet1!$A$2:$A$11</c:f>
              <c:numCache>
                <c:formatCode>mmm\-yy</c:formatCode>
                <c:ptCount val="10"/>
                <c:pt idx="0">
                  <c:v>43983</c:v>
                </c:pt>
                <c:pt idx="1">
                  <c:v>44013</c:v>
                </c:pt>
                <c:pt idx="2">
                  <c:v>44044</c:v>
                </c:pt>
                <c:pt idx="3">
                  <c:v>44075</c:v>
                </c:pt>
                <c:pt idx="4">
                  <c:v>44105</c:v>
                </c:pt>
                <c:pt idx="5">
                  <c:v>44136</c:v>
                </c:pt>
                <c:pt idx="6">
                  <c:v>44166</c:v>
                </c:pt>
                <c:pt idx="7">
                  <c:v>44197</c:v>
                </c:pt>
                <c:pt idx="8">
                  <c:v>44228</c:v>
                </c:pt>
                <c:pt idx="9">
                  <c:v>44256</c:v>
                </c:pt>
              </c:numCache>
            </c:numRef>
          </c:cat>
          <c:val>
            <c:numRef>
              <c:f>Sheet1!$B$2:$B$11</c:f>
              <c:numCache>
                <c:formatCode>General</c:formatCode>
                <c:ptCount val="10"/>
                <c:pt idx="0">
                  <c:v>905</c:v>
                </c:pt>
                <c:pt idx="1">
                  <c:v>893</c:v>
                </c:pt>
                <c:pt idx="2">
                  <c:v>902</c:v>
                </c:pt>
                <c:pt idx="3">
                  <c:v>913</c:v>
                </c:pt>
                <c:pt idx="4">
                  <c:v>916</c:v>
                </c:pt>
                <c:pt idx="5">
                  <c:v>877</c:v>
                </c:pt>
                <c:pt idx="6">
                  <c:v>862</c:v>
                </c:pt>
                <c:pt idx="7">
                  <c:v>863</c:v>
                </c:pt>
                <c:pt idx="8">
                  <c:v>857</c:v>
                </c:pt>
                <c:pt idx="9">
                  <c:v>866</c:v>
                </c:pt>
              </c:numCache>
            </c:numRef>
          </c:val>
          <c:smooth val="0"/>
          <c:extLst>
            <c:ext xmlns:c16="http://schemas.microsoft.com/office/drawing/2014/chart" uri="{C3380CC4-5D6E-409C-BE32-E72D297353CC}">
              <c16:uniqueId val="{00000000-AB44-46F9-91C0-49CFF5BBAA3B}"/>
            </c:ext>
          </c:extLst>
        </c:ser>
        <c:ser>
          <c:idx val="1"/>
          <c:order val="1"/>
          <c:tx>
            <c:strRef>
              <c:f>Sheet1!$C$1</c:f>
              <c:strCache>
                <c:ptCount val="1"/>
                <c:pt idx="0">
                  <c:v>CCG</c:v>
                </c:pt>
              </c:strCache>
            </c:strRef>
          </c:tx>
          <c:spPr>
            <a:ln w="28575" cap="rnd">
              <a:solidFill>
                <a:schemeClr val="accent2"/>
              </a:solidFill>
              <a:round/>
            </a:ln>
            <a:effectLst/>
          </c:spPr>
          <c:marker>
            <c:symbol val="none"/>
          </c:marker>
          <c:cat>
            <c:numRef>
              <c:f>Sheet1!$A$2:$A$11</c:f>
              <c:numCache>
                <c:formatCode>mmm\-yy</c:formatCode>
                <c:ptCount val="10"/>
                <c:pt idx="0">
                  <c:v>43983</c:v>
                </c:pt>
                <c:pt idx="1">
                  <c:v>44013</c:v>
                </c:pt>
                <c:pt idx="2">
                  <c:v>44044</c:v>
                </c:pt>
                <c:pt idx="3">
                  <c:v>44075</c:v>
                </c:pt>
                <c:pt idx="4">
                  <c:v>44105</c:v>
                </c:pt>
                <c:pt idx="5">
                  <c:v>44136</c:v>
                </c:pt>
                <c:pt idx="6">
                  <c:v>44166</c:v>
                </c:pt>
                <c:pt idx="7">
                  <c:v>44197</c:v>
                </c:pt>
                <c:pt idx="8">
                  <c:v>44228</c:v>
                </c:pt>
                <c:pt idx="9">
                  <c:v>44256</c:v>
                </c:pt>
              </c:numCache>
            </c:numRef>
          </c:cat>
          <c:val>
            <c:numRef>
              <c:f>Sheet1!$C$2:$C$11</c:f>
              <c:numCache>
                <c:formatCode>General</c:formatCode>
                <c:ptCount val="10"/>
                <c:pt idx="0">
                  <c:v>550</c:v>
                </c:pt>
                <c:pt idx="1">
                  <c:v>547</c:v>
                </c:pt>
                <c:pt idx="2">
                  <c:v>542</c:v>
                </c:pt>
                <c:pt idx="3">
                  <c:v>548</c:v>
                </c:pt>
                <c:pt idx="4">
                  <c:v>540</c:v>
                </c:pt>
                <c:pt idx="5">
                  <c:v>534</c:v>
                </c:pt>
                <c:pt idx="6">
                  <c:v>539</c:v>
                </c:pt>
                <c:pt idx="7">
                  <c:v>529</c:v>
                </c:pt>
                <c:pt idx="8">
                  <c:v>530</c:v>
                </c:pt>
                <c:pt idx="9">
                  <c:v>532</c:v>
                </c:pt>
              </c:numCache>
            </c:numRef>
          </c:val>
          <c:smooth val="0"/>
          <c:extLst>
            <c:ext xmlns:c16="http://schemas.microsoft.com/office/drawing/2014/chart" uri="{C3380CC4-5D6E-409C-BE32-E72D297353CC}">
              <c16:uniqueId val="{00000001-AB44-46F9-91C0-49CFF5BBAA3B}"/>
            </c:ext>
          </c:extLst>
        </c:ser>
        <c:ser>
          <c:idx val="2"/>
          <c:order val="2"/>
          <c:tx>
            <c:strRef>
              <c:f>Sheet1!$D$1</c:f>
              <c:strCache>
                <c:ptCount val="1"/>
                <c:pt idx="0">
                  <c:v>Joint</c:v>
                </c:pt>
              </c:strCache>
            </c:strRef>
          </c:tx>
          <c:spPr>
            <a:ln w="28575" cap="rnd">
              <a:solidFill>
                <a:schemeClr val="accent3"/>
              </a:solidFill>
              <a:round/>
            </a:ln>
            <a:effectLst/>
          </c:spPr>
          <c:marker>
            <c:symbol val="none"/>
          </c:marker>
          <c:cat>
            <c:numRef>
              <c:f>Sheet1!$A$2:$A$11</c:f>
              <c:numCache>
                <c:formatCode>mmm\-yy</c:formatCode>
                <c:ptCount val="10"/>
                <c:pt idx="0">
                  <c:v>43983</c:v>
                </c:pt>
                <c:pt idx="1">
                  <c:v>44013</c:v>
                </c:pt>
                <c:pt idx="2">
                  <c:v>44044</c:v>
                </c:pt>
                <c:pt idx="3">
                  <c:v>44075</c:v>
                </c:pt>
                <c:pt idx="4">
                  <c:v>44105</c:v>
                </c:pt>
                <c:pt idx="5">
                  <c:v>44136</c:v>
                </c:pt>
                <c:pt idx="6">
                  <c:v>44166</c:v>
                </c:pt>
                <c:pt idx="7">
                  <c:v>44197</c:v>
                </c:pt>
                <c:pt idx="8">
                  <c:v>44228</c:v>
                </c:pt>
                <c:pt idx="9">
                  <c:v>44256</c:v>
                </c:pt>
              </c:numCache>
            </c:numRef>
          </c:cat>
          <c:val>
            <c:numRef>
              <c:f>Sheet1!$D$2:$D$11</c:f>
              <c:numCache>
                <c:formatCode>General</c:formatCode>
                <c:ptCount val="10"/>
                <c:pt idx="0">
                  <c:v>325</c:v>
                </c:pt>
                <c:pt idx="1">
                  <c:v>335</c:v>
                </c:pt>
                <c:pt idx="2">
                  <c:v>343</c:v>
                </c:pt>
                <c:pt idx="3">
                  <c:v>338</c:v>
                </c:pt>
                <c:pt idx="4">
                  <c:v>333</c:v>
                </c:pt>
                <c:pt idx="5">
                  <c:v>319</c:v>
                </c:pt>
                <c:pt idx="6">
                  <c:v>312</c:v>
                </c:pt>
                <c:pt idx="7">
                  <c:v>310</c:v>
                </c:pt>
                <c:pt idx="8">
                  <c:v>299</c:v>
                </c:pt>
                <c:pt idx="9">
                  <c:v>289</c:v>
                </c:pt>
              </c:numCache>
            </c:numRef>
          </c:val>
          <c:smooth val="0"/>
          <c:extLst>
            <c:ext xmlns:c16="http://schemas.microsoft.com/office/drawing/2014/chart" uri="{C3380CC4-5D6E-409C-BE32-E72D297353CC}">
              <c16:uniqueId val="{00000002-AB44-46F9-91C0-49CFF5BBAA3B}"/>
            </c:ext>
          </c:extLst>
        </c:ser>
        <c:ser>
          <c:idx val="3"/>
          <c:order val="3"/>
          <c:tx>
            <c:strRef>
              <c:f>Sheet1!$E$1</c:f>
              <c:strCache>
                <c:ptCount val="1"/>
                <c:pt idx="0">
                  <c:v>Known Funding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Sheet1!$A$2:$A$11</c:f>
              <c:numCache>
                <c:formatCode>mmm\-yy</c:formatCode>
                <c:ptCount val="10"/>
                <c:pt idx="0">
                  <c:v>43983</c:v>
                </c:pt>
                <c:pt idx="1">
                  <c:v>44013</c:v>
                </c:pt>
                <c:pt idx="2">
                  <c:v>44044</c:v>
                </c:pt>
                <c:pt idx="3">
                  <c:v>44075</c:v>
                </c:pt>
                <c:pt idx="4">
                  <c:v>44105</c:v>
                </c:pt>
                <c:pt idx="5">
                  <c:v>44136</c:v>
                </c:pt>
                <c:pt idx="6">
                  <c:v>44166</c:v>
                </c:pt>
                <c:pt idx="7">
                  <c:v>44197</c:v>
                </c:pt>
                <c:pt idx="8">
                  <c:v>44228</c:v>
                </c:pt>
                <c:pt idx="9">
                  <c:v>44256</c:v>
                </c:pt>
              </c:numCache>
            </c:numRef>
          </c:cat>
          <c:val>
            <c:numRef>
              <c:f>Sheet1!$E$2:$E$11</c:f>
            </c:numRef>
          </c:val>
          <c:smooth val="0"/>
          <c:extLst>
            <c:ext xmlns:c16="http://schemas.microsoft.com/office/drawing/2014/chart" uri="{C3380CC4-5D6E-409C-BE32-E72D297353CC}">
              <c16:uniqueId val="{00000003-AB44-46F9-91C0-49CFF5BBAA3B}"/>
            </c:ext>
          </c:extLst>
        </c:ser>
        <c:ser>
          <c:idx val="4"/>
          <c:order val="4"/>
          <c:tx>
            <c:strRef>
              <c:f>Sheet1!$F$1</c:f>
              <c:strCache>
                <c:ptCount val="1"/>
                <c:pt idx="0">
                  <c:v>Other funding sources</c:v>
                </c:pt>
              </c:strCache>
            </c:strRef>
          </c:tx>
          <c:spPr>
            <a:ln w="28575" cap="rnd">
              <a:solidFill>
                <a:schemeClr val="accent5"/>
              </a:solidFill>
              <a:round/>
            </a:ln>
            <a:effectLst/>
          </c:spPr>
          <c:marker>
            <c:symbol val="none"/>
          </c:marker>
          <c:cat>
            <c:numRef>
              <c:f>Sheet1!$A$2:$A$11</c:f>
              <c:numCache>
                <c:formatCode>mmm\-yy</c:formatCode>
                <c:ptCount val="10"/>
                <c:pt idx="0">
                  <c:v>43983</c:v>
                </c:pt>
                <c:pt idx="1">
                  <c:v>44013</c:v>
                </c:pt>
                <c:pt idx="2">
                  <c:v>44044</c:v>
                </c:pt>
                <c:pt idx="3">
                  <c:v>44075</c:v>
                </c:pt>
                <c:pt idx="4">
                  <c:v>44105</c:v>
                </c:pt>
                <c:pt idx="5">
                  <c:v>44136</c:v>
                </c:pt>
                <c:pt idx="6">
                  <c:v>44166</c:v>
                </c:pt>
                <c:pt idx="7">
                  <c:v>44197</c:v>
                </c:pt>
                <c:pt idx="8">
                  <c:v>44228</c:v>
                </c:pt>
                <c:pt idx="9">
                  <c:v>44256</c:v>
                </c:pt>
              </c:numCache>
            </c:numRef>
          </c:cat>
          <c:val>
            <c:numRef>
              <c:f>Sheet1!$F$2:$F$11</c:f>
              <c:numCache>
                <c:formatCode>General</c:formatCode>
                <c:ptCount val="10"/>
                <c:pt idx="0">
                  <c:v>937</c:v>
                </c:pt>
                <c:pt idx="1">
                  <c:v>998</c:v>
                </c:pt>
                <c:pt idx="2">
                  <c:v>955</c:v>
                </c:pt>
                <c:pt idx="3">
                  <c:v>885</c:v>
                </c:pt>
                <c:pt idx="4">
                  <c:v>940</c:v>
                </c:pt>
                <c:pt idx="5">
                  <c:v>803</c:v>
                </c:pt>
                <c:pt idx="6">
                  <c:v>785</c:v>
                </c:pt>
                <c:pt idx="7">
                  <c:v>818</c:v>
                </c:pt>
                <c:pt idx="8">
                  <c:v>767</c:v>
                </c:pt>
                <c:pt idx="9">
                  <c:v>765</c:v>
                </c:pt>
              </c:numCache>
            </c:numRef>
          </c:val>
          <c:smooth val="0"/>
          <c:extLst>
            <c:ext xmlns:c16="http://schemas.microsoft.com/office/drawing/2014/chart" uri="{C3380CC4-5D6E-409C-BE32-E72D297353CC}">
              <c16:uniqueId val="{00000004-AB44-46F9-91C0-49CFF5BBAA3B}"/>
            </c:ext>
          </c:extLst>
        </c:ser>
        <c:dLbls>
          <c:showLegendKey val="0"/>
          <c:showVal val="0"/>
          <c:showCatName val="0"/>
          <c:showSerName val="0"/>
          <c:showPercent val="0"/>
          <c:showBubbleSize val="0"/>
        </c:dLbls>
        <c:smooth val="0"/>
        <c:axId val="307675328"/>
        <c:axId val="307675656"/>
      </c:lineChart>
      <c:dateAx>
        <c:axId val="307675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675656"/>
        <c:crosses val="autoZero"/>
        <c:auto val="1"/>
        <c:lblOffset val="100"/>
        <c:baseTimeUnit val="months"/>
      </c:dateAx>
      <c:valAx>
        <c:axId val="30767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67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CQC Ratings for Care Homes - March 2020</a:t>
            </a:r>
          </a:p>
        </c:rich>
      </c:tx>
      <c:overlay val="0"/>
      <c:spPr>
        <a:noFill/>
        <a:ln>
          <a:noFill/>
        </a:ln>
        <a:effectLst/>
      </c:sp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DA-4AD1-A36A-4AACEBC35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DA-4AD1-A36A-4AACEBC35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DA-4AD1-A36A-4AACEBC35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DA-4AD1-A36A-4AACEBC35F14}"/>
              </c:ext>
            </c:extLst>
          </c:dPt>
          <c:cat>
            <c:strRef>
              <c:f>Sheet1!$A$3:$A$6</c:f>
              <c:strCache>
                <c:ptCount val="4"/>
                <c:pt idx="0">
                  <c:v>Outstanding</c:v>
                </c:pt>
                <c:pt idx="1">
                  <c:v>Good</c:v>
                </c:pt>
                <c:pt idx="2">
                  <c:v>Requires Improvement</c:v>
                </c:pt>
                <c:pt idx="3">
                  <c:v>Inadequate</c:v>
                </c:pt>
              </c:strCache>
            </c:strRef>
          </c:cat>
          <c:val>
            <c:numRef>
              <c:f>Sheet1!$B$3:$B$6</c:f>
              <c:numCache>
                <c:formatCode>General</c:formatCode>
                <c:ptCount val="4"/>
                <c:pt idx="0">
                  <c:v>6</c:v>
                </c:pt>
                <c:pt idx="1">
                  <c:v>85</c:v>
                </c:pt>
                <c:pt idx="2">
                  <c:v>23</c:v>
                </c:pt>
                <c:pt idx="3">
                  <c:v>1</c:v>
                </c:pt>
              </c:numCache>
            </c:numRef>
          </c:val>
          <c:extLst>
            <c:ext xmlns:c16="http://schemas.microsoft.com/office/drawing/2014/chart" uri="{C3380CC4-5D6E-409C-BE32-E72D297353CC}">
              <c16:uniqueId val="{00000008-C2DA-4AD1-A36A-4AACEBC35F14}"/>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CQC Ratings for Care Homes - March 2021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28-40BE-8E00-0DBDFBCC3C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28-40BE-8E00-0DBDFBCC3C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28-40BE-8E00-0DBDFBCC3C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28-40BE-8E00-0DBDFBCC3C4E}"/>
              </c:ext>
            </c:extLst>
          </c:dPt>
          <c:cat>
            <c:strRef>
              <c:f>Sheet1!$A$3:$A$6</c:f>
              <c:strCache>
                <c:ptCount val="4"/>
                <c:pt idx="0">
                  <c:v>Outstanding</c:v>
                </c:pt>
                <c:pt idx="1">
                  <c:v>Good</c:v>
                </c:pt>
                <c:pt idx="2">
                  <c:v>Requires Improvement</c:v>
                </c:pt>
                <c:pt idx="3">
                  <c:v>Inadequate</c:v>
                </c:pt>
              </c:strCache>
            </c:strRef>
          </c:cat>
          <c:val>
            <c:numRef>
              <c:f>Sheet1!$D$3:$D$6</c:f>
              <c:numCache>
                <c:formatCode>General</c:formatCode>
                <c:ptCount val="4"/>
                <c:pt idx="0">
                  <c:v>6</c:v>
                </c:pt>
                <c:pt idx="1">
                  <c:v>80</c:v>
                </c:pt>
                <c:pt idx="2">
                  <c:v>21</c:v>
                </c:pt>
                <c:pt idx="3">
                  <c:v>5</c:v>
                </c:pt>
              </c:numCache>
            </c:numRef>
          </c:val>
          <c:extLst>
            <c:ext xmlns:c16="http://schemas.microsoft.com/office/drawing/2014/chart" uri="{C3380CC4-5D6E-409C-BE32-E72D297353CC}">
              <c16:uniqueId val="{00000008-D328-40BE-8E00-0DBDFBCC3C4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6ABB5-2C76-4B47-933C-7B0BE238E57B}" type="datetimeFigureOut">
              <a:rPr lang="en-GB" smtClean="0"/>
              <a:t>06/05/2021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6300A-6BDC-488F-94C4-364B89C68A68}" type="slidenum">
              <a:rPr lang="en-GB" smtClean="0"/>
              <a:t>‹#›</a:t>
            </a:fld>
            <a:endParaRPr lang="en-GB"/>
          </a:p>
        </p:txBody>
      </p:sp>
    </p:spTree>
    <p:extLst>
      <p:ext uri="{BB962C8B-B14F-4D97-AF65-F5344CB8AC3E}">
        <p14:creationId xmlns:p14="http://schemas.microsoft.com/office/powerpoint/2010/main" val="370935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71 independent sector residential homes</a:t>
            </a:r>
          </a:p>
          <a:p>
            <a:pPr lvl="0"/>
            <a:r>
              <a:rPr lang="en-GB" sz="1200" kern="1200" dirty="0" smtClean="0">
                <a:solidFill>
                  <a:schemeClr val="tx1"/>
                </a:solidFill>
                <a:effectLst/>
                <a:latin typeface="+mn-lt"/>
                <a:ea typeface="+mn-ea"/>
                <a:cs typeface="+mn-cs"/>
              </a:rPr>
              <a:t>37 independent sector nursing homes</a:t>
            </a:r>
          </a:p>
          <a:p>
            <a:pPr lvl="0"/>
            <a:r>
              <a:rPr lang="en-GB" sz="1200" kern="1200" dirty="0" smtClean="0">
                <a:solidFill>
                  <a:schemeClr val="tx1"/>
                </a:solidFill>
                <a:effectLst/>
                <a:latin typeface="+mn-lt"/>
                <a:ea typeface="+mn-ea"/>
                <a:cs typeface="+mn-cs"/>
              </a:rPr>
              <a:t>6 Council-run residential homes</a:t>
            </a:r>
          </a:p>
        </p:txBody>
      </p:sp>
      <p:sp>
        <p:nvSpPr>
          <p:cNvPr id="4" name="Slide Number Placeholder 3"/>
          <p:cNvSpPr>
            <a:spLocks noGrp="1"/>
          </p:cNvSpPr>
          <p:nvPr>
            <p:ph type="sldNum" sz="quarter" idx="10"/>
          </p:nvPr>
        </p:nvSpPr>
        <p:spPr/>
        <p:txBody>
          <a:bodyPr/>
          <a:lstStyle/>
          <a:p>
            <a:fld id="{0726300A-6BDC-488F-94C4-364B89C68A68}" type="slidenum">
              <a:rPr lang="en-GB" smtClean="0"/>
              <a:t>2</a:t>
            </a:fld>
            <a:endParaRPr lang="en-GB"/>
          </a:p>
        </p:txBody>
      </p:sp>
    </p:spTree>
    <p:extLst>
      <p:ext uri="{BB962C8B-B14F-4D97-AF65-F5344CB8AC3E}">
        <p14:creationId xmlns:p14="http://schemas.microsoft.com/office/powerpoint/2010/main" val="4563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Due to restrictions on attending Care Homes, fewer number of CQC inspections have taken place. However, where inspections have happened there appears to be a trend for reducing quality, with a 3% increase in the number of inadequate homes between</a:t>
            </a:r>
            <a:r>
              <a:rPr lang="en-GB" sz="1200" kern="1200" baseline="0" dirty="0" smtClean="0">
                <a:solidFill>
                  <a:schemeClr val="tx1"/>
                </a:solidFill>
                <a:effectLst/>
                <a:latin typeface="+mn-lt"/>
                <a:ea typeface="+mn-ea"/>
                <a:cs typeface="+mn-cs"/>
              </a:rPr>
              <a:t> March 2020 and March 2021</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12</a:t>
            </a:fld>
            <a:endParaRPr lang="en-GB"/>
          </a:p>
        </p:txBody>
      </p:sp>
    </p:spTree>
    <p:extLst>
      <p:ext uri="{BB962C8B-B14F-4D97-AF65-F5344CB8AC3E}">
        <p14:creationId xmlns:p14="http://schemas.microsoft.com/office/powerpoint/2010/main" val="404506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current trend in placements is that there will be a slight decline in the number of used beds each month, meaning that percentage occupancy levels will continue in the low 70s without a change in the market.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first change in the market model reflects a similar increase in placements seen after the end of the first lockdown and a slight increase month on month after that to show potential recovery as confidence in the sector improves. It this scenario, occupancy in the sector would raise to 75% in six months from its current position, and to 76% in a year.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second model reflects a 4% reduction in the number of beds available (the equivalent of the max capacity of the 3 homes with lowest occupancy) with the same increases in used beds as in model 1. In this scenario, occupancy in the sector would rise to 78% in six months from its current position (79% in a year).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third model, we have calculated for a greater reduction in the number of beds available – 15% – while retaining the increases in used beds as in the previous models. In this scenario, occupancy in the sector would rise to 88% in six months from its current position (89%in a year).</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13</a:t>
            </a:fld>
            <a:endParaRPr lang="en-GB"/>
          </a:p>
        </p:txBody>
      </p:sp>
    </p:spTree>
    <p:extLst>
      <p:ext uri="{BB962C8B-B14F-4D97-AF65-F5344CB8AC3E}">
        <p14:creationId xmlns:p14="http://schemas.microsoft.com/office/powerpoint/2010/main" val="11242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Overall, the number of placements ending has been reflective of previous years, apart from in April and May 2020 when, at the height of the pandemic, there was a significant increase in placements ending.  There was a second spike in placements ending, but to a lesser degree, in October and November 2020.</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has been no significant change in the number of new funded placements being made month on month during the pandemic compared to 2019, except for a slight increase in July 2020 as restrictions from the first lockdown eased.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can see this in more</a:t>
            </a:r>
            <a:r>
              <a:rPr lang="en-GB" sz="1200" kern="1200" baseline="0" dirty="0" smtClean="0">
                <a:solidFill>
                  <a:schemeClr val="tx1"/>
                </a:solidFill>
                <a:effectLst/>
                <a:latin typeface="+mn-lt"/>
                <a:ea typeface="+mn-ea"/>
                <a:cs typeface="+mn-cs"/>
              </a:rPr>
              <a:t> detail on the next slide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6300A-6BDC-488F-94C4-364B89C68A68}" type="slidenum">
              <a:rPr lang="en-GB" smtClean="0"/>
              <a:t>4</a:t>
            </a:fld>
            <a:endParaRPr lang="en-GB"/>
          </a:p>
        </p:txBody>
      </p:sp>
    </p:spTree>
    <p:extLst>
      <p:ext uri="{BB962C8B-B14F-4D97-AF65-F5344CB8AC3E}">
        <p14:creationId xmlns:p14="http://schemas.microsoft.com/office/powerpoint/2010/main" val="133569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data indicates that the low occupancy levels being seen in the sector now (see section 3), are not due to a reduction in new placements, but because of the high number of placements ending in April 2020 caused by the excess number of deaths relating to COVID-19. </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5</a:t>
            </a:fld>
            <a:endParaRPr lang="en-GB"/>
          </a:p>
        </p:txBody>
      </p:sp>
    </p:spTree>
    <p:extLst>
      <p:ext uri="{BB962C8B-B14F-4D97-AF65-F5344CB8AC3E}">
        <p14:creationId xmlns:p14="http://schemas.microsoft.com/office/powerpoint/2010/main" val="321806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Pre-pandemic, average occupancy rates within the District were estimated to be approx. 85%. In 2021 average occupancy has remained around 74%.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6</a:t>
            </a:fld>
            <a:endParaRPr lang="en-GB"/>
          </a:p>
        </p:txBody>
      </p:sp>
    </p:spTree>
    <p:extLst>
      <p:ext uri="{BB962C8B-B14F-4D97-AF65-F5344CB8AC3E}">
        <p14:creationId xmlns:p14="http://schemas.microsoft.com/office/powerpoint/2010/main" val="35106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percentage of homes with occupancy below 70% has been increasing over the last 6 months.</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7</a:t>
            </a:fld>
            <a:endParaRPr lang="en-GB"/>
          </a:p>
        </p:txBody>
      </p:sp>
    </p:spTree>
    <p:extLst>
      <p:ext uri="{BB962C8B-B14F-4D97-AF65-F5344CB8AC3E}">
        <p14:creationId xmlns:p14="http://schemas.microsoft.com/office/powerpoint/2010/main" val="134651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Within the red category, we can see there is also an</a:t>
            </a:r>
            <a:r>
              <a:rPr lang="en-GB" sz="1200" kern="1200" baseline="0" dirty="0" smtClean="0">
                <a:solidFill>
                  <a:schemeClr val="tx1"/>
                </a:solidFill>
                <a:effectLst/>
                <a:latin typeface="+mn-lt"/>
                <a:ea typeface="+mn-ea"/>
                <a:cs typeface="+mn-cs"/>
              </a:rPr>
              <a:t> increasing number of homes with what the BCA consider to be unsustainable low occupancy of less than 60%</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8</a:t>
            </a:fld>
            <a:endParaRPr lang="en-GB"/>
          </a:p>
        </p:txBody>
      </p:sp>
    </p:spTree>
    <p:extLst>
      <p:ext uri="{BB962C8B-B14F-4D97-AF65-F5344CB8AC3E}">
        <p14:creationId xmlns:p14="http://schemas.microsoft.com/office/powerpoint/2010/main" val="56293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looking at the number of residents (funded by the Council or CHC), you can again see the impact the pandemic had in April, with total number of residents falling after this point. At the start of April there were 807 funded residents, after this point the highest number of funded residents in any month was 726 (September 2020).</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9</a:t>
            </a:fld>
            <a:endParaRPr lang="en-GB"/>
          </a:p>
        </p:txBody>
      </p:sp>
    </p:spTree>
    <p:extLst>
      <p:ext uri="{BB962C8B-B14F-4D97-AF65-F5344CB8AC3E}">
        <p14:creationId xmlns:p14="http://schemas.microsoft.com/office/powerpoint/2010/main" val="84702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Breaking the data down by residential and nursing homes, we can see that while the number of people in residential homes have stabilised over the last few months, the number of people in nursing homes continues to decline.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6300A-6BDC-488F-94C4-364B89C68A68}" type="slidenum">
              <a:rPr lang="en-GB" smtClean="0"/>
              <a:t>10</a:t>
            </a:fld>
            <a:endParaRPr lang="en-GB"/>
          </a:p>
        </p:txBody>
      </p:sp>
    </p:spTree>
    <p:extLst>
      <p:ext uri="{BB962C8B-B14F-4D97-AF65-F5344CB8AC3E}">
        <p14:creationId xmlns:p14="http://schemas.microsoft.com/office/powerpoint/2010/main" val="258628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data is only available from June 2020 onwards.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seen in the previous section the number of Council, CCG and joint funded packages has remained relatively stable during this period. We have seen a greater change in placements funded through other sources, with a decline taking place since November 2020.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Other funding sources includes self-funders and out of area placements. This decline may be a result of fewer self-funders choosing to go into care homes, and funding alternative support instead, and also restrictions meaning fewer people moving out of their current home area when going into care.</a:t>
            </a:r>
          </a:p>
          <a:p>
            <a:endParaRPr lang="en-GB" dirty="0"/>
          </a:p>
        </p:txBody>
      </p:sp>
      <p:sp>
        <p:nvSpPr>
          <p:cNvPr id="4" name="Slide Number Placeholder 3"/>
          <p:cNvSpPr>
            <a:spLocks noGrp="1"/>
          </p:cNvSpPr>
          <p:nvPr>
            <p:ph type="sldNum" sz="quarter" idx="10"/>
          </p:nvPr>
        </p:nvSpPr>
        <p:spPr/>
        <p:txBody>
          <a:bodyPr/>
          <a:lstStyle/>
          <a:p>
            <a:fld id="{0726300A-6BDC-488F-94C4-364B89C68A68}" type="slidenum">
              <a:rPr lang="en-GB" smtClean="0"/>
              <a:t>11</a:t>
            </a:fld>
            <a:endParaRPr lang="en-GB"/>
          </a:p>
        </p:txBody>
      </p:sp>
    </p:spTree>
    <p:extLst>
      <p:ext uri="{BB962C8B-B14F-4D97-AF65-F5344CB8AC3E}">
        <p14:creationId xmlns:p14="http://schemas.microsoft.com/office/powerpoint/2010/main" val="257701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5EAD6C-AB2D-4F1C-9350-7A1BD76F6732}"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160940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EAD6C-AB2D-4F1C-9350-7A1BD76F6732}"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163231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EAD6C-AB2D-4F1C-9350-7A1BD76F6732}"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288376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EAD6C-AB2D-4F1C-9350-7A1BD76F6732}"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235764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5EAD6C-AB2D-4F1C-9350-7A1BD76F6732}"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107524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5EAD6C-AB2D-4F1C-9350-7A1BD76F6732}"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374017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5EAD6C-AB2D-4F1C-9350-7A1BD76F6732}" type="datetimeFigureOut">
              <a:rPr lang="en-GB" smtClean="0"/>
              <a:t>06/05/2021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40651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5EAD6C-AB2D-4F1C-9350-7A1BD76F6732}" type="datetimeFigureOut">
              <a:rPr lang="en-GB" smtClean="0"/>
              <a:t>06/05/2021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111589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EAD6C-AB2D-4F1C-9350-7A1BD76F6732}" type="datetimeFigureOut">
              <a:rPr lang="en-GB" smtClean="0"/>
              <a:t>06/05/2021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390538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5EAD6C-AB2D-4F1C-9350-7A1BD76F6732}"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108284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5EAD6C-AB2D-4F1C-9350-7A1BD76F6732}"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77E36-2FDB-46D9-98E6-C565762C1267}" type="slidenum">
              <a:rPr lang="en-GB" smtClean="0"/>
              <a:t>‹#›</a:t>
            </a:fld>
            <a:endParaRPr lang="en-GB"/>
          </a:p>
        </p:txBody>
      </p:sp>
    </p:spTree>
    <p:extLst>
      <p:ext uri="{BB962C8B-B14F-4D97-AF65-F5344CB8AC3E}">
        <p14:creationId xmlns:p14="http://schemas.microsoft.com/office/powerpoint/2010/main" val="347536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EAD6C-AB2D-4F1C-9350-7A1BD76F6732}" type="datetimeFigureOut">
              <a:rPr lang="en-GB" smtClean="0"/>
              <a:t>06/05/2021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77E36-2FDB-46D9-98E6-C565762C1267}" type="slidenum">
              <a:rPr lang="en-GB" smtClean="0"/>
              <a:t>‹#›</a:t>
            </a:fld>
            <a:endParaRPr lang="en-GB"/>
          </a:p>
        </p:txBody>
      </p:sp>
    </p:spTree>
    <p:extLst>
      <p:ext uri="{BB962C8B-B14F-4D97-AF65-F5344CB8AC3E}">
        <p14:creationId xmlns:p14="http://schemas.microsoft.com/office/powerpoint/2010/main" val="72480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968183"/>
            <a:ext cx="9144000" cy="2387600"/>
          </a:xfrm>
        </p:spPr>
        <p:txBody>
          <a:bodyPr>
            <a:normAutofit fontScale="90000"/>
          </a:bodyPr>
          <a:lstStyle/>
          <a:p>
            <a:r>
              <a:rPr lang="en-GB" b="1" dirty="0"/>
              <a:t>THE IMPACT OF COVID ON CARE HOMES IN THE BRADFORD </a:t>
            </a:r>
            <a:r>
              <a:rPr lang="en-GB" b="1" dirty="0" smtClean="0"/>
              <a:t>DISTRICT</a:t>
            </a:r>
            <a:endParaRPr lang="en-GB" dirty="0"/>
          </a:p>
        </p:txBody>
      </p:sp>
    </p:spTree>
    <p:extLst>
      <p:ext uri="{BB962C8B-B14F-4D97-AF65-F5344CB8AC3E}">
        <p14:creationId xmlns:p14="http://schemas.microsoft.com/office/powerpoint/2010/main" val="24040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51898544"/>
              </p:ext>
            </p:extLst>
          </p:nvPr>
        </p:nvGraphicFramePr>
        <p:xfrm>
          <a:off x="838200" y="411481"/>
          <a:ext cx="1051560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776029462"/>
              </p:ext>
            </p:extLst>
          </p:nvPr>
        </p:nvGraphicFramePr>
        <p:xfrm>
          <a:off x="838200" y="3588619"/>
          <a:ext cx="10515600" cy="292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846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Funding sources</a:t>
            </a:r>
            <a:endParaRPr lang="en-GB"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26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Quality in care homes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1566072"/>
              </p:ext>
            </p:extLst>
          </p:nvPr>
        </p:nvGraphicFramePr>
        <p:xfrm>
          <a:off x="838200" y="1690688"/>
          <a:ext cx="4959201" cy="4132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709045761"/>
              </p:ext>
            </p:extLst>
          </p:nvPr>
        </p:nvGraphicFramePr>
        <p:xfrm>
          <a:off x="6252779" y="1690688"/>
          <a:ext cx="4960800" cy="41325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794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What this tells us about the future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7909421"/>
              </p:ext>
            </p:extLst>
          </p:nvPr>
        </p:nvGraphicFramePr>
        <p:xfrm>
          <a:off x="838200" y="1379620"/>
          <a:ext cx="10515600" cy="5277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451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this tells us about the future (cont.)</a:t>
            </a:r>
            <a:endParaRPr lang="en-GB" dirty="0"/>
          </a:p>
        </p:txBody>
      </p:sp>
      <p:sp>
        <p:nvSpPr>
          <p:cNvPr id="3" name="Content Placeholder 2"/>
          <p:cNvSpPr>
            <a:spLocks noGrp="1"/>
          </p:cNvSpPr>
          <p:nvPr>
            <p:ph idx="1"/>
          </p:nvPr>
        </p:nvSpPr>
        <p:spPr>
          <a:xfrm>
            <a:off x="838200" y="1491916"/>
            <a:ext cx="10515600" cy="4924926"/>
          </a:xfrm>
        </p:spPr>
        <p:txBody>
          <a:bodyPr>
            <a:normAutofit lnSpcReduction="10000"/>
          </a:bodyPr>
          <a:lstStyle/>
          <a:p>
            <a:pPr lvl="0">
              <a:spcAft>
                <a:spcPts val="1200"/>
              </a:spcAft>
            </a:pPr>
            <a:r>
              <a:rPr lang="en-GB" sz="2400" dirty="0" smtClean="0"/>
              <a:t>The </a:t>
            </a:r>
            <a:r>
              <a:rPr lang="en-GB" sz="2400" dirty="0"/>
              <a:t>low occupancy we are seeing now in the sector is the lasting impact of the high number of deaths (and placements ending for other reasons) in care homes at the height of the pandemic in April and May 2020 last year. </a:t>
            </a:r>
          </a:p>
          <a:p>
            <a:pPr lvl="0">
              <a:spcAft>
                <a:spcPts val="1200"/>
              </a:spcAft>
            </a:pPr>
            <a:r>
              <a:rPr lang="en-GB" sz="2400" dirty="0"/>
              <a:t>Fewer placements from other funding sources (such as self-funders and out of area) may also be having an impact</a:t>
            </a:r>
            <a:r>
              <a:rPr lang="en-GB" sz="2400" dirty="0" smtClean="0"/>
              <a:t>.</a:t>
            </a:r>
            <a:endParaRPr lang="en-GB" sz="2400" dirty="0"/>
          </a:p>
          <a:p>
            <a:pPr lvl="0">
              <a:spcAft>
                <a:spcPts val="1200"/>
              </a:spcAft>
            </a:pPr>
            <a:r>
              <a:rPr lang="en-GB" sz="2400" dirty="0"/>
              <a:t>There may be a slight increase in new placements when the latest restrictions ease, as happened in July 2020, but this is unlikely to be significant enough to improve occupancy across the sector</a:t>
            </a:r>
            <a:r>
              <a:rPr lang="en-GB" sz="2400" dirty="0" smtClean="0"/>
              <a:t>.</a:t>
            </a:r>
            <a:endParaRPr lang="en-GB" sz="2400" dirty="0"/>
          </a:p>
          <a:p>
            <a:pPr lvl="0">
              <a:spcAft>
                <a:spcPts val="1200"/>
              </a:spcAft>
            </a:pPr>
            <a:r>
              <a:rPr lang="en-GB" sz="2400" dirty="0"/>
              <a:t>Higher occupancy rates across the sector are most likely to come from the market shrinking (homes closing) rather than an increase in new placements</a:t>
            </a:r>
            <a:r>
              <a:rPr lang="en-GB" sz="2400" dirty="0" smtClean="0"/>
              <a:t>.</a:t>
            </a:r>
            <a:endParaRPr lang="en-GB" sz="2400" dirty="0"/>
          </a:p>
          <a:p>
            <a:pPr lvl="0">
              <a:spcAft>
                <a:spcPts val="1200"/>
              </a:spcAft>
            </a:pPr>
            <a:r>
              <a:rPr lang="en-GB" sz="2400" dirty="0"/>
              <a:t>There will need to be renewed focus on quality to ensure the improvements seen in Bradford over recent years aren’t lost.</a:t>
            </a:r>
          </a:p>
          <a:p>
            <a:endParaRPr lang="en-GB" dirty="0"/>
          </a:p>
        </p:txBody>
      </p:sp>
    </p:spTree>
    <p:extLst>
      <p:ext uri="{BB962C8B-B14F-4D97-AF65-F5344CB8AC3E}">
        <p14:creationId xmlns:p14="http://schemas.microsoft.com/office/powerpoint/2010/main" val="445155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happening now</a:t>
            </a:r>
            <a:endParaRPr lang="en-GB" dirty="0"/>
          </a:p>
        </p:txBody>
      </p:sp>
      <p:sp>
        <p:nvSpPr>
          <p:cNvPr id="3" name="Content Placeholder 2"/>
          <p:cNvSpPr>
            <a:spLocks noGrp="1"/>
          </p:cNvSpPr>
          <p:nvPr>
            <p:ph idx="1"/>
          </p:nvPr>
        </p:nvSpPr>
        <p:spPr/>
        <p:txBody>
          <a:bodyPr>
            <a:normAutofit/>
          </a:bodyPr>
          <a:lstStyle/>
          <a:p>
            <a:r>
              <a:rPr lang="en-GB" sz="2400" dirty="0" smtClean="0"/>
              <a:t>We are reviewing the Occupancy Support Scheme</a:t>
            </a:r>
          </a:p>
          <a:p>
            <a:pPr marL="0" indent="0">
              <a:buNone/>
            </a:pPr>
            <a:endParaRPr lang="en-GB" sz="2400" dirty="0" smtClean="0"/>
          </a:p>
          <a:p>
            <a:r>
              <a:rPr lang="en-GB" sz="2400" dirty="0" smtClean="0"/>
              <a:t>The new Residential and Nursing Framework will be launched in June – please look out for this</a:t>
            </a:r>
          </a:p>
          <a:p>
            <a:pPr marL="0" indent="0">
              <a:buNone/>
            </a:pPr>
            <a:endParaRPr lang="en-GB" sz="2400" dirty="0" smtClean="0"/>
          </a:p>
          <a:p>
            <a:r>
              <a:rPr lang="en-GB" sz="2400" dirty="0" smtClean="0"/>
              <a:t>We are looking at cost of care </a:t>
            </a:r>
          </a:p>
          <a:p>
            <a:pPr marL="0" indent="0">
              <a:buNone/>
            </a:pPr>
            <a:endParaRPr lang="en-GB" sz="2400" dirty="0"/>
          </a:p>
          <a:p>
            <a:r>
              <a:rPr lang="en-GB" sz="2400" dirty="0" smtClean="0"/>
              <a:t>We are establishing a </a:t>
            </a:r>
            <a:r>
              <a:rPr lang="en-GB" sz="2400" dirty="0"/>
              <a:t>strategic </a:t>
            </a:r>
            <a:r>
              <a:rPr lang="en-GB" sz="2400" dirty="0" smtClean="0"/>
              <a:t>group to </a:t>
            </a:r>
            <a:r>
              <a:rPr lang="en-GB" sz="2400" dirty="0"/>
              <a:t>look at future needs and how the market may need to shift into more specialist areas like complex dementia</a:t>
            </a:r>
          </a:p>
          <a:p>
            <a:endParaRPr lang="en-GB" sz="2400" dirty="0" smtClean="0"/>
          </a:p>
        </p:txBody>
      </p:sp>
    </p:spTree>
    <p:extLst>
      <p:ext uri="{BB962C8B-B14F-4D97-AF65-F5344CB8AC3E}">
        <p14:creationId xmlns:p14="http://schemas.microsoft.com/office/powerpoint/2010/main" val="28291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The Care Home Sector</a:t>
            </a:r>
            <a:endParaRPr lang="en-GB" dirty="0"/>
          </a:p>
        </p:txBody>
      </p:sp>
      <p:sp>
        <p:nvSpPr>
          <p:cNvPr id="3" name="Content Placeholder 2"/>
          <p:cNvSpPr>
            <a:spLocks noGrp="1"/>
          </p:cNvSpPr>
          <p:nvPr>
            <p:ph idx="1"/>
          </p:nvPr>
        </p:nvSpPr>
        <p:spPr>
          <a:xfrm>
            <a:off x="838200" y="1825625"/>
            <a:ext cx="10515600" cy="620395"/>
          </a:xfrm>
        </p:spPr>
        <p:txBody>
          <a:bodyPr>
            <a:normAutofit/>
          </a:bodyPr>
          <a:lstStyle/>
          <a:p>
            <a:r>
              <a:rPr lang="en-GB" sz="2400" dirty="0" smtClean="0"/>
              <a:t>There are 114 Care Homes in the Bradford Council District</a:t>
            </a:r>
            <a:endParaRPr lang="en-GB" sz="2400" dirty="0"/>
          </a:p>
        </p:txBody>
      </p:sp>
      <p:pic>
        <p:nvPicPr>
          <p:cNvPr id="5" name="Picture 4"/>
          <p:cNvPicPr>
            <a:picLocks noChangeAspect="1"/>
          </p:cNvPicPr>
          <p:nvPr/>
        </p:nvPicPr>
        <p:blipFill>
          <a:blip r:embed="rId3"/>
          <a:stretch>
            <a:fillRect/>
          </a:stretch>
        </p:blipFill>
        <p:spPr>
          <a:xfrm>
            <a:off x="633854" y="2642875"/>
            <a:ext cx="3210084" cy="2340000"/>
          </a:xfrm>
          <a:prstGeom prst="rect">
            <a:avLst/>
          </a:prstGeom>
        </p:spPr>
      </p:pic>
      <p:pic>
        <p:nvPicPr>
          <p:cNvPr id="6" name="Picture 5"/>
          <p:cNvPicPr>
            <a:picLocks noChangeAspect="1"/>
          </p:cNvPicPr>
          <p:nvPr/>
        </p:nvPicPr>
        <p:blipFill>
          <a:blip r:embed="rId4"/>
          <a:stretch>
            <a:fillRect/>
          </a:stretch>
        </p:blipFill>
        <p:spPr>
          <a:xfrm>
            <a:off x="4360032" y="2619568"/>
            <a:ext cx="3201066" cy="2340000"/>
          </a:xfrm>
          <a:prstGeom prst="rect">
            <a:avLst/>
          </a:prstGeom>
        </p:spPr>
      </p:pic>
      <p:pic>
        <p:nvPicPr>
          <p:cNvPr id="8" name="Picture 7"/>
          <p:cNvPicPr>
            <a:picLocks noChangeAspect="1"/>
          </p:cNvPicPr>
          <p:nvPr/>
        </p:nvPicPr>
        <p:blipFill>
          <a:blip r:embed="rId5"/>
          <a:stretch>
            <a:fillRect/>
          </a:stretch>
        </p:blipFill>
        <p:spPr>
          <a:xfrm>
            <a:off x="8086212" y="2619568"/>
            <a:ext cx="3201066" cy="2340000"/>
          </a:xfrm>
          <a:prstGeom prst="rect">
            <a:avLst/>
          </a:prstGeom>
        </p:spPr>
      </p:pic>
      <p:sp>
        <p:nvSpPr>
          <p:cNvPr id="9" name="Content Placeholder 2"/>
          <p:cNvSpPr txBox="1">
            <a:spLocks/>
          </p:cNvSpPr>
          <p:nvPr/>
        </p:nvSpPr>
        <p:spPr>
          <a:xfrm>
            <a:off x="633855" y="5173855"/>
            <a:ext cx="10515600" cy="906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There are 4148 CQC registered beds, but current capacity in the District, as reported on Capacity Tracker on 26/04/2021 is 3802.</a:t>
            </a:r>
          </a:p>
        </p:txBody>
      </p:sp>
    </p:spTree>
    <p:extLst>
      <p:ext uri="{BB962C8B-B14F-4D97-AF65-F5344CB8AC3E}">
        <p14:creationId xmlns:p14="http://schemas.microsoft.com/office/powerpoint/2010/main" val="128025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Care Home Sector (cont.)</a:t>
            </a:r>
            <a:endParaRPr lang="en-GB" dirty="0"/>
          </a:p>
        </p:txBody>
      </p:sp>
      <p:pic>
        <p:nvPicPr>
          <p:cNvPr id="4" name="Content Placeholder 3"/>
          <p:cNvPicPr>
            <a:picLocks noGrp="1" noChangeAspect="1"/>
          </p:cNvPicPr>
          <p:nvPr>
            <p:ph idx="1"/>
          </p:nvPr>
        </p:nvPicPr>
        <p:blipFill>
          <a:blip r:embed="rId2"/>
          <a:stretch>
            <a:fillRect/>
          </a:stretch>
        </p:blipFill>
        <p:spPr>
          <a:xfrm>
            <a:off x="838200" y="1790406"/>
            <a:ext cx="4556760" cy="436195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171565" y="1790406"/>
            <a:ext cx="4504055" cy="4361954"/>
          </a:xfrm>
          <a:prstGeom prst="rect">
            <a:avLst/>
          </a:prstGeom>
          <a:ln w="19050">
            <a:solidFill>
              <a:schemeClr val="tx1"/>
            </a:solidFill>
          </a:ln>
        </p:spPr>
      </p:pic>
      <p:sp>
        <p:nvSpPr>
          <p:cNvPr id="7" name="TextBox 6"/>
          <p:cNvSpPr txBox="1"/>
          <p:nvPr/>
        </p:nvSpPr>
        <p:spPr>
          <a:xfrm>
            <a:off x="838200" y="1399309"/>
            <a:ext cx="4556760" cy="369332"/>
          </a:xfrm>
          <a:prstGeom prst="rect">
            <a:avLst/>
          </a:prstGeom>
          <a:noFill/>
        </p:spPr>
        <p:txBody>
          <a:bodyPr wrap="square" rtlCol="0">
            <a:spAutoFit/>
          </a:bodyPr>
          <a:lstStyle/>
          <a:p>
            <a:r>
              <a:rPr lang="en-GB" dirty="0" smtClean="0"/>
              <a:t>Nursing Homes in the District</a:t>
            </a:r>
            <a:endParaRPr lang="en-GB" dirty="0"/>
          </a:p>
        </p:txBody>
      </p:sp>
      <p:sp>
        <p:nvSpPr>
          <p:cNvPr id="8" name="TextBox 7"/>
          <p:cNvSpPr txBox="1"/>
          <p:nvPr/>
        </p:nvSpPr>
        <p:spPr>
          <a:xfrm>
            <a:off x="6171565" y="1399309"/>
            <a:ext cx="4556760" cy="369332"/>
          </a:xfrm>
          <a:prstGeom prst="rect">
            <a:avLst/>
          </a:prstGeom>
          <a:noFill/>
        </p:spPr>
        <p:txBody>
          <a:bodyPr wrap="square" rtlCol="0">
            <a:spAutoFit/>
          </a:bodyPr>
          <a:lstStyle/>
          <a:p>
            <a:r>
              <a:rPr lang="en-GB" dirty="0" smtClean="0"/>
              <a:t>Residential Homes in the District</a:t>
            </a:r>
            <a:endParaRPr lang="en-GB" dirty="0"/>
          </a:p>
        </p:txBody>
      </p:sp>
    </p:spTree>
    <p:extLst>
      <p:ext uri="{BB962C8B-B14F-4D97-AF65-F5344CB8AC3E}">
        <p14:creationId xmlns:p14="http://schemas.microsoft.com/office/powerpoint/2010/main" val="208522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New and ended placements</a:t>
            </a:r>
            <a:endParaRPr lang="en-GB" dirty="0"/>
          </a:p>
        </p:txBody>
      </p:sp>
      <p:sp>
        <p:nvSpPr>
          <p:cNvPr id="3" name="Content Placeholder 2"/>
          <p:cNvSpPr>
            <a:spLocks noGrp="1"/>
          </p:cNvSpPr>
          <p:nvPr>
            <p:ph idx="1"/>
          </p:nvPr>
        </p:nvSpPr>
        <p:spPr>
          <a:xfrm>
            <a:off x="838200" y="1642904"/>
            <a:ext cx="9947910" cy="407569"/>
          </a:xfrm>
        </p:spPr>
        <p:txBody>
          <a:bodyPr>
            <a:normAutofit/>
          </a:bodyPr>
          <a:lstStyle/>
          <a:p>
            <a:pPr marL="0" indent="0">
              <a:buNone/>
            </a:pPr>
            <a:r>
              <a:rPr lang="en-GB" sz="1800" dirty="0"/>
              <a:t>Number of new and ended funded placements by month – All Care Homes for Older People:</a:t>
            </a:r>
          </a:p>
        </p:txBody>
      </p:sp>
      <p:pic>
        <p:nvPicPr>
          <p:cNvPr id="4" name="Picture 3"/>
          <p:cNvPicPr>
            <a:picLocks noChangeAspect="1"/>
          </p:cNvPicPr>
          <p:nvPr/>
        </p:nvPicPr>
        <p:blipFill>
          <a:blip r:embed="rId3"/>
          <a:stretch>
            <a:fillRect/>
          </a:stretch>
        </p:blipFill>
        <p:spPr>
          <a:xfrm>
            <a:off x="830397" y="2050473"/>
            <a:ext cx="9955713" cy="4472705"/>
          </a:xfrm>
          <a:prstGeom prst="rect">
            <a:avLst/>
          </a:prstGeom>
        </p:spPr>
      </p:pic>
    </p:spTree>
    <p:extLst>
      <p:ext uri="{BB962C8B-B14F-4D97-AF65-F5344CB8AC3E}">
        <p14:creationId xmlns:p14="http://schemas.microsoft.com/office/powerpoint/2010/main" val="162612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and ended placements (cont.)</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5701103"/>
              </p:ext>
            </p:extLst>
          </p:nvPr>
        </p:nvGraphicFramePr>
        <p:xfrm>
          <a:off x="1028700" y="1440178"/>
          <a:ext cx="10035538" cy="4777747"/>
        </p:xfrm>
        <a:graphic>
          <a:graphicData uri="http://schemas.openxmlformats.org/drawingml/2006/table">
            <a:tbl>
              <a:tblPr firstRow="1" firstCol="1" bandRow="1">
                <a:tableStyleId>{5940675A-B579-460E-94D1-54222C63F5DA}</a:tableStyleId>
              </a:tblPr>
              <a:tblGrid>
                <a:gridCol w="1398395">
                  <a:extLst>
                    <a:ext uri="{9D8B030D-6E8A-4147-A177-3AD203B41FA5}">
                      <a16:colId xmlns:a16="http://schemas.microsoft.com/office/drawing/2014/main" val="2899335930"/>
                    </a:ext>
                  </a:extLst>
                </a:gridCol>
                <a:gridCol w="987102">
                  <a:extLst>
                    <a:ext uri="{9D8B030D-6E8A-4147-A177-3AD203B41FA5}">
                      <a16:colId xmlns:a16="http://schemas.microsoft.com/office/drawing/2014/main" val="3141503118"/>
                    </a:ext>
                  </a:extLst>
                </a:gridCol>
                <a:gridCol w="987102">
                  <a:extLst>
                    <a:ext uri="{9D8B030D-6E8A-4147-A177-3AD203B41FA5}">
                      <a16:colId xmlns:a16="http://schemas.microsoft.com/office/drawing/2014/main" val="2736521668"/>
                    </a:ext>
                  </a:extLst>
                </a:gridCol>
                <a:gridCol w="1439524">
                  <a:extLst>
                    <a:ext uri="{9D8B030D-6E8A-4147-A177-3AD203B41FA5}">
                      <a16:colId xmlns:a16="http://schemas.microsoft.com/office/drawing/2014/main" val="2990803427"/>
                    </a:ext>
                  </a:extLst>
                </a:gridCol>
                <a:gridCol w="411292">
                  <a:extLst>
                    <a:ext uri="{9D8B030D-6E8A-4147-A177-3AD203B41FA5}">
                      <a16:colId xmlns:a16="http://schemas.microsoft.com/office/drawing/2014/main" val="2557521964"/>
                    </a:ext>
                  </a:extLst>
                </a:gridCol>
                <a:gridCol w="1398395">
                  <a:extLst>
                    <a:ext uri="{9D8B030D-6E8A-4147-A177-3AD203B41FA5}">
                      <a16:colId xmlns:a16="http://schemas.microsoft.com/office/drawing/2014/main" val="2485813545"/>
                    </a:ext>
                  </a:extLst>
                </a:gridCol>
                <a:gridCol w="987102">
                  <a:extLst>
                    <a:ext uri="{9D8B030D-6E8A-4147-A177-3AD203B41FA5}">
                      <a16:colId xmlns:a16="http://schemas.microsoft.com/office/drawing/2014/main" val="2560867938"/>
                    </a:ext>
                  </a:extLst>
                </a:gridCol>
                <a:gridCol w="987102">
                  <a:extLst>
                    <a:ext uri="{9D8B030D-6E8A-4147-A177-3AD203B41FA5}">
                      <a16:colId xmlns:a16="http://schemas.microsoft.com/office/drawing/2014/main" val="804047226"/>
                    </a:ext>
                  </a:extLst>
                </a:gridCol>
                <a:gridCol w="1439524">
                  <a:extLst>
                    <a:ext uri="{9D8B030D-6E8A-4147-A177-3AD203B41FA5}">
                      <a16:colId xmlns:a16="http://schemas.microsoft.com/office/drawing/2014/main" val="3405056276"/>
                    </a:ext>
                  </a:extLst>
                </a:gridCol>
              </a:tblGrid>
              <a:tr h="367519">
                <a:tc>
                  <a:txBody>
                    <a:bodyPr/>
                    <a:lstStyle/>
                    <a:p>
                      <a:endParaRPr lang="en-GB" sz="2400" dirty="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Ended</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New</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Net</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Ended</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New</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Net</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01958"/>
                  </a:ext>
                </a:extLst>
              </a:tr>
              <a:tr h="367519">
                <a:tc>
                  <a:txBody>
                    <a:bodyPr/>
                    <a:lstStyle/>
                    <a:p>
                      <a:pPr algn="r">
                        <a:spcAft>
                          <a:spcPts val="0"/>
                        </a:spcAft>
                      </a:pPr>
                      <a:r>
                        <a:rPr lang="en-GB" sz="2400" dirty="0">
                          <a:effectLst/>
                          <a:latin typeface="+mn-lt"/>
                        </a:rPr>
                        <a:t>Apr-19</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63</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-2</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Apr-20</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145</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a:effectLst/>
                          <a:latin typeface="+mn-lt"/>
                        </a:rPr>
                        <a:t>69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a:effectLst/>
                          <a:latin typeface="+mn-lt"/>
                        </a:rPr>
                        <a:t>-76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91217581"/>
                  </a:ext>
                </a:extLst>
              </a:tr>
              <a:tr h="367519">
                <a:tc>
                  <a:txBody>
                    <a:bodyPr/>
                    <a:lstStyle/>
                    <a:p>
                      <a:pPr algn="r">
                        <a:spcAft>
                          <a:spcPts val="0"/>
                        </a:spcAft>
                      </a:pPr>
                      <a:r>
                        <a:rPr lang="en-GB" sz="2400">
                          <a:effectLst/>
                          <a:latin typeface="+mn-lt"/>
                        </a:rPr>
                        <a:t>May-19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56</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-15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May-20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90</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55</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-35</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57061395"/>
                  </a:ext>
                </a:extLst>
              </a:tr>
              <a:tr h="367519">
                <a:tc>
                  <a:txBody>
                    <a:bodyPr/>
                    <a:lstStyle/>
                    <a:p>
                      <a:pPr algn="r">
                        <a:spcAft>
                          <a:spcPts val="0"/>
                        </a:spcAft>
                      </a:pPr>
                      <a:r>
                        <a:rPr lang="en-GB" sz="2400">
                          <a:effectLst/>
                          <a:latin typeface="+mn-lt"/>
                        </a:rPr>
                        <a:t>Jun-19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65</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Jun-20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67</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509308"/>
                  </a:ext>
                </a:extLst>
              </a:tr>
              <a:tr h="367519">
                <a:tc>
                  <a:txBody>
                    <a:bodyPr/>
                    <a:lstStyle/>
                    <a:p>
                      <a:pPr algn="r">
                        <a:spcAft>
                          <a:spcPts val="0"/>
                        </a:spcAft>
                      </a:pPr>
                      <a:r>
                        <a:rPr lang="en-GB" sz="2400">
                          <a:effectLst/>
                          <a:latin typeface="+mn-lt"/>
                        </a:rPr>
                        <a:t>Jul-19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51</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-3</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Jul-20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spcAft>
                          <a:spcPts val="0"/>
                        </a:spcAft>
                      </a:pPr>
                      <a:r>
                        <a:rPr lang="en-GB" sz="2400">
                          <a:effectLst/>
                          <a:latin typeface="+mn-lt"/>
                        </a:rPr>
                        <a:t>52</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spcAft>
                          <a:spcPts val="0"/>
                        </a:spcAft>
                      </a:pPr>
                      <a:r>
                        <a:rPr lang="en-GB" sz="2400">
                          <a:effectLst/>
                          <a:latin typeface="+mn-lt"/>
                        </a:rPr>
                        <a:t>76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spcAft>
                          <a:spcPts val="0"/>
                        </a:spcAft>
                      </a:pPr>
                      <a:r>
                        <a:rPr lang="en-GB" sz="2400" dirty="0">
                          <a:effectLst/>
                          <a:latin typeface="+mn-lt"/>
                        </a:rPr>
                        <a:t>24</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12726847"/>
                  </a:ext>
                </a:extLst>
              </a:tr>
              <a:tr h="367519">
                <a:tc>
                  <a:txBody>
                    <a:bodyPr/>
                    <a:lstStyle/>
                    <a:p>
                      <a:pPr algn="r">
                        <a:spcAft>
                          <a:spcPts val="0"/>
                        </a:spcAft>
                      </a:pPr>
                      <a:r>
                        <a:rPr lang="en-GB" sz="2400">
                          <a:effectLst/>
                          <a:latin typeface="+mn-lt"/>
                        </a:rPr>
                        <a:t>Aug-19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5</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Aug-20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57</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8019114"/>
                  </a:ext>
                </a:extLst>
              </a:tr>
              <a:tr h="367519">
                <a:tc>
                  <a:txBody>
                    <a:bodyPr/>
                    <a:lstStyle/>
                    <a:p>
                      <a:pPr algn="r">
                        <a:spcAft>
                          <a:spcPts val="0"/>
                        </a:spcAft>
                      </a:pPr>
                      <a:r>
                        <a:rPr lang="en-GB" sz="2400">
                          <a:effectLst/>
                          <a:latin typeface="+mn-lt"/>
                        </a:rPr>
                        <a:t>Sep-19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46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8</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Sep-20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51</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-3</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704089"/>
                  </a:ext>
                </a:extLst>
              </a:tr>
              <a:tr h="367519">
                <a:tc>
                  <a:txBody>
                    <a:bodyPr/>
                    <a:lstStyle/>
                    <a:p>
                      <a:pPr algn="r">
                        <a:spcAft>
                          <a:spcPts val="0"/>
                        </a:spcAft>
                      </a:pPr>
                      <a:r>
                        <a:rPr lang="en-GB" sz="2400">
                          <a:effectLst/>
                          <a:latin typeface="+mn-lt"/>
                        </a:rPr>
                        <a:t>Oct-19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62</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-8</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Oct-20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77</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57</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052467"/>
                  </a:ext>
                </a:extLst>
              </a:tr>
              <a:tr h="367519">
                <a:tc>
                  <a:txBody>
                    <a:bodyPr/>
                    <a:lstStyle/>
                    <a:p>
                      <a:pPr algn="r">
                        <a:spcAft>
                          <a:spcPts val="0"/>
                        </a:spcAft>
                      </a:pPr>
                      <a:r>
                        <a:rPr lang="en-GB" sz="2400">
                          <a:effectLst/>
                          <a:latin typeface="+mn-lt"/>
                        </a:rPr>
                        <a:t>Nov-19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89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78</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-11</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Nov-20</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92</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52</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en-GB" sz="2400" dirty="0">
                          <a:effectLst/>
                          <a:latin typeface="+mn-lt"/>
                        </a:rPr>
                        <a:t>-40</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63557076"/>
                  </a:ext>
                </a:extLst>
              </a:tr>
              <a:tr h="367519">
                <a:tc>
                  <a:txBody>
                    <a:bodyPr/>
                    <a:lstStyle/>
                    <a:p>
                      <a:pPr algn="r">
                        <a:spcAft>
                          <a:spcPts val="0"/>
                        </a:spcAft>
                      </a:pPr>
                      <a:r>
                        <a:rPr lang="en-GB" sz="2400" dirty="0">
                          <a:effectLst/>
                          <a:latin typeface="+mn-lt"/>
                        </a:rPr>
                        <a:t>Dec-19</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91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73</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-18</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Dec-20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68</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-8</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5758555"/>
                  </a:ext>
                </a:extLst>
              </a:tr>
              <a:tr h="367519">
                <a:tc>
                  <a:txBody>
                    <a:bodyPr/>
                    <a:lstStyle/>
                    <a:p>
                      <a:pPr algn="r">
                        <a:spcAft>
                          <a:spcPts val="0"/>
                        </a:spcAft>
                      </a:pPr>
                      <a:r>
                        <a:rPr lang="en-GB" sz="2400">
                          <a:effectLst/>
                          <a:latin typeface="+mn-lt"/>
                        </a:rPr>
                        <a:t>Jan-20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85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-24</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Jan-21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73</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-14</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884177"/>
                  </a:ext>
                </a:extLst>
              </a:tr>
              <a:tr h="367519">
                <a:tc>
                  <a:txBody>
                    <a:bodyPr/>
                    <a:lstStyle/>
                    <a:p>
                      <a:pPr algn="r">
                        <a:spcAft>
                          <a:spcPts val="0"/>
                        </a:spcAft>
                      </a:pPr>
                      <a:r>
                        <a:rPr lang="en-GB" sz="2400">
                          <a:effectLst/>
                          <a:latin typeface="+mn-lt"/>
                        </a:rPr>
                        <a:t>Feb-20</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49</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58</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9</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Feb-21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64</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-9</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422622"/>
                  </a:ext>
                </a:extLst>
              </a:tr>
              <a:tr h="367519">
                <a:tc>
                  <a:txBody>
                    <a:bodyPr/>
                    <a:lstStyle/>
                    <a:p>
                      <a:pPr algn="r">
                        <a:spcAft>
                          <a:spcPts val="0"/>
                        </a:spcAft>
                      </a:pPr>
                      <a:r>
                        <a:rPr lang="en-GB" sz="2400" dirty="0">
                          <a:effectLst/>
                          <a:latin typeface="+mn-lt"/>
                        </a:rPr>
                        <a:t>Mar-20</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56</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75</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GB" sz="2400" dirty="0">
                          <a:effectLst/>
                          <a:latin typeface="+mn-lt"/>
                        </a:rPr>
                        <a:t>19</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effectLst/>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GB" sz="2400">
                          <a:effectLst/>
                          <a:latin typeface="+mn-lt"/>
                        </a:rPr>
                        <a:t>Mar-21</a:t>
                      </a:r>
                      <a:endParaRPr lang="en-GB" sz="240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GB" sz="2400" dirty="0">
                          <a:effectLst/>
                          <a:latin typeface="+mn-lt"/>
                        </a:rPr>
                        <a:t>Data incomplete</a:t>
                      </a:r>
                      <a:endParaRPr lang="en-GB" sz="2400" dirty="0">
                        <a:effectLst/>
                        <a:latin typeface="+mn-lt"/>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5073296"/>
                  </a:ext>
                </a:extLst>
              </a:tr>
            </a:tbl>
          </a:graphicData>
        </a:graphic>
      </p:graphicFrame>
    </p:spTree>
    <p:extLst>
      <p:ext uri="{BB962C8B-B14F-4D97-AF65-F5344CB8AC3E}">
        <p14:creationId xmlns:p14="http://schemas.microsoft.com/office/powerpoint/2010/main" val="163579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Occupancy levels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824692"/>
              </p:ext>
            </p:extLst>
          </p:nvPr>
        </p:nvGraphicFramePr>
        <p:xfrm>
          <a:off x="1360170" y="1417320"/>
          <a:ext cx="9471660" cy="4896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77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Occupancy levels (cont.)</a:t>
            </a:r>
            <a:endParaRPr lang="en-GB"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13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08608006"/>
              </p:ext>
            </p:extLst>
          </p:nvPr>
        </p:nvGraphicFramePr>
        <p:xfrm>
          <a:off x="838200" y="545432"/>
          <a:ext cx="10515600" cy="5631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821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Occupancy levels (cont.)</a:t>
            </a:r>
            <a:endParaRPr lang="en-GB"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32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983</Words>
  <Application>Microsoft Office PowerPoint</Application>
  <PresentationFormat>Widescreen</PresentationFormat>
  <Paragraphs>181</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IMPACT OF COVID ON CARE HOMES IN THE BRADFORD DISTRICT</vt:lpstr>
      <vt:lpstr>1. The Care Home Sector</vt:lpstr>
      <vt:lpstr>The Care Home Sector (cont.)</vt:lpstr>
      <vt:lpstr>2. New and ended placements</vt:lpstr>
      <vt:lpstr>New and ended placements (cont.)</vt:lpstr>
      <vt:lpstr>3. Occupancy levels</vt:lpstr>
      <vt:lpstr>Occupancy levels (cont.)</vt:lpstr>
      <vt:lpstr>PowerPoint Presentation</vt:lpstr>
      <vt:lpstr>Occupancy levels (cont.)</vt:lpstr>
      <vt:lpstr>PowerPoint Presentation</vt:lpstr>
      <vt:lpstr>4. Funding sources</vt:lpstr>
      <vt:lpstr>5. Quality in care homes</vt:lpstr>
      <vt:lpstr>6. What this tells us about the future</vt:lpstr>
      <vt:lpstr>What this tells us about the future (cont.)</vt:lpstr>
      <vt:lpstr>What's happening now</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COVID ON CARE HOMES IN THE BRADFORD DISTRICT</dc:title>
  <dc:creator>Holly Watson</dc:creator>
  <cp:lastModifiedBy>Holly Watson</cp:lastModifiedBy>
  <cp:revision>11</cp:revision>
  <dcterms:created xsi:type="dcterms:W3CDTF">2021-05-05T13:09:53Z</dcterms:created>
  <dcterms:modified xsi:type="dcterms:W3CDTF">2021-05-06T12:46:04Z</dcterms:modified>
</cp:coreProperties>
</file>