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86" r:id="rId3"/>
    <p:sldId id="315" r:id="rId4"/>
    <p:sldId id="297" r:id="rId5"/>
    <p:sldId id="314" r:id="rId6"/>
    <p:sldId id="311" r:id="rId7"/>
    <p:sldId id="312" r:id="rId8"/>
    <p:sldId id="309" r:id="rId9"/>
    <p:sldId id="313" r:id="rId10"/>
    <p:sldId id="310" r:id="rId11"/>
    <p:sldId id="30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02" autoAdjust="0"/>
    <p:restoredTop sz="77025" autoAdjust="0"/>
  </p:normalViewPr>
  <p:slideViewPr>
    <p:cSldViewPr>
      <p:cViewPr varScale="1">
        <p:scale>
          <a:sx n="81" d="100"/>
          <a:sy n="81" d="100"/>
        </p:scale>
        <p:origin x="239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55F5C7-8975-490D-A818-ECBF519A43A6}" type="datetimeFigureOut">
              <a:rPr lang="en-GB" smtClean="0"/>
              <a:t>04/06/2021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D7D990-2DA2-4459-B7ED-D8275CD152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6700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Plan and set the scene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7D990-2DA2-4459-B7ED-D8275CD152D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96932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28F5F-C34B-4E0F-94CB-17744CC347A2}" type="slidenum">
              <a:rPr lang="en-GB" smtClean="0">
                <a:solidFill>
                  <a:prstClr val="black"/>
                </a:solidFill>
              </a:rPr>
              <a:pPr/>
              <a:t>11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718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30 – 42% of residents are at risk of malnutrition or malnourished on admission to UK care homes (Russell &amp; Elia, 2015)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7D990-2DA2-4459-B7ED-D8275CD152D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504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GB" dirty="0"/>
              <a:t>BUST the </a:t>
            </a:r>
            <a:r>
              <a:rPr lang="en-GB" dirty="0" err="1"/>
              <a:t>MYtHS</a:t>
            </a:r>
            <a:r>
              <a:rPr lang="en-GB" dirty="0"/>
              <a:t>! Losing weight is NOT great, need to change mindset!</a:t>
            </a:r>
          </a:p>
          <a:p>
            <a:pPr>
              <a:lnSpc>
                <a:spcPct val="120000"/>
              </a:lnSpc>
            </a:pPr>
            <a:endParaRPr lang="en-GB" dirty="0"/>
          </a:p>
          <a:p>
            <a:pPr>
              <a:lnSpc>
                <a:spcPct val="120000"/>
              </a:lnSpc>
            </a:pPr>
            <a:r>
              <a:rPr lang="en-GB" dirty="0"/>
              <a:t>Frailty and vulnerability significantly increase risk of dehydration </a:t>
            </a:r>
            <a:r>
              <a:rPr lang="en-GB" sz="1050" dirty="0"/>
              <a:t>(</a:t>
            </a:r>
            <a:r>
              <a:rPr lang="en-GB" sz="1050" dirty="0" err="1"/>
              <a:t>Volkert</a:t>
            </a:r>
            <a:r>
              <a:rPr lang="en-GB" sz="1050" dirty="0"/>
              <a:t> et al 2018)</a:t>
            </a:r>
          </a:p>
          <a:p>
            <a:pPr lvl="0">
              <a:lnSpc>
                <a:spcPct val="120000"/>
              </a:lnSpc>
            </a:pPr>
            <a:r>
              <a:rPr lang="en-GB" dirty="0">
                <a:solidFill>
                  <a:prstClr val="black"/>
                </a:solidFill>
              </a:rPr>
              <a:t>Loss of only 2 – 3% of body fluid can cause physical and cognitive impairment in some people, and older adults are particularly at risk </a:t>
            </a:r>
            <a:r>
              <a:rPr lang="en-GB" sz="1050" dirty="0">
                <a:solidFill>
                  <a:prstClr val="black"/>
                </a:solidFill>
              </a:rPr>
              <a:t>(</a:t>
            </a:r>
            <a:r>
              <a:rPr lang="en-GB" sz="1050" dirty="0" err="1">
                <a:solidFill>
                  <a:prstClr val="black"/>
                </a:solidFill>
              </a:rPr>
              <a:t>Picetti</a:t>
            </a:r>
            <a:r>
              <a:rPr lang="en-GB" sz="1050" dirty="0">
                <a:solidFill>
                  <a:prstClr val="black"/>
                </a:solidFill>
              </a:rPr>
              <a:t> et al 2017)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D7D990-2DA2-4459-B7ED-D8275CD152D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816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GB" dirty="0"/>
              <a:t>BUST the </a:t>
            </a:r>
            <a:r>
              <a:rPr lang="en-GB" dirty="0" err="1"/>
              <a:t>MYtHS</a:t>
            </a:r>
            <a:r>
              <a:rPr lang="en-GB" dirty="0"/>
              <a:t>! Losing weight is NOT great</a:t>
            </a:r>
          </a:p>
          <a:p>
            <a:pPr>
              <a:lnSpc>
                <a:spcPct val="120000"/>
              </a:lnSpc>
            </a:pPr>
            <a:endParaRPr lang="en-GB" dirty="0"/>
          </a:p>
          <a:p>
            <a:pPr>
              <a:lnSpc>
                <a:spcPct val="120000"/>
              </a:lnSpc>
            </a:pPr>
            <a:r>
              <a:rPr lang="en-GB" dirty="0"/>
              <a:t>Frailty and vulnerability significantly increase risk of dehydration </a:t>
            </a:r>
            <a:r>
              <a:rPr lang="en-GB" sz="1050" dirty="0"/>
              <a:t>(</a:t>
            </a:r>
            <a:r>
              <a:rPr lang="en-GB" sz="1050" dirty="0" err="1"/>
              <a:t>Volkert</a:t>
            </a:r>
            <a:r>
              <a:rPr lang="en-GB" sz="1050" dirty="0"/>
              <a:t> et al 2018)</a:t>
            </a:r>
          </a:p>
          <a:p>
            <a:pPr lvl="0">
              <a:lnSpc>
                <a:spcPct val="120000"/>
              </a:lnSpc>
            </a:pPr>
            <a:r>
              <a:rPr lang="en-GB" dirty="0">
                <a:solidFill>
                  <a:prstClr val="black"/>
                </a:solidFill>
              </a:rPr>
              <a:t>Loss of only 2 – 3% of body fluid can cause physical and cognitive impairment in some people, and older adults are particularly at risk </a:t>
            </a:r>
            <a:r>
              <a:rPr lang="en-GB" sz="1050" dirty="0">
                <a:solidFill>
                  <a:prstClr val="black"/>
                </a:solidFill>
              </a:rPr>
              <a:t>(</a:t>
            </a:r>
            <a:r>
              <a:rPr lang="en-GB" sz="1050" dirty="0" err="1">
                <a:solidFill>
                  <a:prstClr val="black"/>
                </a:solidFill>
              </a:rPr>
              <a:t>Picetti</a:t>
            </a:r>
            <a:r>
              <a:rPr lang="en-GB" sz="1050" dirty="0">
                <a:solidFill>
                  <a:prstClr val="black"/>
                </a:solidFill>
              </a:rPr>
              <a:t> et al 2017)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D7D990-2DA2-4459-B7ED-D8275CD152D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3256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b="1" dirty="0">
                <a:solidFill>
                  <a:srgbClr val="FF0000"/>
                </a:solidFill>
              </a:rPr>
              <a:t>Despite national guidelines, malnutrition is still under-detected, under-treated, under-resourced…. and often overlooked</a:t>
            </a:r>
          </a:p>
          <a:p>
            <a:r>
              <a:rPr lang="en-GB" b="1" dirty="0">
                <a:solidFill>
                  <a:srgbClr val="FF0000"/>
                </a:solidFill>
              </a:rPr>
              <a:t>Training is important - come back to training later</a:t>
            </a:r>
          </a:p>
          <a:p>
            <a:endParaRPr lang="en-GB" b="1" dirty="0">
              <a:solidFill>
                <a:srgbClr val="FF0000"/>
              </a:solidFill>
            </a:endParaRPr>
          </a:p>
          <a:p>
            <a:endParaRPr lang="en-GB" b="1" dirty="0">
              <a:solidFill>
                <a:srgbClr val="FF0000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D7D990-2DA2-4459-B7ED-D8275CD152D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8809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link up health and social care 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prstClr val="black"/>
                </a:solidFill>
              </a:rPr>
              <a:t>Incorporate the Nutrition Wheel &amp; Nutrition Checklist -  which have the ability to highlight ‘clinical concern’ which could then act as a prompt to formal screening, using ‘MUST’ (NICE guidelines CG32), need to connect pathways</a:t>
            </a:r>
          </a:p>
          <a:p>
            <a:endParaRPr lang="en-GB" dirty="0"/>
          </a:p>
          <a:p>
            <a:endParaRPr lang="en-GB" dirty="0"/>
          </a:p>
          <a:p>
            <a:pPr marL="548640" marR="0" lvl="1" indent="-27432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9CB084"/>
              </a:buClr>
              <a:buSzPct val="70000"/>
              <a:buFont typeface="Wingdings"/>
              <a:buChar char="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69676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number of studies have established that commonly used signs and symptoms of dehydration (including assessment of fluid intake, urine colour, urine volume, dry mouth and feeling thirsty): </a:t>
            </a:r>
          </a:p>
          <a:p>
            <a:pPr marL="822960" marR="0" lvl="2" indent="-22860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6BB1C9"/>
              </a:buClr>
              <a:buSzPct val="75000"/>
              <a:buFont typeface="Wingdings 2"/>
              <a:buChar char="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lack even basic levels of diagnostic accuracy for dehydration</a:t>
            </a:r>
          </a:p>
          <a:p>
            <a:pPr marL="822960" marR="0" lvl="2" indent="-22860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6BB1C9"/>
              </a:buClr>
              <a:buSzPct val="75000"/>
              <a:buFont typeface="Wingdings 2"/>
              <a:buChar char="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are not appropriate to use, and should not be relied on individually as ways of assessing either presence or absence of dehydration in older people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(Hooper et al 2015,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Volkert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et al 2018, Bunn &amp; Hooper 2019)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D7D990-2DA2-4459-B7ED-D8275CD152D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1748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When refer to a nutrition specialist support – dietitian? </a:t>
            </a:r>
          </a:p>
          <a:p>
            <a:endParaRPr lang="en-GB" dirty="0"/>
          </a:p>
          <a:p>
            <a:r>
              <a:rPr lang="en-GB" dirty="0"/>
              <a:t>Nutrition policies?</a:t>
            </a:r>
          </a:p>
          <a:p>
            <a:pPr marL="548640" marR="0" lvl="1" indent="-27432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9CB084"/>
              </a:buClr>
              <a:buSzPct val="70000"/>
              <a:buFont typeface="Wingdings"/>
              <a:buChar char=""/>
              <a:tabLst/>
              <a:defRPr/>
            </a:pP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rgbClr val="69676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resident has lost 2kg/ 2.5kg/ 3kg refer to the GP or Dietitian/request GP to prescribe supplements”</a:t>
            </a:r>
          </a:p>
          <a:p>
            <a:pPr marL="548640" marR="0" lvl="1" indent="-27432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9CB084"/>
              </a:buClr>
              <a:buSzPct val="70000"/>
              <a:buFont typeface="Wingdings"/>
              <a:buChar char=""/>
              <a:tabLst/>
              <a:defRPr/>
            </a:pP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rgbClr val="69676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“if resident is at High risk according to MUST refer to the Dietitian”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D7D990-2DA2-4459-B7ED-D8275CD152D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90404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Not just about food on the plate – more complex. </a:t>
            </a:r>
          </a:p>
          <a:p>
            <a:endParaRPr lang="en-GB" dirty="0"/>
          </a:p>
          <a:p>
            <a:r>
              <a:rPr lang="en-GB" dirty="0"/>
              <a:t>Social interactions, mealtime experience, eating together/involve family etc</a:t>
            </a:r>
          </a:p>
          <a:p>
            <a:r>
              <a:rPr lang="en-GB" dirty="0"/>
              <a:t>Know personal preferences, optimise opportunities/activities, </a:t>
            </a:r>
          </a:p>
          <a:p>
            <a:r>
              <a:rPr lang="en-GB" dirty="0"/>
              <a:t>Small changes have a big impact e.g. Copy-cat action, change size/colour of cup, mug of tea, ‘whiskey lolly’,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D7D990-2DA2-4459-B7ED-D8275CD152D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23869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Examples:</a:t>
            </a:r>
          </a:p>
          <a:p>
            <a:r>
              <a:rPr lang="en-GB" dirty="0"/>
              <a:t>Research informed tools and resources/toolkits</a:t>
            </a:r>
          </a:p>
          <a:p>
            <a:r>
              <a:rPr lang="en-GB" dirty="0"/>
              <a:t>Validated and tested</a:t>
            </a:r>
          </a:p>
          <a:p>
            <a:r>
              <a:rPr lang="en-GB" dirty="0"/>
              <a:t>Do they work? </a:t>
            </a:r>
          </a:p>
          <a:p>
            <a:r>
              <a:rPr lang="en-GB" dirty="0"/>
              <a:t>What do you use?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D7D990-2DA2-4459-B7ED-D8275CD152D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687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D0AB1-3D08-4AE2-8DC7-5AF526B06703}" type="datetimeFigureOut">
              <a:rPr lang="en-GB" smtClean="0"/>
              <a:t>04/06/2021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BA16-ED84-4B8F-A03F-6BE79486DE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4242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D0AB1-3D08-4AE2-8DC7-5AF526B06703}" type="datetimeFigureOut">
              <a:rPr lang="en-GB" smtClean="0"/>
              <a:t>04/06/2021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BA16-ED84-4B8F-A03F-6BE79486DE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791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D0AB1-3D08-4AE2-8DC7-5AF526B06703}" type="datetimeFigureOut">
              <a:rPr lang="en-GB" smtClean="0"/>
              <a:t>04/06/2021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BA16-ED84-4B8F-A03F-6BE79486DE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2317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D0AB1-3D08-4AE2-8DC7-5AF526B06703}" type="datetimeFigureOut">
              <a:rPr lang="en-GB" smtClean="0"/>
              <a:t>04/06/2021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BA16-ED84-4B8F-A03F-6BE79486DE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3458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D0AB1-3D08-4AE2-8DC7-5AF526B06703}" type="datetimeFigureOut">
              <a:rPr lang="en-GB" smtClean="0"/>
              <a:t>04/06/2021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BA16-ED84-4B8F-A03F-6BE79486DE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327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D0AB1-3D08-4AE2-8DC7-5AF526B06703}" type="datetimeFigureOut">
              <a:rPr lang="en-GB" smtClean="0"/>
              <a:t>04/06/2021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BA16-ED84-4B8F-A03F-6BE79486DE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14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D0AB1-3D08-4AE2-8DC7-5AF526B06703}" type="datetimeFigureOut">
              <a:rPr lang="en-GB" smtClean="0"/>
              <a:t>04/06/2021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BA16-ED84-4B8F-A03F-6BE79486DE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23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D0AB1-3D08-4AE2-8DC7-5AF526B06703}" type="datetimeFigureOut">
              <a:rPr lang="en-GB" smtClean="0"/>
              <a:t>04/06/2021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BA16-ED84-4B8F-A03F-6BE79486DE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550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D0AB1-3D08-4AE2-8DC7-5AF526B06703}" type="datetimeFigureOut">
              <a:rPr lang="en-GB" smtClean="0"/>
              <a:t>04/06/2021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BA16-ED84-4B8F-A03F-6BE79486DE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5742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D0AB1-3D08-4AE2-8DC7-5AF526B06703}" type="datetimeFigureOut">
              <a:rPr lang="en-GB" smtClean="0"/>
              <a:t>04/06/2021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BA16-ED84-4B8F-A03F-6BE79486DE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498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D0AB1-3D08-4AE2-8DC7-5AF526B06703}" type="datetimeFigureOut">
              <a:rPr lang="en-GB" smtClean="0"/>
              <a:t>04/06/2021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BA16-ED84-4B8F-A03F-6BE79486DE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6155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D0AB1-3D08-4AE2-8DC7-5AF526B06703}" type="datetimeFigureOut">
              <a:rPr lang="en-GB" smtClean="0"/>
              <a:t>04/06/2021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0BA16-ED84-4B8F-A03F-6BE79486DE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2103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14.png"/><Relationship Id="rId4" Type="http://schemas.openxmlformats.org/officeDocument/2006/relationships/image" Target="../media/image23.png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5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rgbClr val="7030A0"/>
          </a:solidFill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The Case for Review - Nutrition and Hydration Standards for Community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7370" y="4015856"/>
            <a:ext cx="7209259" cy="1752600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tx1"/>
                </a:solidFill>
              </a:rPr>
              <a:t>Professor Jane Murphy </a:t>
            </a:r>
            <a:r>
              <a:rPr lang="en-GB" b="1" dirty="0" err="1">
                <a:solidFill>
                  <a:schemeClr val="tx1"/>
                </a:solidFill>
              </a:rPr>
              <a:t>RNutr</a:t>
            </a:r>
            <a:r>
              <a:rPr lang="en-GB" b="1" dirty="0">
                <a:solidFill>
                  <a:schemeClr val="tx1"/>
                </a:solidFill>
              </a:rPr>
              <a:t> RD</a:t>
            </a:r>
          </a:p>
          <a:p>
            <a:r>
              <a:rPr lang="en-GB" b="1" dirty="0">
                <a:solidFill>
                  <a:schemeClr val="tx1"/>
                </a:solidFill>
              </a:rPr>
              <a:t>Bournemouth University</a:t>
            </a:r>
          </a:p>
          <a:p>
            <a:endParaRPr lang="en-GB" sz="2600" b="1" i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90"/>
            <a:ext cx="1323180" cy="1255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D1695A8-95DE-4F45-A849-06DDEF9289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7809" y="5733256"/>
            <a:ext cx="3857625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582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6399B22-00C1-47E3-9374-83077654AA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2083832"/>
            <a:ext cx="4017818" cy="34290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DB8E8E-827C-4C99-945E-0F5E9518AA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224697"/>
            <a:ext cx="4146228" cy="1564614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D0D98B0-1CE3-4A05-AA20-10A8CE6F7713}"/>
              </a:ext>
            </a:extLst>
          </p:cNvPr>
          <p:cNvSpPr/>
          <p:nvPr/>
        </p:nvSpPr>
        <p:spPr>
          <a:xfrm>
            <a:off x="799862" y="166717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 </a:t>
            </a:r>
            <a:r>
              <a:rPr lang="en-GB" sz="1100" dirty="0"/>
              <a:t>Health Education England's electronic learning for health (e-</a:t>
            </a:r>
            <a:r>
              <a:rPr lang="en-GB" sz="1100" dirty="0" err="1"/>
              <a:t>lfh</a:t>
            </a:r>
            <a:r>
              <a:rPr lang="en-GB" sz="1100" dirty="0"/>
              <a:t>) portal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DE2B9A-1C2F-4C9E-9F21-573CED4968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8829" y="3780541"/>
            <a:ext cx="4147741" cy="58688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2AA4CCC-8DDE-4F9F-8985-7FC52A29ED05}"/>
              </a:ext>
            </a:extLst>
          </p:cNvPr>
          <p:cNvSpPr/>
          <p:nvPr/>
        </p:nvSpPr>
        <p:spPr>
          <a:xfrm>
            <a:off x="4508453" y="4346441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 Bunn D et al (2019) Nursing Times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5CA450-D639-4A8D-9B66-069C83F224F3}"/>
              </a:ext>
            </a:extLst>
          </p:cNvPr>
          <p:cNvSpPr/>
          <p:nvPr/>
        </p:nvSpPr>
        <p:spPr>
          <a:xfrm>
            <a:off x="4549448" y="4820008"/>
            <a:ext cx="4572000" cy="92333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>
            <a:spAutoFit/>
          </a:bodyPr>
          <a:lstStyle/>
          <a:p>
            <a:r>
              <a:rPr lang="en-GB" dirty="0" err="1"/>
              <a:t>DrinKit</a:t>
            </a:r>
            <a:r>
              <a:rPr lang="en-GB" dirty="0"/>
              <a:t> (supporting hydration care for older adults): https://www.uea.ac.uk/groups-and-centres/uea-hydrate-group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54A2022-BDF7-4B03-8819-348673FC39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21" y="5822768"/>
            <a:ext cx="2183995" cy="6315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BBAAE28-5684-4EB7-B5DB-C8E83C0220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69911" y="476399"/>
            <a:ext cx="2049085" cy="270886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56C0B12-3707-4F70-9E30-533C6CD42B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3827" y="1094515"/>
            <a:ext cx="1835055" cy="257273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577019E-603A-48DD-9C2E-EB50087798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29614" y="5589441"/>
            <a:ext cx="1105670" cy="112447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5FA6F2E-3A6F-45C9-A00A-71EB53D4B7A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84220" y="5577358"/>
            <a:ext cx="1145393" cy="112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570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65D5AA-8B40-447C-A3AD-8CA63E7C41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325" r="12628"/>
          <a:stretch/>
        </p:blipFill>
        <p:spPr>
          <a:xfrm>
            <a:off x="0" y="0"/>
            <a:ext cx="986417" cy="1035428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1F5A691C-8B35-42F5-9D26-96A14EB78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837" y="1278222"/>
            <a:ext cx="267652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5A1D99F-BBFE-4C7A-A4A8-2369A298C802}"/>
              </a:ext>
            </a:extLst>
          </p:cNvPr>
          <p:cNvSpPr/>
          <p:nvPr/>
        </p:nvSpPr>
        <p:spPr>
          <a:xfrm>
            <a:off x="3798938" y="2644170"/>
            <a:ext cx="52844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GB" sz="3200" b="1" dirty="0">
                <a:solidFill>
                  <a:prstClr val="black"/>
                </a:solidFill>
              </a:rPr>
              <a:t>Thank you for listening</a:t>
            </a:r>
          </a:p>
          <a:p>
            <a:pPr defTabSz="457200"/>
            <a:endParaRPr lang="en-GB" sz="3200" b="1" dirty="0">
              <a:solidFill>
                <a:prstClr val="black"/>
              </a:solidFill>
            </a:endParaRPr>
          </a:p>
          <a:p>
            <a:pPr defTabSz="457200"/>
            <a:r>
              <a:rPr lang="en-GB" sz="3200" b="1" dirty="0">
                <a:solidFill>
                  <a:prstClr val="black"/>
                </a:solidFill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3299656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91"/>
            <a:ext cx="1451500" cy="1377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157EE6-4C30-42DB-8C14-B724CB1E3A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7042" y="4820104"/>
            <a:ext cx="3594614" cy="20200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4AB080-827A-4621-9EEE-1C4D65A6AA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7042" y="60504"/>
            <a:ext cx="2640325" cy="250998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EBF1159-7B6B-49B1-97BA-3C6936CE9D98}"/>
              </a:ext>
            </a:extLst>
          </p:cNvPr>
          <p:cNvSpPr txBox="1"/>
          <p:nvPr/>
        </p:nvSpPr>
        <p:spPr>
          <a:xfrm>
            <a:off x="137426" y="1772816"/>
            <a:ext cx="3960440" cy="452431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/>
              <a:t>What do we know?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/>
              <a:t>Why is it important to achieve good nutrition and hydration?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/>
              <a:t>How can we deliver good nutrition and hydration? </a:t>
            </a:r>
          </a:p>
          <a:p>
            <a:endParaRPr lang="en-GB" b="1" dirty="0"/>
          </a:p>
          <a:p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59AE4A8-B503-4823-888D-66C5AD861D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7205" y="2570485"/>
            <a:ext cx="3383573" cy="224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029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91"/>
            <a:ext cx="1451500" cy="1377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E3816B-FF75-444D-91C4-C6515868D6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3401" y="1844824"/>
            <a:ext cx="3621149" cy="37322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FAF6F63-31E2-469B-A219-458C423B6E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9035" y="2514520"/>
            <a:ext cx="3249450" cy="18289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2003994-8305-4333-961A-59E36AE76901}"/>
              </a:ext>
            </a:extLst>
          </p:cNvPr>
          <p:cNvSpPr txBox="1"/>
          <p:nvPr/>
        </p:nvSpPr>
        <p:spPr>
          <a:xfrm>
            <a:off x="2123727" y="669904"/>
            <a:ext cx="47468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1 in 10 people</a:t>
            </a:r>
          </a:p>
          <a:p>
            <a:pPr algn="ctr"/>
            <a:r>
              <a:rPr lang="en-GB" sz="2400" b="1" dirty="0"/>
              <a:t>&gt;1.3 million people &gt;65 years in UK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FF5F33-3225-416D-8BC4-0E103A64F797}"/>
              </a:ext>
            </a:extLst>
          </p:cNvPr>
          <p:cNvSpPr/>
          <p:nvPr/>
        </p:nvSpPr>
        <p:spPr>
          <a:xfrm>
            <a:off x="825565" y="6056733"/>
            <a:ext cx="74928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30 – 42% of residents are at risk of malnutrition or malnourished on admission to UK care homes (Russell &amp; Elia, 2015)</a:t>
            </a:r>
          </a:p>
        </p:txBody>
      </p:sp>
    </p:spTree>
    <p:extLst>
      <p:ext uri="{BB962C8B-B14F-4D97-AF65-F5344CB8AC3E}">
        <p14:creationId xmlns:p14="http://schemas.microsoft.com/office/powerpoint/2010/main" val="2767551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90"/>
            <a:ext cx="1676400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31640" y="2276872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  <a:p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696ADF-87FD-4DD1-8A15-C7132D7884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572388"/>
            <a:ext cx="6773243" cy="85961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2D9BD18-AF6F-42B3-B3A3-63E91D4163B4}"/>
              </a:ext>
            </a:extLst>
          </p:cNvPr>
          <p:cNvSpPr txBox="1"/>
          <p:nvPr/>
        </p:nvSpPr>
        <p:spPr>
          <a:xfrm>
            <a:off x="881277" y="2092691"/>
            <a:ext cx="681376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defTabSz="4572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prstClr val="black"/>
                </a:solidFill>
              </a:rPr>
              <a:t>Unplanned weight loss (e.g. dementia and frailty)</a:t>
            </a:r>
          </a:p>
          <a:p>
            <a:pPr marL="342900" lvl="0" indent="-342900" defTabSz="4572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prstClr val="black"/>
                </a:solidFill>
              </a:rPr>
              <a:t>Being (or becoming) underweight </a:t>
            </a:r>
          </a:p>
          <a:p>
            <a:pPr marL="342900" lvl="0" indent="-342900" defTabSz="4572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prstClr val="black"/>
                </a:solidFill>
              </a:rPr>
              <a:t>Other ‘warning signs’ include:</a:t>
            </a:r>
          </a:p>
          <a:p>
            <a:pPr marL="742950" lvl="1" indent="-285750" defTabSz="4572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7030A0"/>
                </a:solidFill>
              </a:rPr>
              <a:t>Poor appetite</a:t>
            </a:r>
          </a:p>
          <a:p>
            <a:pPr marL="742950" lvl="1" indent="-285750" defTabSz="4572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7030A0"/>
                </a:solidFill>
              </a:rPr>
              <a:t>Loss of interest in food</a:t>
            </a:r>
          </a:p>
          <a:p>
            <a:pPr marL="742950" lvl="1" indent="-285750" defTabSz="4572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7030A0"/>
                </a:solidFill>
              </a:rPr>
              <a:t>Loss of interest in activities / routines</a:t>
            </a:r>
          </a:p>
          <a:p>
            <a:pPr marL="742950" lvl="1" indent="-285750" defTabSz="4572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7030A0"/>
                </a:solidFill>
              </a:rPr>
              <a:t>Absence at clubs / activities</a:t>
            </a:r>
          </a:p>
          <a:p>
            <a:pPr marL="742950" lvl="1" indent="-285750" defTabSz="4572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7030A0"/>
                </a:solidFill>
              </a:rPr>
              <a:t>Withdrawal</a:t>
            </a:r>
          </a:p>
          <a:p>
            <a:pPr marL="742950" lvl="1" indent="-285750" defTabSz="4572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7030A0"/>
                </a:solidFill>
              </a:rPr>
              <a:t>Irritability</a:t>
            </a:r>
          </a:p>
          <a:p>
            <a:pPr marL="742950" lvl="1" indent="-285750" defTabSz="4572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7030A0"/>
                </a:solidFill>
              </a:rPr>
              <a:t>Pressure sores / poorly healing wounds</a:t>
            </a:r>
          </a:p>
          <a:p>
            <a:pPr marL="742950" lvl="1" indent="-285750" defTabSz="4572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7030A0"/>
                </a:solidFill>
              </a:rPr>
              <a:t>Urinary infections</a:t>
            </a:r>
          </a:p>
          <a:p>
            <a:pPr marL="742950" lvl="1" indent="-285750" defTabSz="4572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7030A0"/>
                </a:solidFill>
              </a:rPr>
              <a:t>Poor concentration</a:t>
            </a:r>
          </a:p>
          <a:p>
            <a:pPr marL="742950" lvl="1" indent="-285750" defTabSz="4572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7030A0"/>
                </a:solidFill>
              </a:rPr>
              <a:t>Unwell more or for longer than usual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8C99E2F-FA46-4E67-BAE8-C85BE355C6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223" y="3451382"/>
            <a:ext cx="2127688" cy="15607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90366D4-D778-49DE-908D-B80D603F77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4100" y="1463718"/>
            <a:ext cx="6907367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731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90"/>
            <a:ext cx="1676400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31640" y="2276872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509676" y="1876762"/>
            <a:ext cx="812464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2000" b="1" kern="0" dirty="0">
              <a:solidFill>
                <a:prstClr val="black"/>
              </a:solidFill>
            </a:endParaRPr>
          </a:p>
          <a:p>
            <a:pPr defTabSz="457200"/>
            <a:r>
              <a:rPr lang="en-GB" sz="2000" b="1" i="1" dirty="0"/>
              <a:t>‘</a:t>
            </a:r>
            <a:r>
              <a:rPr lang="en-GB" sz="2400" b="1" i="1" dirty="0"/>
              <a:t>It’s a myth that it is normal to get thin &amp; frail as you get older’</a:t>
            </a:r>
          </a:p>
          <a:p>
            <a:pPr marL="285750" marR="0" lvl="0" indent="-2857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285750" marR="0" lvl="0" indent="-2857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79712" y="698699"/>
            <a:ext cx="56886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</a:rPr>
              <a:t>Why is poor nutrition and hydration a concern? </a:t>
            </a: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9C0C2BA3-66C8-4CAD-9E47-427512D985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82" b="25351"/>
          <a:stretch/>
        </p:blipFill>
        <p:spPr bwMode="auto">
          <a:xfrm>
            <a:off x="948700" y="3599542"/>
            <a:ext cx="7246600" cy="2055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6606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90"/>
            <a:ext cx="1676400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31640" y="2276872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B22BEF-4BD0-462D-837B-E88354713BD9}"/>
              </a:ext>
            </a:extLst>
          </p:cNvPr>
          <p:cNvSpPr txBox="1"/>
          <p:nvPr/>
        </p:nvSpPr>
        <p:spPr>
          <a:xfrm>
            <a:off x="899592" y="1731965"/>
            <a:ext cx="734481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dirty="0"/>
          </a:p>
          <a:p>
            <a:r>
              <a:rPr lang="en-GB" sz="2400" b="1" dirty="0"/>
              <a:t>Guidelines: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/>
              <a:t>NICE Clinical Guideline 32 ( 2006)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/>
              <a:t>NICE Quality Standard 24 ( 2012)</a:t>
            </a:r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b="1" dirty="0"/>
              <a:t>Training: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/>
              <a:t>Mandatory training: Care Certificate briefly covers fluid and nutrition (standard 8)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/>
              <a:t>Optional training thereafter </a:t>
            </a:r>
            <a:r>
              <a:rPr lang="en-GB" sz="2400" b="1" dirty="0" err="1"/>
              <a:t>eg</a:t>
            </a:r>
            <a:r>
              <a:rPr lang="en-GB" sz="2400" b="1" dirty="0"/>
              <a:t>  Nutrition and Hydration certificate Level 2</a:t>
            </a:r>
          </a:p>
          <a:p>
            <a:endParaRPr lang="en-GB" sz="2400" b="1" dirty="0"/>
          </a:p>
          <a:p>
            <a:endParaRPr lang="en-GB" b="1" dirty="0"/>
          </a:p>
          <a:p>
            <a:endParaRPr lang="en-GB" b="1" dirty="0"/>
          </a:p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C958F0-9BC1-412D-85F4-58607AAE7AB3}"/>
              </a:ext>
            </a:extLst>
          </p:cNvPr>
          <p:cNvSpPr txBox="1"/>
          <p:nvPr/>
        </p:nvSpPr>
        <p:spPr>
          <a:xfrm>
            <a:off x="2261472" y="764704"/>
            <a:ext cx="59550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0070C0"/>
                </a:solidFill>
              </a:rPr>
              <a:t>What are the National Standards?</a:t>
            </a:r>
          </a:p>
        </p:txBody>
      </p:sp>
    </p:spTree>
    <p:extLst>
      <p:ext uri="{BB962C8B-B14F-4D97-AF65-F5344CB8AC3E}">
        <p14:creationId xmlns:p14="http://schemas.microsoft.com/office/powerpoint/2010/main" val="2186848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90"/>
            <a:ext cx="1582051" cy="1501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31640" y="2276872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EC939B-0704-493E-9BD8-32A6001D13E1}"/>
              </a:ext>
            </a:extLst>
          </p:cNvPr>
          <p:cNvSpPr txBox="1"/>
          <p:nvPr/>
        </p:nvSpPr>
        <p:spPr>
          <a:xfrm>
            <a:off x="1680089" y="422948"/>
            <a:ext cx="74404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0070C0"/>
                </a:solidFill>
              </a:rPr>
              <a:t> Identifying malnutrition and dehydration?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902D09-7A76-42BB-A539-F74AC4B16374}"/>
              </a:ext>
            </a:extLst>
          </p:cNvPr>
          <p:cNvSpPr txBox="1"/>
          <p:nvPr/>
        </p:nvSpPr>
        <p:spPr>
          <a:xfrm>
            <a:off x="185030" y="1642441"/>
            <a:ext cx="877394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Validated tools for identifying risk, screening and monitoring in community</a:t>
            </a:r>
          </a:p>
          <a:p>
            <a:endParaRPr lang="en-GB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/>
              <a:t>No validated screening tool for dehydration</a:t>
            </a:r>
          </a:p>
          <a:p>
            <a:endParaRPr lang="en-GB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/>
              <a:t>Validated screening tool for malnutrition (</a:t>
            </a:r>
            <a:r>
              <a:rPr lang="en-GB" sz="2000" b="1" dirty="0" err="1"/>
              <a:t>e.g</a:t>
            </a:r>
            <a:r>
              <a:rPr lang="en-GB" sz="2000" b="1" dirty="0"/>
              <a:t> ‘MUST’)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/>
              <a:t>Identify malnutrition at an early stage through a conversation, signposting to</a:t>
            </a:r>
          </a:p>
          <a:p>
            <a:r>
              <a:rPr lang="en-GB" sz="2000" b="1" dirty="0"/>
              <a:t>     appropriate support (Patients Association Nutrition Checklist/Nutrition Wheel)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 dirty="0"/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2134CCA6-1ACC-4D5B-ABE1-2A4546A1F3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1" t="4328" r="6020"/>
          <a:stretch/>
        </p:blipFill>
        <p:spPr bwMode="auto">
          <a:xfrm>
            <a:off x="1323102" y="4445080"/>
            <a:ext cx="1872208" cy="2382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E49099B-0130-48E9-A664-4A50E9747F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0061" y="4763758"/>
            <a:ext cx="1792379" cy="182286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C435FAE-D6D9-40AB-A3CC-2E44DD4916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6016" y="4800337"/>
            <a:ext cx="1822862" cy="178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711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5E789A-2D08-4C35-BE09-C88CD162A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00" y="164502"/>
            <a:ext cx="1355367" cy="12863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9ABB69A-180C-46FD-A0D0-4145BA55F2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3129" y="188640"/>
            <a:ext cx="2737341" cy="12863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B6082CF-0228-4BE3-9E2D-C6DEF6C56AEB}"/>
              </a:ext>
            </a:extLst>
          </p:cNvPr>
          <p:cNvSpPr txBox="1"/>
          <p:nvPr/>
        </p:nvSpPr>
        <p:spPr>
          <a:xfrm>
            <a:off x="617488" y="259119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934ECF-2518-426E-9AF0-40030F604BB4}"/>
              </a:ext>
            </a:extLst>
          </p:cNvPr>
          <p:cNvSpPr txBox="1"/>
          <p:nvPr/>
        </p:nvSpPr>
        <p:spPr>
          <a:xfrm>
            <a:off x="395536" y="2802836"/>
            <a:ext cx="1676545" cy="397031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Balanced varied diet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Low fat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Low salt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Low sugar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High fibre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At least 5 a day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Limit alcohol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7C5511-33ED-45E3-A5F9-4FDBE95D5846}"/>
              </a:ext>
            </a:extLst>
          </p:cNvPr>
          <p:cNvSpPr txBox="1"/>
          <p:nvPr/>
        </p:nvSpPr>
        <p:spPr>
          <a:xfrm>
            <a:off x="224223" y="1716131"/>
            <a:ext cx="2403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Adulthood – stay healthy, prevent illness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ED4082-7405-4398-A5B9-C3DF5928D9A0}"/>
              </a:ext>
            </a:extLst>
          </p:cNvPr>
          <p:cNvSpPr txBox="1"/>
          <p:nvPr/>
        </p:nvSpPr>
        <p:spPr>
          <a:xfrm>
            <a:off x="3347864" y="3079834"/>
            <a:ext cx="1676545" cy="313932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Nutrient dense,</a:t>
            </a:r>
          </a:p>
          <a:p>
            <a:r>
              <a:rPr lang="en-GB" dirty="0">
                <a:solidFill>
                  <a:schemeClr val="bg1"/>
                </a:solidFill>
              </a:rPr>
              <a:t>Balanced diet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Higher protein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Vitamins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Minerals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Hydration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AA120B-E928-4664-B0CC-CC19461B2777}"/>
              </a:ext>
            </a:extLst>
          </p:cNvPr>
          <p:cNvSpPr txBox="1"/>
          <p:nvPr/>
        </p:nvSpPr>
        <p:spPr>
          <a:xfrm>
            <a:off x="6454950" y="3079834"/>
            <a:ext cx="1676545" cy="313932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Nutrient dense</a:t>
            </a:r>
          </a:p>
          <a:p>
            <a:r>
              <a:rPr lang="en-GB" dirty="0">
                <a:solidFill>
                  <a:schemeClr val="bg1"/>
                </a:solidFill>
              </a:rPr>
              <a:t>choices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Higher protein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Nutrient</a:t>
            </a:r>
          </a:p>
          <a:p>
            <a:r>
              <a:rPr lang="en-GB" dirty="0">
                <a:solidFill>
                  <a:schemeClr val="bg1"/>
                </a:solidFill>
              </a:rPr>
              <a:t>dense food fortification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Hydration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AC67D6-2556-4CEA-B087-0F1F312FED7C}"/>
              </a:ext>
            </a:extLst>
          </p:cNvPr>
          <p:cNvSpPr txBox="1"/>
          <p:nvPr/>
        </p:nvSpPr>
        <p:spPr>
          <a:xfrm>
            <a:off x="3216209" y="2268027"/>
            <a:ext cx="21202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Older age – prevent </a:t>
            </a:r>
          </a:p>
          <a:p>
            <a:r>
              <a:rPr lang="en-GB" b="1" dirty="0"/>
              <a:t>Illness/malnutrition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97DE478-F6C6-48C7-A344-EE74EC36F224}"/>
              </a:ext>
            </a:extLst>
          </p:cNvPr>
          <p:cNvSpPr txBox="1"/>
          <p:nvPr/>
        </p:nvSpPr>
        <p:spPr>
          <a:xfrm>
            <a:off x="6454950" y="2314194"/>
            <a:ext cx="2714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Older age – if malnutrition</a:t>
            </a:r>
          </a:p>
          <a:p>
            <a:r>
              <a:rPr lang="en-GB" b="1" dirty="0"/>
              <a:t>identified, treat/manage</a:t>
            </a:r>
          </a:p>
        </p:txBody>
      </p:sp>
      <p:sp>
        <p:nvSpPr>
          <p:cNvPr id="19" name="Arrow: Curved Down 18">
            <a:extLst>
              <a:ext uri="{FF2B5EF4-FFF2-40B4-BE49-F238E27FC236}">
                <a16:creationId xmlns:a16="http://schemas.microsoft.com/office/drawing/2014/main" id="{D6CECB0B-7771-46AA-8596-7FC38D130648}"/>
              </a:ext>
            </a:extLst>
          </p:cNvPr>
          <p:cNvSpPr/>
          <p:nvPr/>
        </p:nvSpPr>
        <p:spPr>
          <a:xfrm rot="622530">
            <a:off x="2072081" y="1322906"/>
            <a:ext cx="1942932" cy="72388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0" name="Arrow: Curved Down 19">
            <a:extLst>
              <a:ext uri="{FF2B5EF4-FFF2-40B4-BE49-F238E27FC236}">
                <a16:creationId xmlns:a16="http://schemas.microsoft.com/office/drawing/2014/main" id="{9EE1C8F1-A314-4F8B-83D3-222B47B0C15E}"/>
              </a:ext>
            </a:extLst>
          </p:cNvPr>
          <p:cNvSpPr/>
          <p:nvPr/>
        </p:nvSpPr>
        <p:spPr>
          <a:xfrm rot="622530">
            <a:off x="4642695" y="1728809"/>
            <a:ext cx="1942932" cy="72388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9531BD7-5151-4F3F-A804-57E9CC506280}"/>
              </a:ext>
            </a:extLst>
          </p:cNvPr>
          <p:cNvSpPr txBox="1"/>
          <p:nvPr/>
        </p:nvSpPr>
        <p:spPr>
          <a:xfrm>
            <a:off x="1932120" y="526723"/>
            <a:ext cx="41789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‘Eating and Drinking for Health’</a:t>
            </a:r>
          </a:p>
        </p:txBody>
      </p:sp>
    </p:spTree>
    <p:extLst>
      <p:ext uri="{BB962C8B-B14F-4D97-AF65-F5344CB8AC3E}">
        <p14:creationId xmlns:p14="http://schemas.microsoft.com/office/powerpoint/2010/main" val="4282029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5E789A-2D08-4C35-BE09-C88CD162A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8640"/>
            <a:ext cx="1676545" cy="15911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4929C9E-38E9-4403-89D0-E4B1B67ECEAD}"/>
              </a:ext>
            </a:extLst>
          </p:cNvPr>
          <p:cNvSpPr txBox="1"/>
          <p:nvPr/>
        </p:nvSpPr>
        <p:spPr>
          <a:xfrm>
            <a:off x="1907704" y="722627"/>
            <a:ext cx="48417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Person-centred nutritional care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54D8DA-A8DE-4788-889B-9856505881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756" y="1779834"/>
            <a:ext cx="3725205" cy="20948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4B5B2D-299E-4761-BBBB-AE1881FD7E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7579" y="3854544"/>
            <a:ext cx="2199463" cy="18125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94CC7F-F64C-443E-B49C-8CFE98A521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1961" y="1759697"/>
            <a:ext cx="3523793" cy="20948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1A0A3AE-27B8-4350-8916-D8BDA49F5D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97042" y="3854543"/>
            <a:ext cx="2638712" cy="17981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26FA477-5D60-4A38-B740-CCC2897479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6757" y="3874681"/>
            <a:ext cx="2409588" cy="179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543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851</Words>
  <Application>Microsoft Office PowerPoint</Application>
  <PresentationFormat>On-screen Show (4:3)</PresentationFormat>
  <Paragraphs>144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Wingdings</vt:lpstr>
      <vt:lpstr>Wingdings 2</vt:lpstr>
      <vt:lpstr>Office Theme</vt:lpstr>
      <vt:lpstr>The Case for Review - Nutrition and Hydration Standards for Community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RBCH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Enhancing nutritional care as we age</dc:title>
  <dc:creator>Ford, Grainne</dc:creator>
  <cp:lastModifiedBy>Jane Murphy</cp:lastModifiedBy>
  <cp:revision>46</cp:revision>
  <dcterms:created xsi:type="dcterms:W3CDTF">2019-09-26T14:58:00Z</dcterms:created>
  <dcterms:modified xsi:type="dcterms:W3CDTF">2021-06-04T17:38:47Z</dcterms:modified>
</cp:coreProperties>
</file>