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14"/>
  </p:notesMasterIdLst>
  <p:sldIdLst>
    <p:sldId id="260" r:id="rId6"/>
    <p:sldId id="264" r:id="rId7"/>
    <p:sldId id="265" r:id="rId8"/>
    <p:sldId id="266" r:id="rId9"/>
    <p:sldId id="268" r:id="rId10"/>
    <p:sldId id="267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B076"/>
    <a:srgbClr val="005192"/>
    <a:srgbClr val="AA4E0F"/>
    <a:srgbClr val="006871"/>
    <a:srgbClr val="898989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3" d="100"/>
          <a:sy n="63" d="100"/>
        </p:scale>
        <p:origin x="8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EEB9CF-A22F-4E06-98B2-4D6C7913E379}" type="datetimeFigureOut">
              <a:rPr lang="en-GB"/>
              <a:pPr>
                <a:defRPr/>
              </a:pPr>
              <a:t>17/01/2022</a:t>
            </a:fld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961ECC-0FD6-40DC-A9AF-EA42D61AE5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507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961ECC-0FD6-40DC-A9AF-EA42D61AE51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47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916613"/>
            <a:ext cx="2376487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125538"/>
            <a:ext cx="4387850" cy="1943100"/>
          </a:xfrm>
        </p:spPr>
        <p:txBody>
          <a:bodyPr/>
          <a:lstStyle>
            <a:lvl1pPr>
              <a:defRPr sz="44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6425" y="3141663"/>
            <a:ext cx="4392613" cy="1752600"/>
          </a:xfrm>
        </p:spPr>
        <p:txBody>
          <a:bodyPr/>
          <a:lstStyle>
            <a:lvl1pPr marL="0" indent="0" eaLnBrk="1" hangingPunct="1">
              <a:buFontTx/>
              <a:buNone/>
              <a:defRPr sz="2400" smtClean="0">
                <a:solidFill>
                  <a:srgbClr val="424242"/>
                </a:solidFill>
                <a:latin typeface="Arial Bold" pitchFamily="1" charset="0"/>
              </a:defRPr>
            </a:lvl1pPr>
          </a:lstStyle>
          <a:p>
            <a:pPr lvl="0"/>
            <a:r>
              <a:rPr lang="en-GB" noProof="0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192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58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221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486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8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207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511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0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97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416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89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5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916613"/>
            <a:ext cx="2376487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40404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0404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0404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404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1125538"/>
            <a:ext cx="7633220" cy="1943100"/>
          </a:xfrm>
        </p:spPr>
        <p:txBody>
          <a:bodyPr/>
          <a:lstStyle/>
          <a:p>
            <a:r>
              <a:rPr lang="en-GB" dirty="0">
                <a:solidFill>
                  <a:srgbClr val="595959"/>
                </a:solidFill>
              </a:rPr>
              <a:t>Bringing forward the uplift in the National Living Wage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PROVIDER </a:t>
            </a:r>
            <a:r>
              <a:rPr lang="en-GB" dirty="0" smtClean="0"/>
              <a:t>Update</a:t>
            </a:r>
          </a:p>
          <a:p>
            <a:r>
              <a:rPr lang="en-GB" dirty="0" smtClean="0"/>
              <a:t>18/01/2022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03648"/>
            <a:ext cx="7772400" cy="4692352"/>
          </a:xfrm>
        </p:spPr>
        <p:txBody>
          <a:bodyPr/>
          <a:lstStyle/>
          <a:p>
            <a:r>
              <a:rPr lang="en-GB" sz="3000" dirty="0"/>
              <a:t>The actual full total cost to you of bringing forward the National Living Wage uplift based on the conditions set out in this letter, minus the value of the Stage 1 payment</a:t>
            </a:r>
            <a:endParaRPr lang="en-GB" sz="30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334715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84" y="1726639"/>
            <a:ext cx="7840169" cy="24863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469208" y="5029240"/>
            <a:ext cx="2304256" cy="106676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List all roles you have given an increase to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1259632" y="4077072"/>
            <a:ext cx="0" cy="917456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51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388781"/>
            <a:ext cx="7840169" cy="24863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799372" y="4278066"/>
            <a:ext cx="5140780" cy="167121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Please count each worker only once.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If a worker gets more than one hourly rate, only include this number of the main rate of pay.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3059832" y="3717032"/>
            <a:ext cx="364464" cy="556468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20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388781"/>
            <a:ext cx="7840169" cy="24863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2267744" y="4167679"/>
            <a:ext cx="5140780" cy="989513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Please give the </a:t>
            </a:r>
            <a:r>
              <a:rPr lang="en-GB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weekly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average in each month for </a:t>
            </a:r>
            <a:r>
              <a:rPr lang="en-GB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all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workers receiving this hourly rate.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5436096" y="3659317"/>
            <a:ext cx="292456" cy="508362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4" idx="0"/>
          </p:cNvCxnSpPr>
          <p:nvPr/>
        </p:nvCxnSpPr>
        <p:spPr bwMode="auto">
          <a:xfrm flipH="1" flipV="1">
            <a:off x="4605884" y="3718333"/>
            <a:ext cx="232250" cy="449346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132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031" y="2917304"/>
            <a:ext cx="7840169" cy="24863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6012160" y="708680"/>
            <a:ext cx="2304256" cy="1584176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This is</a:t>
            </a:r>
            <a:r>
              <a:rPr kumimoji="0" lang="en-GB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 the rate paid to staff – on-costs are automatically calculated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6660232" y="2287880"/>
            <a:ext cx="72008" cy="629424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757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164288" y="261588"/>
            <a:ext cx="1800200" cy="3095404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There are hidden rows that calculate</a:t>
            </a:r>
            <a:r>
              <a:rPr kumimoji="0" lang="en-GB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 the total the uplift amounts and number hours for th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e whole period (17.3 weeks)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060848"/>
            <a:ext cx="6630325" cy="3686689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 bwMode="auto">
          <a:xfrm flipH="1">
            <a:off x="6372200" y="2492896"/>
            <a:ext cx="792088" cy="1205488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98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GB" dirty="0" smtClean="0"/>
              <a:t>Stage 2 Payment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673224" y="3633231"/>
            <a:ext cx="3960440" cy="1393797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The on-costs and admin costs (E33) are added to the approximate full grant allocation here.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024" y="1403648"/>
            <a:ext cx="6804615" cy="1886061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 bwMode="auto">
          <a:xfrm flipV="1">
            <a:off x="3851920" y="3140968"/>
            <a:ext cx="504056" cy="492264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auto">
          <a:xfrm>
            <a:off x="5073824" y="3964496"/>
            <a:ext cx="3384376" cy="1595968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dirty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If the form is completed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correctly, you will receive this amount minus your Stage 1 payment </a:t>
            </a:r>
            <a:endParaRPr lang="en-GB" sz="2000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5964467" y="3215339"/>
            <a:ext cx="623757" cy="749157"/>
          </a:xfrm>
          <a:prstGeom prst="straightConnector1">
            <a:avLst/>
          </a:prstGeom>
          <a:ln w="76200">
            <a:headEnd type="none" w="med" len="med"/>
            <a:tailEnd type="triangle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25356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b4d4e3-5e6b-4cd2-b4f1-c2cfb07e87bd">
      <Value>67</Value>
      <Value>121</Value>
    </TaxCatchAll>
    <jca61ed375004124b06360e7e528af3a xmlns="d0b4d4e3-5e6b-4cd2-b4f1-c2cfb07e87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Chief Executive</TermName>
          <TermId xmlns="http://schemas.microsoft.com/office/infopath/2007/PartnerControls">633447c2-e641-4395-aa7b-ceff75759f6f</TermId>
        </TermInfo>
      </Terms>
    </jca61ed375004124b06360e7e528af3a>
    <a89ec2e881924649b56d136f417343cd xmlns="14b87bfc-89ff-4911-b9dc-f8526a6267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MS Office Templates</TermName>
          <TermId xmlns="http://schemas.microsoft.com/office/infopath/2007/PartnerControls">3f449300-6e98-452a-b689-156cf1d47528</TermId>
        </TermInfo>
      </Terms>
    </a89ec2e881924649b56d136f417343c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radNetDoc" ma:contentTypeID="0x010100BF21E284049E0B4E9C13BCEFF60FE20600DE18FF97D118AE449442E56ACEED7777" ma:contentTypeVersion="3" ma:contentTypeDescription="" ma:contentTypeScope="" ma:versionID="14958f5b3373c4c36b5e0d92013e2e68">
  <xsd:schema xmlns:xsd="http://www.w3.org/2001/XMLSchema" xmlns:xs="http://www.w3.org/2001/XMLSchema" xmlns:p="http://schemas.microsoft.com/office/2006/metadata/properties" xmlns:ns2="d0b4d4e3-5e6b-4cd2-b4f1-c2cfb07e87bd" xmlns:ns3="14b87bfc-89ff-4911-b9dc-f8526a62674a" targetNamespace="http://schemas.microsoft.com/office/2006/metadata/properties" ma:root="true" ma:fieldsID="844c76de397200a8de43eead85be39de" ns2:_="" ns3:_="">
    <xsd:import namespace="d0b4d4e3-5e6b-4cd2-b4f1-c2cfb07e87bd"/>
    <xsd:import namespace="14b87bfc-89ff-4911-b9dc-f8526a62674a"/>
    <xsd:element name="properties">
      <xsd:complexType>
        <xsd:sequence>
          <xsd:element name="documentManagement">
            <xsd:complexType>
              <xsd:all>
                <xsd:element ref="ns2:jca61ed375004124b06360e7e528af3a" minOccurs="0"/>
                <xsd:element ref="ns2:TaxCatchAll" minOccurs="0"/>
                <xsd:element ref="ns2:TaxCatchAllLabel" minOccurs="0"/>
                <xsd:element ref="ns3:a89ec2e881924649b56d136f417343c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b4d4e3-5e6b-4cd2-b4f1-c2cfb07e87bd" elementFormDefault="qualified">
    <xsd:import namespace="http://schemas.microsoft.com/office/2006/documentManagement/types"/>
    <xsd:import namespace="http://schemas.microsoft.com/office/infopath/2007/PartnerControls"/>
    <xsd:element name="jca61ed375004124b06360e7e528af3a" ma:index="8" nillable="true" ma:taxonomy="true" ma:internalName="jca61ed375004124b06360e7e528af3a" ma:taxonomyFieldName="BNDepartment" ma:displayName="Department" ma:indexed="true" ma:default="" ma:fieldId="{3ca61ed3-7500-4124-b063-60e7e528af3a}" ma:sspId="95ffa1d7-3c64-41f3-9f50-fdcccd4bda03" ma:termSetId="919cebc2-c505-4154-acbe-cc463165d79b" ma:anchorId="4609a5d4-f984-44ea-b8c2-60fe2b2707c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ed2c0d6-85fc-4350-9a3a-822f58bfba56}" ma:internalName="TaxCatchAll" ma:showField="CatchAllData" ma:web="d0b4d4e3-5e6b-4cd2-b4f1-c2cfb07e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ed2c0d6-85fc-4350-9a3a-822f58bfba56}" ma:internalName="TaxCatchAllLabel" ma:readOnly="true" ma:showField="CatchAllDataLabel" ma:web="d0b4d4e3-5e6b-4cd2-b4f1-c2cfb07e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87bfc-89ff-4911-b9dc-f8526a62674a" elementFormDefault="qualified">
    <xsd:import namespace="http://schemas.microsoft.com/office/2006/documentManagement/types"/>
    <xsd:import namespace="http://schemas.microsoft.com/office/infopath/2007/PartnerControls"/>
    <xsd:element name="a89ec2e881924649b56d136f417343cd" ma:index="12" nillable="true" ma:taxonomy="true" ma:internalName="a89ec2e881924649b56d136f417343cd" ma:taxonomyFieldName="RollupTag" ma:displayName="RollupTag" ma:default="" ma:fieldId="{a89ec2e8-8192-4649-b56d-136f417343cd}" ma:taxonomyMulti="true" ma:sspId="95ffa1d7-3c64-41f3-9f50-fdcccd4bda03" ma:termSetId="919cebc2-c505-4154-acbe-cc463165d79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EB46BA-7B96-4354-84F0-58C683FDA2E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4b87bfc-89ff-4911-b9dc-f8526a62674a"/>
    <ds:schemaRef ds:uri="http://schemas.microsoft.com/office/2006/documentManagement/types"/>
    <ds:schemaRef ds:uri="d0b4d4e3-5e6b-4cd2-b4f1-c2cfb07e87b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F22B4DD-BA0D-484A-B80F-7C5B085BBD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b4d4e3-5e6b-4cd2-b4f1-c2cfb07e87bd"/>
    <ds:schemaRef ds:uri="14b87bfc-89ff-4911-b9dc-f8526a6267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5C2F06-4567-4D3D-AA19-409DBB6B7D10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9BA0866C-3F97-4793-9252-7BD26143F6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189</Words>
  <Application>Microsoft Office PowerPoint</Application>
  <PresentationFormat>On-screen Show (4:3)</PresentationFormat>
  <Paragraphs>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Arial Bold</vt:lpstr>
      <vt:lpstr>Calibri</vt:lpstr>
      <vt:lpstr>Blank Presentation</vt:lpstr>
      <vt:lpstr>Bringing forward the uplift in the National Living Wage</vt:lpstr>
      <vt:lpstr>Stage 2 Payment</vt:lpstr>
      <vt:lpstr>Stage 2 Payment</vt:lpstr>
      <vt:lpstr>Stage 2 Payment</vt:lpstr>
      <vt:lpstr>Stage 2 Payment</vt:lpstr>
      <vt:lpstr>Stage 2 Payment</vt:lpstr>
      <vt:lpstr>Stage 2 Payment</vt:lpstr>
      <vt:lpstr>Stage 2 Payment</vt:lpstr>
    </vt:vector>
  </TitlesOfParts>
  <Company>bradford met.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</dc:title>
  <dc:creator>Richard Briscoe</dc:creator>
  <cp:lastModifiedBy>Holly Watson</cp:lastModifiedBy>
  <cp:revision>34</cp:revision>
  <dcterms:created xsi:type="dcterms:W3CDTF">2011-07-14T13:34:17Z</dcterms:created>
  <dcterms:modified xsi:type="dcterms:W3CDTF">2022-01-17T16:29:15Z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ollupTag">
    <vt:lpwstr>121;#Corporate MS Office Templates|3f449300-6e98-452a-b689-156cf1d47528</vt:lpwstr>
  </property>
  <property fmtid="{D5CDD505-2E9C-101B-9397-08002B2CF9AE}" pid="3" name="BNDepartment">
    <vt:lpwstr>67;#Chief Executive|633447c2-e641-4395-aa7b-ceff75759f6f</vt:lpwstr>
  </property>
  <property fmtid="{D5CDD505-2E9C-101B-9397-08002B2CF9AE}" pid="4" name="ContentTypeId">
    <vt:lpwstr>0x010100BF21E284049E0B4E9C13BCEFF60FE20600DE18FF97D118AE449442E56ACEED7777</vt:lpwstr>
  </property>
</Properties>
</file>