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3" r:id="rId6"/>
    <p:sldId id="262" r:id="rId7"/>
    <p:sldId id="264" r:id="rId8"/>
    <p:sldId id="266" r:id="rId9"/>
    <p:sldId id="265" r:id="rId10"/>
    <p:sldId id="267" r:id="rId11"/>
    <p:sldId id="259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8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9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0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3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4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8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D54B-48BF-4B9F-A9C4-83064D2CE22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BC64-A551-4CF3-8257-24727195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8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.carehub@nhs.n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Digital.carehub@nhs.net" TargetMode="External"/><Relationship Id="rId13" Type="http://schemas.openxmlformats.org/officeDocument/2006/relationships/hyperlink" Target="https://bradford.connecttosupport.org/provider-zone/" TargetMode="External"/><Relationship Id="rId18" Type="http://schemas.openxmlformats.org/officeDocument/2006/relationships/hyperlink" Target="https://bradford.connecttosupport.org/media/wa1a4ijv/restore2-mini-module-2-vital-signs-training-pack-blood-glucose-regulation.pdf" TargetMode="External"/><Relationship Id="rId3" Type="http://schemas.openxmlformats.org/officeDocument/2006/relationships/hyperlink" Target="https://www.gov.uk/government/publications/covid-19-how-to-work-safely-in-care-homes" TargetMode="External"/><Relationship Id="rId21" Type="http://schemas.openxmlformats.org/officeDocument/2006/relationships/hyperlink" Target="https://bradford.connecttosupport.org/media/fmqder24/restore2-mini-module-2-vital-signs-training-pack-workbook-module-2.pdf" TargetMode="External"/><Relationship Id="rId7" Type="http://schemas.openxmlformats.org/officeDocument/2006/relationships/hyperlink" Target="https://www.who.int/infection-prevention/campaigns/clean-hands/5moments/en/" TargetMode="External"/><Relationship Id="rId12" Type="http://schemas.openxmlformats.org/officeDocument/2006/relationships/hyperlink" Target="https://webapp.mobileappco.org/m/COVID19CARE/?appcode=COVID19CARE&amp;controller=InfoDetailViewController&amp;id=5223054&amp;tab_id=9872509" TargetMode="External"/><Relationship Id="rId17" Type="http://schemas.openxmlformats.org/officeDocument/2006/relationships/hyperlink" Target="https://bradford.connecttosupport.org/media/mybnga0a/restore2-mini-module-1-using-softer-signs-to-recognise-deterioration-training-pack-restore2-sbard-tool-v2.pdf" TargetMode="External"/><Relationship Id="rId2" Type="http://schemas.openxmlformats.org/officeDocument/2006/relationships/hyperlink" Target="https://www.gov.uk/government/publications/wuhan-novel-coronavirus-infection-prevention-and-control" TargetMode="External"/><Relationship Id="rId16" Type="http://schemas.openxmlformats.org/officeDocument/2006/relationships/hyperlink" Target="https://bradford.connecttosupport.org/media/j1jl0n3c/restore2-mini-module-1-using-softer-signs-to-recognise-deterioration-training-pack-module-1-workbook.pdf" TargetMode="External"/><Relationship Id="rId20" Type="http://schemas.openxmlformats.org/officeDocument/2006/relationships/hyperlink" Target="https://bradford.connecttosupport.org/media/t4tnv2em/restore2-mini-module-2-vital-signs-training-pack-restore2-sbard-tool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GncQ_ed-9w" TargetMode="External"/><Relationship Id="rId11" Type="http://schemas.openxmlformats.org/officeDocument/2006/relationships/hyperlink" Target="https://assets.publishing.service.gov.uk/government/uploads/system/uploads/attachment_data/file/878099/Admission_and_Care_of_Residents_during_COVID-19_Incident_in_a_Care_Home.pdf" TargetMode="External"/><Relationship Id="rId5" Type="http://schemas.openxmlformats.org/officeDocument/2006/relationships/hyperlink" Target="https://www.gov.uk/government/publications/covid-19-personal-protective-equipment-use-for-aerosol-generating-procedures" TargetMode="External"/><Relationship Id="rId15" Type="http://schemas.openxmlformats.org/officeDocument/2006/relationships/hyperlink" Target="https://bradford.connecttosupport.org/media/jftg23ev/restore2-mini-module-1-using-softer-signs-to-recognise-deterioration-training-pack-module-1-restore-slides.pdf" TargetMode="External"/><Relationship Id="rId23" Type="http://schemas.openxmlformats.org/officeDocument/2006/relationships/hyperlink" Target="https://bradford.connecttosupport.org/media/jvgjhofe/restore2-mini-module-3-keeping-residents-safe-through-good-communication-teamwork-training-pack-workbook-module-3-oct.pdf" TargetMode="External"/><Relationship Id="rId10" Type="http://schemas.openxmlformats.org/officeDocument/2006/relationships/hyperlink" Target="https://bradford.connecttosupport.org/provider-zone/external-ppe-suppliers/" TargetMode="External"/><Relationship Id="rId19" Type="http://schemas.openxmlformats.org/officeDocument/2006/relationships/hyperlink" Target="https://bradford.connecttosupport.org/media/s0mae0sv/restore2-mini-module-2-vital-signs-training-pack-module-2-vital-signs.pdf" TargetMode="External"/><Relationship Id="rId4" Type="http://schemas.openxmlformats.org/officeDocument/2006/relationships/hyperlink" Target="https://www.gov.uk/government/publications/covid-19-personal-protective-equipment-use-for-non-aerosol-generating-procedures" TargetMode="External"/><Relationship Id="rId9" Type="http://schemas.openxmlformats.org/officeDocument/2006/relationships/hyperlink" Target="mailto:yorkshirehumberhpt@phe.gov.uk" TargetMode="External"/><Relationship Id="rId14" Type="http://schemas.openxmlformats.org/officeDocument/2006/relationships/hyperlink" Target="https://www.hse.gov.uk/news/riddor-reporting-coronavirus.htm" TargetMode="External"/><Relationship Id="rId22" Type="http://schemas.openxmlformats.org/officeDocument/2006/relationships/hyperlink" Target="https://bradford.connecttosupport.org/media/1ujhdjap/restore2-mini-module-3-keeping-residents-safe-through-good-communication-teamwork-training-pack-module-3-presentation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ngland.dsptnorth@nhs.net" TargetMode="External"/><Relationship Id="rId3" Type="http://schemas.openxmlformats.org/officeDocument/2006/relationships/hyperlink" Target="https://www.youtube.com/watch?v=atm-gnobU7o" TargetMode="External"/><Relationship Id="rId7" Type="http://schemas.openxmlformats.org/officeDocument/2006/relationships/hyperlink" Target="https://bradford.connecttosupport.org/media/jhknjrpx/social-care-provider-nhsmail-form-003.docx" TargetMode="External"/><Relationship Id="rId2" Type="http://schemas.openxmlformats.org/officeDocument/2006/relationships/hyperlink" Target="https://www.nhs.uk/common-health-questions/accidents-first-aid-and-treatments/how-do-i-check-my-pul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adford.connecttosupport.org/media/oywfsza0/restore2-mini-assessment.pdf" TargetMode="External"/><Relationship Id="rId5" Type="http://schemas.openxmlformats.org/officeDocument/2006/relationships/hyperlink" Target="https://www.gov.uk/government/publications/coronavirus-covid-19-looking-after-people-who-lack-mental-capacity" TargetMode="External"/><Relationship Id="rId4" Type="http://schemas.openxmlformats.org/officeDocument/2006/relationships/hyperlink" Target="https://wessexahsn.org.uk/img/projects/HydrationPoster-1584451329.pdf" TargetMode="External"/><Relationship Id="rId9" Type="http://schemas.openxmlformats.org/officeDocument/2006/relationships/hyperlink" Target="https://carehomes.necsu.nhs.uk/regis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rVQaAxyJE3cJ1fB9K2poc9pXn7b9WcQg" TargetMode="External"/><Relationship Id="rId3" Type="http://schemas.openxmlformats.org/officeDocument/2006/relationships/hyperlink" Target="https://www.youtube.com/watch?v=gfR4N_s-8-0&amp;list=PLrVQaAxyJE3cJ1fB9K2poc9pXn7b9WcQg&amp;index=8" TargetMode="External"/><Relationship Id="rId7" Type="http://schemas.openxmlformats.org/officeDocument/2006/relationships/hyperlink" Target="https://www.youtube.com/watch?v=mo1DCAJddkQ&amp;list=PLrVQaAxyJE3cJ1fB9K2poc9pXn7b9WcQg&amp;index=9" TargetMode="External"/><Relationship Id="rId2" Type="http://schemas.openxmlformats.org/officeDocument/2006/relationships/hyperlink" Target="https://www.youtube.com/watch?v=UxE6J9YBxqs&amp;list=PLrVQaAxyJE3cJ1fB9K2poc9pXn7b9WcQg&amp;index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cKGzZXNKYs&amp;list=PLrVQaAxyJE3cJ1fB9K2poc9pXn7b9WcQg&amp;index=5" TargetMode="External"/><Relationship Id="rId5" Type="http://schemas.openxmlformats.org/officeDocument/2006/relationships/hyperlink" Target="https://www.youtube.com/watch?v=G8QkaAyqatE&amp;list=PLrVQaAxyJE3cJ1fB9K2poc9pXn7b9WcQg&amp;index=7" TargetMode="External"/><Relationship Id="rId4" Type="http://schemas.openxmlformats.org/officeDocument/2006/relationships/hyperlink" Target="https://www.youtube.com/watch?v=QabKghrtXps&amp;list=PLrVQaAxyJE3cJ1fB9K2poc9pXn7b9WcQg&amp;index=6" TargetMode="External"/><Relationship Id="rId9" Type="http://schemas.openxmlformats.org/officeDocument/2006/relationships/hyperlink" Target="https://www.hampshiresouthamptonandisleofwightccg.nhs.uk/your-health/restore-officia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8QkaAyqatE&amp;list=PLrVQaAxyJE3cJ1fB9K2poc9pXn7b9WcQg&amp;index=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Bradford Care Home Resources</a:t>
            </a:r>
            <a:endParaRPr lang="en-GB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26921"/>
              </p:ext>
            </p:extLst>
          </p:nvPr>
        </p:nvGraphicFramePr>
        <p:xfrm>
          <a:off x="3275855" y="3933056"/>
          <a:ext cx="196288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5" y="3933056"/>
                        <a:ext cx="1962885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3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Document</a:t>
            </a:r>
            <a:endParaRPr lang="en-GB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7" b="7067"/>
          <a:stretch/>
        </p:blipFill>
        <p:spPr bwMode="auto">
          <a:xfrm>
            <a:off x="323527" y="1556792"/>
            <a:ext cx="8466925" cy="21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487845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Don’t forget to send your observations to the Super Rota doctor at </a:t>
            </a:r>
            <a:r>
              <a:rPr lang="en-GB" sz="2400" dirty="0" smtClean="0">
                <a:hlinkClick r:id="rId3"/>
              </a:rPr>
              <a:t>digital.carehub@nhs.net</a:t>
            </a:r>
            <a:endParaRPr lang="en-GB" sz="2400" dirty="0" smtClean="0"/>
          </a:p>
          <a:p>
            <a:pPr algn="ctr"/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09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/>
              <a:t>Isolate and Monitor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414030"/>
              </p:ext>
            </p:extLst>
          </p:nvPr>
        </p:nvGraphicFramePr>
        <p:xfrm>
          <a:off x="107504" y="836712"/>
          <a:ext cx="8856984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4"/>
              </a:tblGrid>
              <a:tr h="1960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Person to be isolated for 14 days in a single bedroom. Use </a:t>
                      </a:r>
                      <a:r>
                        <a:rPr lang="en-US" sz="1200" u="sng" dirty="0">
                          <a:effectLst/>
                          <a:hlinkClick r:id="rId2"/>
                        </a:rPr>
                        <a:t>Infection Control Guidance</a:t>
                      </a:r>
                      <a:r>
                        <a:rPr lang="en-US" sz="1200" dirty="0">
                          <a:effectLst/>
                        </a:rPr>
                        <a:t> for person using PPE (</a:t>
                      </a:r>
                      <a:r>
                        <a:rPr lang="en-US" sz="1200" u="sng" dirty="0">
                          <a:effectLst/>
                          <a:hlinkClick r:id="rId3"/>
                        </a:rPr>
                        <a:t>guidance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u="sng" dirty="0">
                          <a:effectLst/>
                          <a:hlinkClick r:id="rId4"/>
                        </a:rPr>
                        <a:t>how to wear and dispose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to sustained transmission PPE is to be used with all people. Additional PPE is required for Aerosol Generating Procedures as recommended </a:t>
                      </a:r>
                      <a:r>
                        <a:rPr lang="en-US" sz="1200" u="sng" dirty="0">
                          <a:effectLst/>
                          <a:hlinkClick r:id="rId5"/>
                        </a:rPr>
                        <a:t>here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Ensure the correct donning and doffing technique is used (</a:t>
                      </a:r>
                      <a:r>
                        <a:rPr lang="en-US" sz="1200" u="sng" dirty="0">
                          <a:effectLst/>
                          <a:hlinkClick r:id="rId6"/>
                        </a:rPr>
                        <a:t>video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Practice the 5 moments to hand hygiene </a:t>
                      </a:r>
                      <a:r>
                        <a:rPr lang="en-US" sz="1200" u="sng" dirty="0">
                          <a:effectLst/>
                          <a:hlinkClick r:id="rId7"/>
                        </a:rPr>
                        <a:t>here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Consider bathroom facilities. If no </a:t>
                      </a:r>
                      <a:r>
                        <a:rPr lang="en-US" sz="1200" dirty="0" err="1">
                          <a:effectLst/>
                        </a:rPr>
                        <a:t>en</a:t>
                      </a:r>
                      <a:r>
                        <a:rPr lang="en-US" sz="1200" dirty="0">
                          <a:effectLst/>
                        </a:rPr>
                        <a:t>-suite available.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Designate a single bathroom for this person only / own commode in room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Record temperatures</a:t>
                      </a:r>
                      <a:r>
                        <a:rPr lang="en-US" sz="1200" dirty="0">
                          <a:effectLst/>
                        </a:rPr>
                        <a:t> twice a day, including asymptomatic residents. Monitor oxygen saturations and observe for signs of deterioration.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PLEASE USE YOUR </a:t>
                      </a:r>
                      <a:r>
                        <a:rPr lang="en-GB" sz="1200" u="sng" dirty="0">
                          <a:effectLst/>
                        </a:rPr>
                        <a:t>nhs.net </a:t>
                      </a:r>
                      <a:r>
                        <a:rPr lang="en-US" sz="1200" dirty="0">
                          <a:effectLst/>
                        </a:rPr>
                        <a:t>ACCOUNT TO EMAIL YOUR OBSERVATIONS &amp; ISSUES IDENTIFIED ON THE RESTORE2 MINI EVERY MORNING TO IMMEDICARE </a:t>
                      </a:r>
                      <a:r>
                        <a:rPr lang="en-US" sz="1200" u="sng" dirty="0">
                          <a:effectLst/>
                          <a:hlinkClick r:id="rId8"/>
                        </a:rPr>
                        <a:t>Digital.carehub@nhs.net</a:t>
                      </a:r>
                      <a:r>
                        <a:rPr lang="en-US" sz="1200" dirty="0">
                          <a:effectLst/>
                        </a:rPr>
                        <a:t> FAO of the SUPER ROTA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7" marR="57547" marT="0" marB="0"/>
                </a:tc>
              </a:tr>
              <a:tr h="1255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 to do in case of an outbreak?  An outbreak is defined as two or more people in the care home diagnosed with symptoms compatible with Covid-19</a:t>
                      </a:r>
                      <a:endParaRPr lang="en-GB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If you have one or more new symptomatic people and these are the first new cases for over 28 days:</a:t>
                      </a:r>
                      <a:endParaRPr lang="en-GB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Contact: The Health Protection Team (Yorkshire and Humber)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Phone number: 0113 386 0300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Email: </a:t>
                      </a:r>
                      <a:r>
                        <a:rPr lang="en-GB" sz="1200" u="sng">
                          <a:effectLst/>
                          <a:hlinkClick r:id="rId9"/>
                        </a:rPr>
                        <a:t>yorkshirehumberhpt@phe.gov.uk</a:t>
                      </a:r>
                      <a:endParaRPr lang="en-GB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Update: Capacity tracker, your Local Authority and RIDDOR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7" marR="57547" marT="0" marB="0"/>
                </a:tc>
              </a:tr>
              <a:tr h="598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How to access Personal Protective Equipment (PPE):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Order PPE through your normal supplier.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Contact your Local Authority or visit the </a:t>
                      </a:r>
                      <a:r>
                        <a:rPr lang="en-US" sz="1200" u="sng">
                          <a:effectLst/>
                          <a:hlinkClick r:id="rId10"/>
                        </a:rPr>
                        <a:t>Bradford Provider Zone</a:t>
                      </a:r>
                      <a:r>
                        <a:rPr lang="en-US" sz="1200">
                          <a:effectLst/>
                        </a:rPr>
                        <a:t> for external suppliers.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u="sng">
                          <a:effectLst/>
                          <a:hlinkClick r:id="rId11"/>
                        </a:rPr>
                        <a:t>Guidance for Residential Care Providers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7" marR="57547" marT="0" marB="0"/>
                </a:tc>
              </a:tr>
              <a:tr h="1481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Resources and Support for Care Home Staff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u="sng" dirty="0">
                          <a:effectLst/>
                          <a:hlinkClick r:id="rId3"/>
                        </a:rPr>
                        <a:t>Guidance on how to work safely in care homes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u="sng" dirty="0">
                          <a:effectLst/>
                          <a:hlinkClick r:id="rId12"/>
                        </a:rPr>
                        <a:t>COVID-19 Care Platform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u="sng" dirty="0">
                          <a:effectLst/>
                          <a:hlinkClick r:id="rId13"/>
                        </a:rPr>
                        <a:t>Bradford Provider Zone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u="sng" dirty="0">
                          <a:effectLst/>
                          <a:hlinkClick r:id="rId14"/>
                        </a:rPr>
                        <a:t>RIDDOR reporting of COVID-19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Recognising &amp; Responding to Deterioration – Module 1 – Softer Signs (includes RESTORE2  MINI) </a:t>
                      </a:r>
                      <a:r>
                        <a:rPr lang="en-GB" sz="1200" u="sng" dirty="0">
                          <a:effectLst/>
                          <a:hlinkClick r:id="rId15"/>
                        </a:rPr>
                        <a:t>Document 1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16"/>
                        </a:rPr>
                        <a:t>Document  2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17"/>
                        </a:rPr>
                        <a:t>Document  3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Recognising &amp; Responding to Deterioration – Module 2 – Measuring Vital Signs </a:t>
                      </a:r>
                      <a:r>
                        <a:rPr lang="en-GB" sz="1200" u="sng" dirty="0">
                          <a:effectLst/>
                          <a:hlinkClick r:id="rId18"/>
                        </a:rPr>
                        <a:t>Document 1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19"/>
                        </a:rPr>
                        <a:t>Document 2</a:t>
                      </a:r>
                      <a:r>
                        <a:rPr lang="en-GB" sz="1200" dirty="0">
                          <a:effectLst/>
                        </a:rPr>
                        <a:t> .</a:t>
                      </a:r>
                      <a:r>
                        <a:rPr lang="en-GB" sz="1200" u="sng" dirty="0">
                          <a:effectLst/>
                          <a:hlinkClick r:id="rId20"/>
                        </a:rPr>
                        <a:t>Document 3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21"/>
                        </a:rPr>
                        <a:t>Document 4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Recognising &amp; Responding to Deterioration – Module 3 – Keeping Residents Safe Through Good Communication &amp; Teamwork (includes SBARD) </a:t>
                      </a:r>
                      <a:r>
                        <a:rPr lang="en-GB" sz="1200" u="sng" dirty="0">
                          <a:effectLst/>
                          <a:hlinkClick r:id="rId22"/>
                        </a:rPr>
                        <a:t>Document 1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23"/>
                        </a:rPr>
                        <a:t>Document 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8757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/>
              <a:t>Suspected Cases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49888"/>
              </p:ext>
            </p:extLst>
          </p:nvPr>
        </p:nvGraphicFramePr>
        <p:xfrm>
          <a:off x="107504" y="980727"/>
          <a:ext cx="9036496" cy="5740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496"/>
              </a:tblGrid>
              <a:tr h="2660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 COVID-19 infection in a person with any of the following: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New continuous cough, different to usual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High temperature (≥37.8°C), shivery, achy, hot to touch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Loss or change to sense of smell or taste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400" dirty="0">
                          <a:effectLst/>
                        </a:rPr>
                        <a:t>The new delta variant is presenting with headache, sore throat and runny nose etc.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Care home people may also commonly present with non-respiratory tract symptoms, such as new onset/worsening confusion/sleepy or </a:t>
                      </a:r>
                      <a:r>
                        <a:rPr lang="en-US" sz="1400" dirty="0" err="1">
                          <a:effectLst/>
                        </a:rPr>
                        <a:t>diarrhoea</a:t>
                      </a:r>
                      <a:r>
                        <a:rPr lang="en-US" sz="1400" dirty="0">
                          <a:effectLst/>
                        </a:rPr>
                        <a:t> and other subtle signs of deterioration.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Record observations where possible: Date of first symptoms, Blood Pressure, </a:t>
                      </a:r>
                      <a:r>
                        <a:rPr lang="en-US" sz="1400" u="sng" dirty="0">
                          <a:effectLst/>
                          <a:hlinkClick r:id="rId2"/>
                        </a:rPr>
                        <a:t>Pulse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respiratory rate</a:t>
                      </a:r>
                      <a:r>
                        <a:rPr lang="en-US" sz="1400" dirty="0">
                          <a:effectLst/>
                        </a:rPr>
                        <a:t> and Temperature (refer to Thermometer instructions) – Remember to </a:t>
                      </a:r>
                      <a:r>
                        <a:rPr lang="en-US" sz="1400" u="sng" dirty="0">
                          <a:effectLst/>
                          <a:hlinkClick r:id="rId4"/>
                        </a:rPr>
                        <a:t>Maintain fluid intake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Reduce the risks of harm from COVID 19 ( Delirium &amp; Kidney Failure) by ensuring residents are supported to drink regularly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 more support contact Immedicare using the laptop </a:t>
                      </a:r>
                      <a:r>
                        <a:rPr lang="en-US" sz="1400" dirty="0" smtClean="0">
                          <a:effectLst/>
                        </a:rPr>
                        <a:t>provided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08" marR="55508" marT="0" marB="0"/>
                </a:tc>
              </a:tr>
              <a:tr h="1190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Isolation for people who walk around for wellbeing (dementia, learning disabilities, autism)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standard operating procedures for isolating people who walk around for wellbeing (‘wandering’). </a:t>
                      </a:r>
                      <a:r>
                        <a:rPr lang="en-US" sz="1400" dirty="0" err="1">
                          <a:effectLst/>
                        </a:rPr>
                        <a:t>Behavioural</a:t>
                      </a:r>
                      <a:r>
                        <a:rPr lang="en-US" sz="1400" dirty="0">
                          <a:effectLst/>
                        </a:rPr>
                        <a:t> interventions may be employed but physical restraint should not be used.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caring for, or treating, a person who lacks the relevant mental capacity during the COVID-19 pandemic, please follow </a:t>
                      </a:r>
                      <a:r>
                        <a:rPr lang="en-US" sz="1400" u="sng" dirty="0">
                          <a:effectLst/>
                          <a:hlinkClick r:id="rId5"/>
                        </a:rPr>
                        <a:t>government guidance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8" marR="55508" marT="0" marB="0"/>
                </a:tc>
              </a:tr>
              <a:tr h="18893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kern="12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Communication with the NHS </a:t>
                      </a:r>
                      <a:endParaRPr lang="en-GB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Local Restore2 Mini and SBARD materials are available at this link </a:t>
                      </a:r>
                      <a:r>
                        <a:rPr lang="en-US" sz="1400" u="sng" dirty="0">
                          <a:effectLst/>
                          <a:hlinkClick r:id="rId6"/>
                        </a:rPr>
                        <a:t>Restore2</a:t>
                      </a:r>
                      <a:r>
                        <a:rPr lang="en-US" sz="1400" dirty="0">
                          <a:effectLst/>
                        </a:rPr>
                        <a:t> (a deterioration and escalation tool).  Where appropriate please ensure that people are offered advance care planning discussions and that their wishes are </a:t>
                      </a:r>
                      <a:r>
                        <a:rPr lang="en-US" sz="1400" dirty="0" smtClean="0">
                          <a:effectLst/>
                        </a:rPr>
                        <a:t>recorded.</a:t>
                      </a:r>
                      <a:endParaRPr lang="en-GB" sz="1400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Do </a:t>
                      </a:r>
                      <a:r>
                        <a:rPr lang="en-US" sz="1400" dirty="0">
                          <a:effectLst/>
                        </a:rPr>
                        <a:t>you have NHS Mail? 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Send emails directly to your GP, Community Team and Hospital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 get an NHS.net</a:t>
                      </a:r>
                      <a:r>
                        <a:rPr lang="en-GB" sz="1400" spc="-2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email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complete </a:t>
                      </a:r>
                      <a:r>
                        <a:rPr lang="en-GB" sz="1400" u="sng" dirty="0">
                          <a:effectLst/>
                          <a:hlinkClick r:id="rId7"/>
                        </a:rPr>
                        <a:t>this form</a:t>
                      </a:r>
                      <a:r>
                        <a:rPr lang="en-GB" sz="1400" dirty="0">
                          <a:effectLst/>
                        </a:rPr>
                        <a:t> and email it to: </a:t>
                      </a:r>
                      <a:r>
                        <a:rPr lang="en-GB" sz="1400" u="sng" dirty="0">
                          <a:effectLst/>
                          <a:hlinkClick r:id="rId8"/>
                        </a:rPr>
                        <a:t>England DSPT North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Please </a:t>
                      </a:r>
                      <a:r>
                        <a:rPr lang="en-US" sz="1400" u="sng" dirty="0">
                          <a:effectLst/>
                          <a:hlinkClick r:id="rId9"/>
                        </a:rPr>
                        <a:t>register</a:t>
                      </a:r>
                      <a:r>
                        <a:rPr lang="en-US" sz="1400" dirty="0">
                          <a:effectLst/>
                        </a:rPr>
                        <a:t> and use Capacity Tracker to support hospital discharge planning.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8" marR="555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Restore Mini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3" y="1268760"/>
            <a:ext cx="7709537" cy="53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Taking Observations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Temperature 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www.youtube.com/watch?v=UxE6J9YBxqs&amp;list=PLrVQaAxyJE3cJ1fB9K2poc9pXn7b9WcQg&amp;index=10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Heart </a:t>
            </a:r>
            <a:r>
              <a:rPr lang="en-GB" b="1" dirty="0"/>
              <a:t>Rate </a:t>
            </a:r>
            <a:r>
              <a:rPr lang="en-GB" dirty="0"/>
              <a:t>-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www.youtube.com/watch?v=gfR4N_s-8-0&amp;list=PLrVQaAxyJE3cJ1fB9K2poc9pXn7b9WcQg&amp;index=8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Oxygen </a:t>
            </a:r>
            <a:r>
              <a:rPr lang="en-GB" b="1" dirty="0"/>
              <a:t>Saturation </a:t>
            </a:r>
            <a:r>
              <a:rPr lang="en-GB" b="1" dirty="0" smtClean="0"/>
              <a:t>-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www.youtube.com/watch?v=QabKghrtXps&amp;list=PLrVQaAxyJE3cJ1fB9K2poc9pXn7b9WcQg&amp;index=6</a:t>
            </a:r>
            <a:endParaRPr lang="en-GB" dirty="0" smtClean="0"/>
          </a:p>
          <a:p>
            <a:r>
              <a:rPr lang="en-GB" b="1" dirty="0"/>
              <a:t>Blood Pressure -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www.youtube.com/watch?v=G8QkaAyqatE&amp;list=PLrVQaAxyJE3cJ1fB9K2poc9pXn7b9WcQg&amp;index=7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Respiratory Rate </a:t>
            </a:r>
            <a:r>
              <a:rPr lang="en-GB" b="1" dirty="0"/>
              <a:t>- </a:t>
            </a: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www.youtube.com/watch?v=ccKGzZXNKYs&amp;list=PLrVQaAxyJE3cJ1fB9K2poc9pXn7b9WcQg&amp;index=5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Conscious </a:t>
            </a:r>
            <a:r>
              <a:rPr lang="en-GB" b="1" dirty="0"/>
              <a:t>Level -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www.youtube.com/watch?v=mo1DCAJddkQ&amp;list=PLrVQaAxyJE3cJ1fB9K2poc9pXn7b9WcQg&amp;index=9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600" u="sng" dirty="0">
                <a:hlinkClick r:id="rId8"/>
              </a:rPr>
              <a:t>https://</a:t>
            </a:r>
            <a:r>
              <a:rPr lang="en-GB" sz="2600" u="sng" dirty="0" smtClean="0">
                <a:hlinkClick r:id="rId8"/>
              </a:rPr>
              <a:t>www.youtube.com/playlist?list=PLrVQaAxyJE3cJ1fB9K2poc9pXn7b9WcQg</a:t>
            </a:r>
            <a:endParaRPr lang="en-GB" sz="2600" dirty="0"/>
          </a:p>
          <a:p>
            <a:pPr marL="0" indent="0">
              <a:buNone/>
            </a:pPr>
            <a:r>
              <a:rPr lang="en-GB" sz="2600" u="sng" dirty="0">
                <a:hlinkClick r:id="rId9"/>
              </a:rPr>
              <a:t>https://</a:t>
            </a:r>
            <a:r>
              <a:rPr lang="en-GB" sz="2600" u="sng" dirty="0" smtClean="0">
                <a:hlinkClick r:id="rId9"/>
              </a:rPr>
              <a:t>www.hampshiresouthamptonandisleofwightccg.nhs.uk/your-health/restore-official</a:t>
            </a:r>
            <a:r>
              <a:rPr lang="en-GB" sz="2600" u="sng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7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Temperature</a:t>
            </a:r>
            <a:endParaRPr lang="en-GB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6" y="1556792"/>
            <a:ext cx="822169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Heart Rate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0" y="1628800"/>
            <a:ext cx="801236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Oxygen Saturation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1306"/>
            <a:ext cx="7867194" cy="5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Blood Pressure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https://www.youtube.com/watch?v=G8QkaAyqatE&amp;list=PLrVQaAxyJE3cJ1fB9K2poc9pXn7b9WcQg&amp;index=7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1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Respiratory Rate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2" y="1700808"/>
            <a:ext cx="813982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731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Bradford Care Home Resources</vt:lpstr>
      <vt:lpstr>Suspected Cases</vt:lpstr>
      <vt:lpstr>Restore Mini</vt:lpstr>
      <vt:lpstr>Taking Observations</vt:lpstr>
      <vt:lpstr>Temperature</vt:lpstr>
      <vt:lpstr>Heart Rate</vt:lpstr>
      <vt:lpstr>Oxygen Saturation</vt:lpstr>
      <vt:lpstr>Blood Pressure</vt:lpstr>
      <vt:lpstr>Respiratory Rate</vt:lpstr>
      <vt:lpstr>Document</vt:lpstr>
      <vt:lpstr>Isolate and Monitor</vt:lpstr>
      <vt:lpstr>PowerPoint Presentation</vt:lpstr>
    </vt:vector>
  </TitlesOfParts>
  <Company>Airedale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Bradford Care Home Resources</dc:title>
  <dc:creator>Rachel Binks</dc:creator>
  <cp:lastModifiedBy>Rachel Binks</cp:lastModifiedBy>
  <cp:revision>9</cp:revision>
  <dcterms:created xsi:type="dcterms:W3CDTF">2022-01-19T16:02:32Z</dcterms:created>
  <dcterms:modified xsi:type="dcterms:W3CDTF">2022-01-24T10:17:54Z</dcterms:modified>
</cp:coreProperties>
</file>