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5" r:id="rId2"/>
    <p:sldId id="427" r:id="rId3"/>
    <p:sldId id="315" r:id="rId4"/>
    <p:sldId id="323" r:id="rId5"/>
    <p:sldId id="325" r:id="rId6"/>
    <p:sldId id="317" r:id="rId7"/>
    <p:sldId id="324" r:id="rId8"/>
    <p:sldId id="318" r:id="rId9"/>
    <p:sldId id="282" r:id="rId10"/>
    <p:sldId id="297" r:id="rId11"/>
    <p:sldId id="313" r:id="rId12"/>
    <p:sldId id="288" r:id="rId13"/>
    <p:sldId id="305" r:id="rId14"/>
    <p:sldId id="306" r:id="rId15"/>
    <p:sldId id="320" r:id="rId16"/>
    <p:sldId id="256" r:id="rId17"/>
    <p:sldId id="327" r:id="rId18"/>
    <p:sldId id="321" r:id="rId19"/>
    <p:sldId id="257" r:id="rId20"/>
    <p:sldId id="308" r:id="rId21"/>
    <p:sldId id="322" r:id="rId22"/>
    <p:sldId id="260" r:id="rId23"/>
    <p:sldId id="309" r:id="rId24"/>
    <p:sldId id="310" r:id="rId25"/>
    <p:sldId id="311" r:id="rId26"/>
    <p:sldId id="302" r:id="rId27"/>
    <p:sldId id="301" r:id="rId28"/>
    <p:sldId id="319" r:id="rId29"/>
    <p:sldId id="26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D10F0EB-D0A1-43CD-AD90-D220EA6936B6}">
          <p14:sldIdLst>
            <p14:sldId id="265"/>
            <p14:sldId id="427"/>
            <p14:sldId id="315"/>
            <p14:sldId id="323"/>
            <p14:sldId id="325"/>
            <p14:sldId id="317"/>
            <p14:sldId id="324"/>
            <p14:sldId id="318"/>
            <p14:sldId id="282"/>
            <p14:sldId id="297"/>
            <p14:sldId id="313"/>
            <p14:sldId id="288"/>
            <p14:sldId id="305"/>
            <p14:sldId id="306"/>
            <p14:sldId id="320"/>
            <p14:sldId id="256"/>
            <p14:sldId id="327"/>
            <p14:sldId id="321"/>
            <p14:sldId id="257"/>
            <p14:sldId id="308"/>
            <p14:sldId id="322"/>
            <p14:sldId id="260"/>
            <p14:sldId id="309"/>
            <p14:sldId id="310"/>
            <p14:sldId id="311"/>
            <p14:sldId id="302"/>
            <p14:sldId id="301"/>
            <p14:sldId id="319"/>
          </p14:sldIdLst>
        </p14:section>
        <p14:section name="Untitled Section" id="{0F780611-3C85-4954-988D-9801AF0F9A84}">
          <p14:sldIdLst>
            <p14:sldId id="26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y Mullan" initials="WM"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A3DD"/>
    <a:srgbClr val="DCA4CC"/>
    <a:srgbClr val="A6D2B5"/>
    <a:srgbClr val="EDD1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122" autoAdjust="0"/>
  </p:normalViewPr>
  <p:slideViewPr>
    <p:cSldViewPr snapToGrid="0">
      <p:cViewPr varScale="1">
        <p:scale>
          <a:sx n="65" d="100"/>
          <a:sy n="65" d="100"/>
        </p:scale>
        <p:origin x="1315" y="3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664" y="-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426E2B-0F92-45B1-9C8F-A05BCD31483E}" type="datetimeFigureOut">
              <a:rPr lang="en-GB" smtClean="0"/>
              <a:t>28/05/2020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6D1EAB-66EC-43B9-9AD8-019B2E02184D}" type="slidenum">
              <a:rPr lang="en-GB" smtClean="0"/>
              <a:t>‹#›</a:t>
            </a:fld>
            <a:endParaRPr lang="en-GB"/>
          </a:p>
        </p:txBody>
      </p:sp>
    </p:spTree>
    <p:extLst>
      <p:ext uri="{BB962C8B-B14F-4D97-AF65-F5344CB8AC3E}">
        <p14:creationId xmlns:p14="http://schemas.microsoft.com/office/powerpoint/2010/main" val="1840961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6D1EAB-66EC-43B9-9AD8-019B2E02184D}" type="slidenum">
              <a:rPr lang="en-GB" smtClean="0"/>
              <a:t>1</a:t>
            </a:fld>
            <a:endParaRPr lang="en-GB"/>
          </a:p>
        </p:txBody>
      </p:sp>
    </p:spTree>
    <p:extLst>
      <p:ext uri="{BB962C8B-B14F-4D97-AF65-F5344CB8AC3E}">
        <p14:creationId xmlns:p14="http://schemas.microsoft.com/office/powerpoint/2010/main" val="1113996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JM</a:t>
            </a:r>
          </a:p>
          <a:p>
            <a:endParaRPr lang="en-GB" dirty="0"/>
          </a:p>
          <a:p>
            <a:r>
              <a:rPr lang="en-GB" dirty="0"/>
              <a:t>Encourage the person to open up the conversation by using open questions </a:t>
            </a:r>
          </a:p>
          <a:p>
            <a:endParaRPr lang="en-GB" dirty="0"/>
          </a:p>
          <a:p>
            <a:r>
              <a:rPr lang="en-GB" dirty="0"/>
              <a:t>For example – ‘What are your thoughts about your future care wishes?’, ‘How  would others know about your wishes and preferences?’ </a:t>
            </a:r>
          </a:p>
          <a:p>
            <a:endParaRPr lang="en-GB" dirty="0"/>
          </a:p>
          <a:p>
            <a:r>
              <a:rPr lang="en-GB" dirty="0"/>
              <a:t>‘Do you feel your preferences have changed since the </a:t>
            </a:r>
            <a:r>
              <a:rPr lang="en-GB" dirty="0" err="1"/>
              <a:t>covid</a:t>
            </a:r>
            <a:r>
              <a:rPr lang="en-GB" dirty="0"/>
              <a:t> pandemic?’ </a:t>
            </a:r>
          </a:p>
        </p:txBody>
      </p:sp>
      <p:sp>
        <p:nvSpPr>
          <p:cNvPr id="4" name="Slide Number Placeholder 3"/>
          <p:cNvSpPr>
            <a:spLocks noGrp="1"/>
          </p:cNvSpPr>
          <p:nvPr>
            <p:ph type="sldNum" sz="quarter" idx="10"/>
          </p:nvPr>
        </p:nvSpPr>
        <p:spPr/>
        <p:txBody>
          <a:bodyPr/>
          <a:lstStyle/>
          <a:p>
            <a:fld id="{9F6D1EAB-66EC-43B9-9AD8-019B2E02184D}" type="slidenum">
              <a:rPr lang="en-GB" smtClean="0"/>
              <a:t>11</a:t>
            </a:fld>
            <a:endParaRPr lang="en-GB"/>
          </a:p>
        </p:txBody>
      </p:sp>
    </p:spTree>
    <p:extLst>
      <p:ext uri="{BB962C8B-B14F-4D97-AF65-F5344CB8AC3E}">
        <p14:creationId xmlns:p14="http://schemas.microsoft.com/office/powerpoint/2010/main" val="2686810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JM</a:t>
            </a:r>
          </a:p>
          <a:p>
            <a:endParaRPr lang="en-GB" dirty="0"/>
          </a:p>
          <a:p>
            <a:r>
              <a:rPr lang="en-GB" dirty="0"/>
              <a:t>Non-verbal communication or body language says a lot about our interest and engagement in the communication we are having. </a:t>
            </a:r>
          </a:p>
          <a:p>
            <a:endParaRPr lang="en-GB" dirty="0"/>
          </a:p>
          <a:p>
            <a:r>
              <a:rPr lang="en-GB" dirty="0"/>
              <a:t>Even when we say the right things, the message can be lost if our body language suggests we are thinking something very different. </a:t>
            </a:r>
          </a:p>
          <a:p>
            <a:r>
              <a:rPr lang="en-GB" dirty="0"/>
              <a:t>When you are wearing PPE, it is really important to consider the tone of our voices and the important of using empathic language. </a:t>
            </a:r>
          </a:p>
        </p:txBody>
      </p:sp>
      <p:sp>
        <p:nvSpPr>
          <p:cNvPr id="4" name="Slide Number Placeholder 3"/>
          <p:cNvSpPr>
            <a:spLocks noGrp="1"/>
          </p:cNvSpPr>
          <p:nvPr>
            <p:ph type="sldNum" sz="quarter" idx="10"/>
          </p:nvPr>
        </p:nvSpPr>
        <p:spPr/>
        <p:txBody>
          <a:bodyPr/>
          <a:lstStyle/>
          <a:p>
            <a:fld id="{9F6D1EAB-66EC-43B9-9AD8-019B2E02184D}" type="slidenum">
              <a:rPr lang="en-GB" smtClean="0"/>
              <a:t>12</a:t>
            </a:fld>
            <a:endParaRPr lang="en-GB"/>
          </a:p>
        </p:txBody>
      </p:sp>
    </p:spTree>
    <p:extLst>
      <p:ext uri="{BB962C8B-B14F-4D97-AF65-F5344CB8AC3E}">
        <p14:creationId xmlns:p14="http://schemas.microsoft.com/office/powerpoint/2010/main" val="3253914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JM</a:t>
            </a:r>
          </a:p>
          <a:p>
            <a:endParaRPr lang="en-GB" dirty="0"/>
          </a:p>
          <a:p>
            <a:endParaRPr lang="en-GB" dirty="0"/>
          </a:p>
          <a:p>
            <a:r>
              <a:rPr lang="en-GB" dirty="0"/>
              <a:t>These demonstrate you are trying to understand the patient’s 'perspective and encourage further elaboration.</a:t>
            </a:r>
          </a:p>
          <a:p>
            <a:endParaRPr lang="en-GB" dirty="0"/>
          </a:p>
          <a:p>
            <a:r>
              <a:rPr lang="en-GB" dirty="0"/>
              <a:t>For example:</a:t>
            </a:r>
          </a:p>
          <a:p>
            <a:endParaRPr lang="en-GB" dirty="0"/>
          </a:p>
          <a:p>
            <a:r>
              <a:rPr lang="en-GB" dirty="0"/>
              <a:t>“It sounds like you have had a really difficult time recently since your relatives have been unable to visit you” </a:t>
            </a:r>
          </a:p>
        </p:txBody>
      </p:sp>
      <p:sp>
        <p:nvSpPr>
          <p:cNvPr id="4" name="Slide Number Placeholder 3"/>
          <p:cNvSpPr>
            <a:spLocks noGrp="1"/>
          </p:cNvSpPr>
          <p:nvPr>
            <p:ph type="sldNum" sz="quarter" idx="10"/>
          </p:nvPr>
        </p:nvSpPr>
        <p:spPr/>
        <p:txBody>
          <a:bodyPr/>
          <a:lstStyle/>
          <a:p>
            <a:fld id="{9F6D1EAB-66EC-43B9-9AD8-019B2E02184D}" type="slidenum">
              <a:rPr lang="en-GB" smtClean="0"/>
              <a:t>13</a:t>
            </a:fld>
            <a:endParaRPr lang="en-GB"/>
          </a:p>
        </p:txBody>
      </p:sp>
    </p:spTree>
    <p:extLst>
      <p:ext uri="{BB962C8B-B14F-4D97-AF65-F5344CB8AC3E}">
        <p14:creationId xmlns:p14="http://schemas.microsoft.com/office/powerpoint/2010/main" val="3385696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JM</a:t>
            </a:r>
          </a:p>
        </p:txBody>
      </p:sp>
      <p:sp>
        <p:nvSpPr>
          <p:cNvPr id="4" name="Slide Number Placeholder 3"/>
          <p:cNvSpPr>
            <a:spLocks noGrp="1"/>
          </p:cNvSpPr>
          <p:nvPr>
            <p:ph type="sldNum" sz="quarter" idx="10"/>
          </p:nvPr>
        </p:nvSpPr>
        <p:spPr/>
        <p:txBody>
          <a:bodyPr/>
          <a:lstStyle/>
          <a:p>
            <a:fld id="{9F6D1EAB-66EC-43B9-9AD8-019B2E02184D}" type="slidenum">
              <a:rPr lang="en-GB" smtClean="0"/>
              <a:t>14</a:t>
            </a:fld>
            <a:endParaRPr lang="en-GB"/>
          </a:p>
        </p:txBody>
      </p:sp>
    </p:spTree>
    <p:extLst>
      <p:ext uri="{BB962C8B-B14F-4D97-AF65-F5344CB8AC3E}">
        <p14:creationId xmlns:p14="http://schemas.microsoft.com/office/powerpoint/2010/main" val="2578854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JM</a:t>
            </a:r>
          </a:p>
        </p:txBody>
      </p:sp>
      <p:sp>
        <p:nvSpPr>
          <p:cNvPr id="4" name="Slide Number Placeholder 3"/>
          <p:cNvSpPr>
            <a:spLocks noGrp="1"/>
          </p:cNvSpPr>
          <p:nvPr>
            <p:ph type="sldNum" sz="quarter" idx="10"/>
          </p:nvPr>
        </p:nvSpPr>
        <p:spPr/>
        <p:txBody>
          <a:bodyPr/>
          <a:lstStyle/>
          <a:p>
            <a:fld id="{9F6D1EAB-66EC-43B9-9AD8-019B2E02184D}" type="slidenum">
              <a:rPr lang="en-GB" smtClean="0"/>
              <a:t>15</a:t>
            </a:fld>
            <a:endParaRPr lang="en-GB"/>
          </a:p>
        </p:txBody>
      </p:sp>
    </p:spTree>
    <p:extLst>
      <p:ext uri="{BB962C8B-B14F-4D97-AF65-F5344CB8AC3E}">
        <p14:creationId xmlns:p14="http://schemas.microsoft.com/office/powerpoint/2010/main" val="2112061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JM</a:t>
            </a:r>
          </a:p>
        </p:txBody>
      </p:sp>
      <p:sp>
        <p:nvSpPr>
          <p:cNvPr id="4" name="Slide Number Placeholder 3"/>
          <p:cNvSpPr>
            <a:spLocks noGrp="1"/>
          </p:cNvSpPr>
          <p:nvPr>
            <p:ph type="sldNum" sz="quarter" idx="10"/>
          </p:nvPr>
        </p:nvSpPr>
        <p:spPr/>
        <p:txBody>
          <a:bodyPr/>
          <a:lstStyle/>
          <a:p>
            <a:fld id="{9F6D1EAB-66EC-43B9-9AD8-019B2E02184D}" type="slidenum">
              <a:rPr lang="en-GB" smtClean="0"/>
              <a:t>16</a:t>
            </a:fld>
            <a:endParaRPr lang="en-GB"/>
          </a:p>
        </p:txBody>
      </p:sp>
    </p:spTree>
    <p:extLst>
      <p:ext uri="{BB962C8B-B14F-4D97-AF65-F5344CB8AC3E}">
        <p14:creationId xmlns:p14="http://schemas.microsoft.com/office/powerpoint/2010/main" val="4288381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JM</a:t>
            </a:r>
          </a:p>
        </p:txBody>
      </p:sp>
      <p:sp>
        <p:nvSpPr>
          <p:cNvPr id="4" name="Slide Number Placeholder 3"/>
          <p:cNvSpPr>
            <a:spLocks noGrp="1"/>
          </p:cNvSpPr>
          <p:nvPr>
            <p:ph type="sldNum" sz="quarter" idx="10"/>
          </p:nvPr>
        </p:nvSpPr>
        <p:spPr/>
        <p:txBody>
          <a:bodyPr/>
          <a:lstStyle/>
          <a:p>
            <a:fld id="{9F6D1EAB-66EC-43B9-9AD8-019B2E02184D}" type="slidenum">
              <a:rPr lang="en-GB" smtClean="0"/>
              <a:t>17</a:t>
            </a:fld>
            <a:endParaRPr lang="en-GB"/>
          </a:p>
        </p:txBody>
      </p:sp>
    </p:spTree>
    <p:extLst>
      <p:ext uri="{BB962C8B-B14F-4D97-AF65-F5344CB8AC3E}">
        <p14:creationId xmlns:p14="http://schemas.microsoft.com/office/powerpoint/2010/main" val="797358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HM</a:t>
            </a:r>
          </a:p>
        </p:txBody>
      </p:sp>
      <p:sp>
        <p:nvSpPr>
          <p:cNvPr id="4" name="Slide Number Placeholder 3"/>
          <p:cNvSpPr>
            <a:spLocks noGrp="1"/>
          </p:cNvSpPr>
          <p:nvPr>
            <p:ph type="sldNum" sz="quarter" idx="10"/>
          </p:nvPr>
        </p:nvSpPr>
        <p:spPr/>
        <p:txBody>
          <a:bodyPr/>
          <a:lstStyle/>
          <a:p>
            <a:fld id="{9F6D1EAB-66EC-43B9-9AD8-019B2E02184D}" type="slidenum">
              <a:rPr lang="en-GB" smtClean="0"/>
              <a:t>18</a:t>
            </a:fld>
            <a:endParaRPr lang="en-GB"/>
          </a:p>
        </p:txBody>
      </p:sp>
    </p:spTree>
    <p:extLst>
      <p:ext uri="{BB962C8B-B14F-4D97-AF65-F5344CB8AC3E}">
        <p14:creationId xmlns:p14="http://schemas.microsoft.com/office/powerpoint/2010/main" val="953431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HM</a:t>
            </a:r>
          </a:p>
        </p:txBody>
      </p:sp>
      <p:sp>
        <p:nvSpPr>
          <p:cNvPr id="4" name="Slide Number Placeholder 3"/>
          <p:cNvSpPr>
            <a:spLocks noGrp="1"/>
          </p:cNvSpPr>
          <p:nvPr>
            <p:ph type="sldNum" sz="quarter" idx="10"/>
          </p:nvPr>
        </p:nvSpPr>
        <p:spPr/>
        <p:txBody>
          <a:bodyPr/>
          <a:lstStyle/>
          <a:p>
            <a:fld id="{9F6D1EAB-66EC-43B9-9AD8-019B2E02184D}" type="slidenum">
              <a:rPr lang="en-GB" smtClean="0"/>
              <a:t>19</a:t>
            </a:fld>
            <a:endParaRPr lang="en-GB"/>
          </a:p>
        </p:txBody>
      </p:sp>
    </p:spTree>
    <p:extLst>
      <p:ext uri="{BB962C8B-B14F-4D97-AF65-F5344CB8AC3E}">
        <p14:creationId xmlns:p14="http://schemas.microsoft.com/office/powerpoint/2010/main" val="257833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HM</a:t>
            </a:r>
          </a:p>
        </p:txBody>
      </p:sp>
      <p:sp>
        <p:nvSpPr>
          <p:cNvPr id="4" name="Slide Number Placeholder 3"/>
          <p:cNvSpPr>
            <a:spLocks noGrp="1"/>
          </p:cNvSpPr>
          <p:nvPr>
            <p:ph type="sldNum" sz="quarter" idx="10"/>
          </p:nvPr>
        </p:nvSpPr>
        <p:spPr/>
        <p:txBody>
          <a:bodyPr/>
          <a:lstStyle/>
          <a:p>
            <a:fld id="{9F6D1EAB-66EC-43B9-9AD8-019B2E02184D}" type="slidenum">
              <a:rPr lang="en-GB" smtClean="0"/>
              <a:t>20</a:t>
            </a:fld>
            <a:endParaRPr lang="en-GB"/>
          </a:p>
        </p:txBody>
      </p:sp>
    </p:spTree>
    <p:extLst>
      <p:ext uri="{BB962C8B-B14F-4D97-AF65-F5344CB8AC3E}">
        <p14:creationId xmlns:p14="http://schemas.microsoft.com/office/powerpoint/2010/main" val="45876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JC</a:t>
            </a:r>
          </a:p>
        </p:txBody>
      </p:sp>
      <p:sp>
        <p:nvSpPr>
          <p:cNvPr id="4" name="Slide Number Placeholder 3"/>
          <p:cNvSpPr>
            <a:spLocks noGrp="1"/>
          </p:cNvSpPr>
          <p:nvPr>
            <p:ph type="sldNum" sz="quarter" idx="10"/>
          </p:nvPr>
        </p:nvSpPr>
        <p:spPr/>
        <p:txBody>
          <a:bodyPr/>
          <a:lstStyle/>
          <a:p>
            <a:fld id="{9F6D1EAB-66EC-43B9-9AD8-019B2E02184D}" type="slidenum">
              <a:rPr lang="en-GB" smtClean="0"/>
              <a:t>3</a:t>
            </a:fld>
            <a:endParaRPr lang="en-GB"/>
          </a:p>
        </p:txBody>
      </p:sp>
    </p:spTree>
    <p:extLst>
      <p:ext uri="{BB962C8B-B14F-4D97-AF65-F5344CB8AC3E}">
        <p14:creationId xmlns:p14="http://schemas.microsoft.com/office/powerpoint/2010/main" val="2395561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HM</a:t>
            </a:r>
          </a:p>
        </p:txBody>
      </p:sp>
      <p:sp>
        <p:nvSpPr>
          <p:cNvPr id="4" name="Slide Number Placeholder 3"/>
          <p:cNvSpPr>
            <a:spLocks noGrp="1"/>
          </p:cNvSpPr>
          <p:nvPr>
            <p:ph type="sldNum" sz="quarter" idx="10"/>
          </p:nvPr>
        </p:nvSpPr>
        <p:spPr/>
        <p:txBody>
          <a:bodyPr/>
          <a:lstStyle/>
          <a:p>
            <a:fld id="{9F6D1EAB-66EC-43B9-9AD8-019B2E02184D}" type="slidenum">
              <a:rPr lang="en-GB" smtClean="0"/>
              <a:t>21</a:t>
            </a:fld>
            <a:endParaRPr lang="en-GB"/>
          </a:p>
        </p:txBody>
      </p:sp>
    </p:spTree>
    <p:extLst>
      <p:ext uri="{BB962C8B-B14F-4D97-AF65-F5344CB8AC3E}">
        <p14:creationId xmlns:p14="http://schemas.microsoft.com/office/powerpoint/2010/main" val="3878772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HM</a:t>
            </a:r>
          </a:p>
        </p:txBody>
      </p:sp>
      <p:sp>
        <p:nvSpPr>
          <p:cNvPr id="4" name="Slide Number Placeholder 3"/>
          <p:cNvSpPr>
            <a:spLocks noGrp="1"/>
          </p:cNvSpPr>
          <p:nvPr>
            <p:ph type="sldNum" sz="quarter" idx="10"/>
          </p:nvPr>
        </p:nvSpPr>
        <p:spPr/>
        <p:txBody>
          <a:bodyPr/>
          <a:lstStyle/>
          <a:p>
            <a:fld id="{9F6D1EAB-66EC-43B9-9AD8-019B2E02184D}" type="slidenum">
              <a:rPr lang="en-GB" smtClean="0"/>
              <a:t>22</a:t>
            </a:fld>
            <a:endParaRPr lang="en-GB"/>
          </a:p>
        </p:txBody>
      </p:sp>
    </p:spTree>
    <p:extLst>
      <p:ext uri="{BB962C8B-B14F-4D97-AF65-F5344CB8AC3E}">
        <p14:creationId xmlns:p14="http://schemas.microsoft.com/office/powerpoint/2010/main" val="917594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HM</a:t>
            </a:r>
          </a:p>
        </p:txBody>
      </p:sp>
      <p:sp>
        <p:nvSpPr>
          <p:cNvPr id="4" name="Slide Number Placeholder 3"/>
          <p:cNvSpPr>
            <a:spLocks noGrp="1"/>
          </p:cNvSpPr>
          <p:nvPr>
            <p:ph type="sldNum" sz="quarter" idx="10"/>
          </p:nvPr>
        </p:nvSpPr>
        <p:spPr/>
        <p:txBody>
          <a:bodyPr/>
          <a:lstStyle/>
          <a:p>
            <a:fld id="{9F6D1EAB-66EC-43B9-9AD8-019B2E02184D}" type="slidenum">
              <a:rPr lang="en-GB" smtClean="0"/>
              <a:t>23</a:t>
            </a:fld>
            <a:endParaRPr lang="en-GB"/>
          </a:p>
        </p:txBody>
      </p:sp>
    </p:spTree>
    <p:extLst>
      <p:ext uri="{BB962C8B-B14F-4D97-AF65-F5344CB8AC3E}">
        <p14:creationId xmlns:p14="http://schemas.microsoft.com/office/powerpoint/2010/main" val="2535933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HM</a:t>
            </a:r>
          </a:p>
        </p:txBody>
      </p:sp>
      <p:sp>
        <p:nvSpPr>
          <p:cNvPr id="4" name="Slide Number Placeholder 3"/>
          <p:cNvSpPr>
            <a:spLocks noGrp="1"/>
          </p:cNvSpPr>
          <p:nvPr>
            <p:ph type="sldNum" sz="quarter" idx="10"/>
          </p:nvPr>
        </p:nvSpPr>
        <p:spPr/>
        <p:txBody>
          <a:bodyPr/>
          <a:lstStyle/>
          <a:p>
            <a:fld id="{9F6D1EAB-66EC-43B9-9AD8-019B2E02184D}" type="slidenum">
              <a:rPr lang="en-GB" smtClean="0"/>
              <a:t>24</a:t>
            </a:fld>
            <a:endParaRPr lang="en-GB"/>
          </a:p>
        </p:txBody>
      </p:sp>
    </p:spTree>
    <p:extLst>
      <p:ext uri="{BB962C8B-B14F-4D97-AF65-F5344CB8AC3E}">
        <p14:creationId xmlns:p14="http://schemas.microsoft.com/office/powerpoint/2010/main" val="3924662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HM</a:t>
            </a:r>
          </a:p>
        </p:txBody>
      </p:sp>
      <p:sp>
        <p:nvSpPr>
          <p:cNvPr id="4" name="Slide Number Placeholder 3"/>
          <p:cNvSpPr>
            <a:spLocks noGrp="1"/>
          </p:cNvSpPr>
          <p:nvPr>
            <p:ph type="sldNum" sz="quarter" idx="10"/>
          </p:nvPr>
        </p:nvSpPr>
        <p:spPr/>
        <p:txBody>
          <a:bodyPr/>
          <a:lstStyle/>
          <a:p>
            <a:fld id="{9F6D1EAB-66EC-43B9-9AD8-019B2E02184D}" type="slidenum">
              <a:rPr lang="en-GB" smtClean="0"/>
              <a:t>25</a:t>
            </a:fld>
            <a:endParaRPr lang="en-GB"/>
          </a:p>
        </p:txBody>
      </p:sp>
    </p:spTree>
    <p:extLst>
      <p:ext uri="{BB962C8B-B14F-4D97-AF65-F5344CB8AC3E}">
        <p14:creationId xmlns:p14="http://schemas.microsoft.com/office/powerpoint/2010/main" val="31578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DV</a:t>
            </a:r>
          </a:p>
        </p:txBody>
      </p:sp>
      <p:sp>
        <p:nvSpPr>
          <p:cNvPr id="4" name="Slide Number Placeholder 3"/>
          <p:cNvSpPr>
            <a:spLocks noGrp="1"/>
          </p:cNvSpPr>
          <p:nvPr>
            <p:ph type="sldNum" sz="quarter" idx="5"/>
          </p:nvPr>
        </p:nvSpPr>
        <p:spPr/>
        <p:txBody>
          <a:bodyPr/>
          <a:lstStyle/>
          <a:p>
            <a:fld id="{9F6D1EAB-66EC-43B9-9AD8-019B2E02184D}" type="slidenum">
              <a:rPr lang="en-GB" smtClean="0"/>
              <a:t>26</a:t>
            </a:fld>
            <a:endParaRPr lang="en-GB"/>
          </a:p>
        </p:txBody>
      </p:sp>
    </p:spTree>
    <p:extLst>
      <p:ext uri="{BB962C8B-B14F-4D97-AF65-F5344CB8AC3E}">
        <p14:creationId xmlns:p14="http://schemas.microsoft.com/office/powerpoint/2010/main" val="1486525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a:effectLst/>
                <a:latin typeface="+mn-lt"/>
                <a:ea typeface="Calibri"/>
                <a:cs typeface="Times New Roman"/>
              </a:rPr>
              <a:t>DV</a:t>
            </a:r>
          </a:p>
          <a:p>
            <a:pPr>
              <a:lnSpc>
                <a:spcPct val="115000"/>
              </a:lnSpc>
              <a:spcAft>
                <a:spcPts val="1000"/>
              </a:spcAft>
            </a:pPr>
            <a:r>
              <a:rPr lang="en-GB" sz="1200" dirty="0">
                <a:effectLst/>
                <a:latin typeface="+mn-lt"/>
                <a:ea typeface="Calibri"/>
                <a:cs typeface="Times New Roman"/>
              </a:rPr>
              <a:t>It is important that information from these ACP conversations is written down and with consent shared with all who are involved with the person and their care.</a:t>
            </a:r>
          </a:p>
          <a:p>
            <a:pPr>
              <a:lnSpc>
                <a:spcPct val="115000"/>
              </a:lnSpc>
              <a:spcAft>
                <a:spcPts val="1000"/>
              </a:spcAft>
            </a:pPr>
            <a:r>
              <a:rPr lang="en-GB" sz="1200" dirty="0">
                <a:effectLst/>
                <a:latin typeface="+mn-lt"/>
                <a:ea typeface="Calibri"/>
                <a:cs typeface="Times New Roman"/>
              </a:rPr>
              <a:t>There are various templates to record a person’s preferences and wishes. This is an example of one developed by the Alzheimer’s Society in consultation with people living with dementia. It is also likely that as individual care homes you have your own way of recording this information. </a:t>
            </a:r>
          </a:p>
          <a:p>
            <a:pPr>
              <a:lnSpc>
                <a:spcPct val="115000"/>
              </a:lnSpc>
              <a:spcAft>
                <a:spcPts val="1000"/>
              </a:spcAft>
            </a:pPr>
            <a:r>
              <a:rPr lang="en-GB" sz="1200" dirty="0">
                <a:effectLst/>
                <a:latin typeface="+mn-lt"/>
                <a:ea typeface="Calibri"/>
                <a:cs typeface="Times New Roman"/>
              </a:rPr>
              <a:t>Electronic systems are used to share information across health and social care services. Key pieces of information will be recorded to allow professional’s quick access to the information in an emergency or if a person is moved to a different care setting such as being admitted to hospital. </a:t>
            </a:r>
          </a:p>
          <a:p>
            <a:pPr>
              <a:lnSpc>
                <a:spcPct val="115000"/>
              </a:lnSpc>
              <a:spcAft>
                <a:spcPts val="1000"/>
              </a:spcAft>
            </a:pPr>
            <a:r>
              <a:rPr lang="en-GB" sz="1200" dirty="0">
                <a:effectLst/>
                <a:latin typeface="+mn-lt"/>
                <a:ea typeface="Calibri"/>
                <a:cs typeface="Times New Roman"/>
              </a:rPr>
              <a:t>The back page of this future wishes booklet can be completed and given to the GP to input the information onto the person’s electronic record. </a:t>
            </a:r>
          </a:p>
          <a:p>
            <a:pPr>
              <a:lnSpc>
                <a:spcPct val="115000"/>
              </a:lnSpc>
              <a:spcAft>
                <a:spcPts val="1000"/>
              </a:spcAft>
            </a:pPr>
            <a:r>
              <a:rPr lang="en-GB" sz="1200" dirty="0">
                <a:effectLst/>
                <a:latin typeface="+mn-lt"/>
                <a:ea typeface="Calibri"/>
                <a:cs typeface="Times New Roman"/>
              </a:rPr>
              <a:t>This information includes: Key contact persons; preferred place of care and of death for the person and if there is any ACP documents and where they are kept, Documents such as:</a:t>
            </a:r>
          </a:p>
          <a:p>
            <a:pPr>
              <a:lnSpc>
                <a:spcPct val="115000"/>
              </a:lnSpc>
              <a:spcAft>
                <a:spcPts val="1000"/>
              </a:spcAft>
            </a:pPr>
            <a:r>
              <a:rPr lang="en-GB" sz="1200" dirty="0">
                <a:effectLst/>
                <a:latin typeface="+mn-lt"/>
                <a:ea typeface="Calibri"/>
                <a:cs typeface="Times New Roman"/>
              </a:rPr>
              <a:t>Statement of preference and wishes; LPA; ADRT; DNCPR or emergency care plan.</a:t>
            </a:r>
          </a:p>
          <a:p>
            <a:endParaRPr lang="en-GB" dirty="0"/>
          </a:p>
        </p:txBody>
      </p:sp>
      <p:sp>
        <p:nvSpPr>
          <p:cNvPr id="4" name="Slide Number Placeholder 3"/>
          <p:cNvSpPr>
            <a:spLocks noGrp="1"/>
          </p:cNvSpPr>
          <p:nvPr>
            <p:ph type="sldNum" sz="quarter" idx="10"/>
          </p:nvPr>
        </p:nvSpPr>
        <p:spPr/>
        <p:txBody>
          <a:bodyPr/>
          <a:lstStyle/>
          <a:p>
            <a:fld id="{9F6D1EAB-66EC-43B9-9AD8-019B2E02184D}" type="slidenum">
              <a:rPr lang="en-GB" smtClean="0"/>
              <a:t>27</a:t>
            </a:fld>
            <a:endParaRPr lang="en-GB"/>
          </a:p>
        </p:txBody>
      </p:sp>
    </p:spTree>
    <p:extLst>
      <p:ext uri="{BB962C8B-B14F-4D97-AF65-F5344CB8AC3E}">
        <p14:creationId xmlns:p14="http://schemas.microsoft.com/office/powerpoint/2010/main" val="2894899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DV</a:t>
            </a:r>
          </a:p>
        </p:txBody>
      </p:sp>
      <p:sp>
        <p:nvSpPr>
          <p:cNvPr id="4" name="Slide Number Placeholder 3"/>
          <p:cNvSpPr>
            <a:spLocks noGrp="1"/>
          </p:cNvSpPr>
          <p:nvPr>
            <p:ph type="sldNum" sz="quarter" idx="10"/>
          </p:nvPr>
        </p:nvSpPr>
        <p:spPr/>
        <p:txBody>
          <a:bodyPr/>
          <a:lstStyle/>
          <a:p>
            <a:fld id="{9F6D1EAB-66EC-43B9-9AD8-019B2E02184D}" type="slidenum">
              <a:rPr lang="en-GB" smtClean="0"/>
              <a:t>28</a:t>
            </a:fld>
            <a:endParaRPr lang="en-GB"/>
          </a:p>
        </p:txBody>
      </p:sp>
    </p:spTree>
    <p:extLst>
      <p:ext uri="{BB962C8B-B14F-4D97-AF65-F5344CB8AC3E}">
        <p14:creationId xmlns:p14="http://schemas.microsoft.com/office/powerpoint/2010/main" val="1130167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3568" y="4343400"/>
            <a:ext cx="6156960" cy="4114800"/>
          </a:xfrm>
        </p:spPr>
        <p:txBody>
          <a:bodyPr/>
          <a:lstStyle/>
          <a:p>
            <a:endParaRPr lang="en-GB" dirty="0"/>
          </a:p>
        </p:txBody>
      </p:sp>
      <p:sp>
        <p:nvSpPr>
          <p:cNvPr id="4" name="Slide Number Placeholder 3"/>
          <p:cNvSpPr>
            <a:spLocks noGrp="1"/>
          </p:cNvSpPr>
          <p:nvPr>
            <p:ph type="sldNum" sz="quarter" idx="10"/>
          </p:nvPr>
        </p:nvSpPr>
        <p:spPr/>
        <p:txBody>
          <a:bodyPr/>
          <a:lstStyle/>
          <a:p>
            <a:fld id="{9F6D1EAB-66EC-43B9-9AD8-019B2E02184D}" type="slidenum">
              <a:rPr lang="en-GB" smtClean="0"/>
              <a:t>4</a:t>
            </a:fld>
            <a:endParaRPr lang="en-GB"/>
          </a:p>
        </p:txBody>
      </p:sp>
    </p:spTree>
    <p:extLst>
      <p:ext uri="{BB962C8B-B14F-4D97-AF65-F5344CB8AC3E}">
        <p14:creationId xmlns:p14="http://schemas.microsoft.com/office/powerpoint/2010/main" val="2395561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3568" y="4343400"/>
            <a:ext cx="6156960" cy="4114800"/>
          </a:xfrm>
        </p:spPr>
        <p:txBody>
          <a:bodyPr/>
          <a:lstStyle/>
          <a:p>
            <a:r>
              <a:rPr lang="en-GB" dirty="0"/>
              <a:t>JC</a:t>
            </a:r>
          </a:p>
        </p:txBody>
      </p:sp>
      <p:sp>
        <p:nvSpPr>
          <p:cNvPr id="4" name="Slide Number Placeholder 3"/>
          <p:cNvSpPr>
            <a:spLocks noGrp="1"/>
          </p:cNvSpPr>
          <p:nvPr>
            <p:ph type="sldNum" sz="quarter" idx="10"/>
          </p:nvPr>
        </p:nvSpPr>
        <p:spPr/>
        <p:txBody>
          <a:bodyPr/>
          <a:lstStyle/>
          <a:p>
            <a:fld id="{9F6D1EAB-66EC-43B9-9AD8-019B2E02184D}" type="slidenum">
              <a:rPr lang="en-GB" smtClean="0"/>
              <a:t>5</a:t>
            </a:fld>
            <a:endParaRPr lang="en-GB"/>
          </a:p>
        </p:txBody>
      </p:sp>
    </p:spTree>
    <p:extLst>
      <p:ext uri="{BB962C8B-B14F-4D97-AF65-F5344CB8AC3E}">
        <p14:creationId xmlns:p14="http://schemas.microsoft.com/office/powerpoint/2010/main" val="2395561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JC</a:t>
            </a:r>
          </a:p>
        </p:txBody>
      </p:sp>
      <p:sp>
        <p:nvSpPr>
          <p:cNvPr id="4" name="Slide Number Placeholder 3"/>
          <p:cNvSpPr>
            <a:spLocks noGrp="1"/>
          </p:cNvSpPr>
          <p:nvPr>
            <p:ph type="sldNum" sz="quarter" idx="10"/>
          </p:nvPr>
        </p:nvSpPr>
        <p:spPr/>
        <p:txBody>
          <a:bodyPr/>
          <a:lstStyle/>
          <a:p>
            <a:fld id="{12579EC4-7AB4-44D5-AA19-E147E1EB35F3}" type="slidenum">
              <a:rPr lang="en-GB" smtClean="0"/>
              <a:t>6</a:t>
            </a:fld>
            <a:endParaRPr lang="en-GB"/>
          </a:p>
        </p:txBody>
      </p:sp>
    </p:spTree>
    <p:extLst>
      <p:ext uri="{BB962C8B-B14F-4D97-AF65-F5344CB8AC3E}">
        <p14:creationId xmlns:p14="http://schemas.microsoft.com/office/powerpoint/2010/main" val="2015498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3568" y="4343400"/>
            <a:ext cx="6156960" cy="4114800"/>
          </a:xfrm>
        </p:spPr>
        <p:txBody>
          <a:bodyPr/>
          <a:lstStyle/>
          <a:p>
            <a:r>
              <a:rPr lang="en-GB" dirty="0"/>
              <a:t>JC</a:t>
            </a:r>
          </a:p>
        </p:txBody>
      </p:sp>
      <p:sp>
        <p:nvSpPr>
          <p:cNvPr id="4" name="Slide Number Placeholder 3"/>
          <p:cNvSpPr>
            <a:spLocks noGrp="1"/>
          </p:cNvSpPr>
          <p:nvPr>
            <p:ph type="sldNum" sz="quarter" idx="10"/>
          </p:nvPr>
        </p:nvSpPr>
        <p:spPr/>
        <p:txBody>
          <a:bodyPr/>
          <a:lstStyle/>
          <a:p>
            <a:fld id="{9F6D1EAB-66EC-43B9-9AD8-019B2E02184D}" type="slidenum">
              <a:rPr lang="en-GB" smtClean="0"/>
              <a:t>7</a:t>
            </a:fld>
            <a:endParaRPr lang="en-GB"/>
          </a:p>
        </p:txBody>
      </p:sp>
    </p:spTree>
    <p:extLst>
      <p:ext uri="{BB962C8B-B14F-4D97-AF65-F5344CB8AC3E}">
        <p14:creationId xmlns:p14="http://schemas.microsoft.com/office/powerpoint/2010/main" val="2395561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0125" y="685800"/>
            <a:ext cx="4583113" cy="2578100"/>
          </a:xfrm>
        </p:spPr>
      </p:sp>
      <p:sp>
        <p:nvSpPr>
          <p:cNvPr id="3" name="Notes Placeholder 2"/>
          <p:cNvSpPr>
            <a:spLocks noGrp="1"/>
          </p:cNvSpPr>
          <p:nvPr>
            <p:ph type="body" idx="1"/>
          </p:nvPr>
        </p:nvSpPr>
        <p:spPr>
          <a:xfrm>
            <a:off x="207264" y="3489960"/>
            <a:ext cx="6437376" cy="4800600"/>
          </a:xfrm>
        </p:spPr>
        <p:txBody>
          <a:bodyPr/>
          <a:lstStyle/>
          <a:p>
            <a:pPr>
              <a:lnSpc>
                <a:spcPct val="115000"/>
              </a:lnSpc>
              <a:spcAft>
                <a:spcPts val="1000"/>
              </a:spcAft>
            </a:pPr>
            <a:r>
              <a:rPr lang="en-GB" sz="1100" dirty="0">
                <a:ea typeface="Calibri"/>
                <a:cs typeface="Times New Roman"/>
              </a:rPr>
              <a:t>JC</a:t>
            </a:r>
          </a:p>
        </p:txBody>
      </p:sp>
      <p:sp>
        <p:nvSpPr>
          <p:cNvPr id="4" name="Slide Number Placeholder 3"/>
          <p:cNvSpPr>
            <a:spLocks noGrp="1"/>
          </p:cNvSpPr>
          <p:nvPr>
            <p:ph type="sldNum" sz="quarter" idx="10"/>
          </p:nvPr>
        </p:nvSpPr>
        <p:spPr/>
        <p:txBody>
          <a:bodyPr/>
          <a:lstStyle/>
          <a:p>
            <a:fld id="{9F6D1EAB-66EC-43B9-9AD8-019B2E02184D}" type="slidenum">
              <a:rPr lang="en-GB" smtClean="0"/>
              <a:t>8</a:t>
            </a:fld>
            <a:endParaRPr lang="en-GB"/>
          </a:p>
        </p:txBody>
      </p:sp>
    </p:spTree>
    <p:extLst>
      <p:ext uri="{BB962C8B-B14F-4D97-AF65-F5344CB8AC3E}">
        <p14:creationId xmlns:p14="http://schemas.microsoft.com/office/powerpoint/2010/main" val="305045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JM </a:t>
            </a:r>
          </a:p>
        </p:txBody>
      </p:sp>
      <p:sp>
        <p:nvSpPr>
          <p:cNvPr id="4" name="Slide Number Placeholder 3"/>
          <p:cNvSpPr>
            <a:spLocks noGrp="1"/>
          </p:cNvSpPr>
          <p:nvPr>
            <p:ph type="sldNum" sz="quarter" idx="10"/>
          </p:nvPr>
        </p:nvSpPr>
        <p:spPr/>
        <p:txBody>
          <a:bodyPr/>
          <a:lstStyle/>
          <a:p>
            <a:fld id="{9F6D1EAB-66EC-43B9-9AD8-019B2E02184D}" type="slidenum">
              <a:rPr lang="en-GB" smtClean="0"/>
              <a:t>9</a:t>
            </a:fld>
            <a:endParaRPr lang="en-GB"/>
          </a:p>
        </p:txBody>
      </p:sp>
    </p:spTree>
    <p:extLst>
      <p:ext uri="{BB962C8B-B14F-4D97-AF65-F5344CB8AC3E}">
        <p14:creationId xmlns:p14="http://schemas.microsoft.com/office/powerpoint/2010/main" val="3113303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JM</a:t>
            </a:r>
          </a:p>
        </p:txBody>
      </p:sp>
      <p:sp>
        <p:nvSpPr>
          <p:cNvPr id="4" name="Slide Number Placeholder 3"/>
          <p:cNvSpPr>
            <a:spLocks noGrp="1"/>
          </p:cNvSpPr>
          <p:nvPr>
            <p:ph type="sldNum" sz="quarter" idx="10"/>
          </p:nvPr>
        </p:nvSpPr>
        <p:spPr/>
        <p:txBody>
          <a:bodyPr/>
          <a:lstStyle/>
          <a:p>
            <a:fld id="{9F6D1EAB-66EC-43B9-9AD8-019B2E02184D}" type="slidenum">
              <a:rPr lang="en-GB" smtClean="0"/>
              <a:t>10</a:t>
            </a:fld>
            <a:endParaRPr lang="en-GB"/>
          </a:p>
        </p:txBody>
      </p:sp>
    </p:spTree>
    <p:extLst>
      <p:ext uri="{BB962C8B-B14F-4D97-AF65-F5344CB8AC3E}">
        <p14:creationId xmlns:p14="http://schemas.microsoft.com/office/powerpoint/2010/main" val="1145194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5C3F9-775F-4AD4-A471-F78773A97F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9AAD4E3-6B0E-4376-BC39-1936806972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0CFC0C-43EB-4DE9-840C-4E3BB2A4A3F1}"/>
              </a:ext>
            </a:extLst>
          </p:cNvPr>
          <p:cNvSpPr>
            <a:spLocks noGrp="1"/>
          </p:cNvSpPr>
          <p:nvPr>
            <p:ph type="dt" sz="half" idx="10"/>
          </p:nvPr>
        </p:nvSpPr>
        <p:spPr/>
        <p:txBody>
          <a:bodyPr/>
          <a:lstStyle/>
          <a:p>
            <a:fld id="{F83CC19E-073E-4FAD-B4BF-33215BDBA165}" type="datetimeFigureOut">
              <a:rPr lang="en-GB" smtClean="0"/>
              <a:t>28/05/2020</a:t>
            </a:fld>
            <a:endParaRPr lang="en-GB"/>
          </a:p>
        </p:txBody>
      </p:sp>
      <p:sp>
        <p:nvSpPr>
          <p:cNvPr id="5" name="Footer Placeholder 4">
            <a:extLst>
              <a:ext uri="{FF2B5EF4-FFF2-40B4-BE49-F238E27FC236}">
                <a16:creationId xmlns:a16="http://schemas.microsoft.com/office/drawing/2014/main" id="{1303ABF1-085A-47E0-90F8-F7157E8951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8408D6-77BA-44F7-AC17-357DAAF7899D}"/>
              </a:ext>
            </a:extLst>
          </p:cNvPr>
          <p:cNvSpPr>
            <a:spLocks noGrp="1"/>
          </p:cNvSpPr>
          <p:nvPr>
            <p:ph type="sldNum" sz="quarter" idx="12"/>
          </p:nvPr>
        </p:nvSpPr>
        <p:spPr/>
        <p:txBody>
          <a:bodyPr/>
          <a:lstStyle/>
          <a:p>
            <a:fld id="{D1012C0E-9A9A-41E3-A1BD-6BB925CCC727}" type="slidenum">
              <a:rPr lang="en-GB" smtClean="0"/>
              <a:t>‹#›</a:t>
            </a:fld>
            <a:endParaRPr lang="en-GB"/>
          </a:p>
        </p:txBody>
      </p:sp>
    </p:spTree>
    <p:extLst>
      <p:ext uri="{BB962C8B-B14F-4D97-AF65-F5344CB8AC3E}">
        <p14:creationId xmlns:p14="http://schemas.microsoft.com/office/powerpoint/2010/main" val="641893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2B43-5DA6-4678-9C3A-04DD765158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CA7D9C-BEAD-4FF0-B8A2-0648C41E26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317D3E-93BA-4857-BF15-27544ABC36B1}"/>
              </a:ext>
            </a:extLst>
          </p:cNvPr>
          <p:cNvSpPr>
            <a:spLocks noGrp="1"/>
          </p:cNvSpPr>
          <p:nvPr>
            <p:ph type="dt" sz="half" idx="10"/>
          </p:nvPr>
        </p:nvSpPr>
        <p:spPr/>
        <p:txBody>
          <a:bodyPr/>
          <a:lstStyle/>
          <a:p>
            <a:fld id="{F83CC19E-073E-4FAD-B4BF-33215BDBA165}" type="datetimeFigureOut">
              <a:rPr lang="en-GB" smtClean="0"/>
              <a:t>28/05/2020</a:t>
            </a:fld>
            <a:endParaRPr lang="en-GB"/>
          </a:p>
        </p:txBody>
      </p:sp>
      <p:sp>
        <p:nvSpPr>
          <p:cNvPr id="5" name="Footer Placeholder 4">
            <a:extLst>
              <a:ext uri="{FF2B5EF4-FFF2-40B4-BE49-F238E27FC236}">
                <a16:creationId xmlns:a16="http://schemas.microsoft.com/office/drawing/2014/main" id="{9408BA06-1204-486D-A19E-03D4111A64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914C8D-9AD7-4024-BED3-BFAC14074EBF}"/>
              </a:ext>
            </a:extLst>
          </p:cNvPr>
          <p:cNvSpPr>
            <a:spLocks noGrp="1"/>
          </p:cNvSpPr>
          <p:nvPr>
            <p:ph type="sldNum" sz="quarter" idx="12"/>
          </p:nvPr>
        </p:nvSpPr>
        <p:spPr/>
        <p:txBody>
          <a:bodyPr/>
          <a:lstStyle/>
          <a:p>
            <a:fld id="{D1012C0E-9A9A-41E3-A1BD-6BB925CCC727}" type="slidenum">
              <a:rPr lang="en-GB" smtClean="0"/>
              <a:t>‹#›</a:t>
            </a:fld>
            <a:endParaRPr lang="en-GB"/>
          </a:p>
        </p:txBody>
      </p:sp>
    </p:spTree>
    <p:extLst>
      <p:ext uri="{BB962C8B-B14F-4D97-AF65-F5344CB8AC3E}">
        <p14:creationId xmlns:p14="http://schemas.microsoft.com/office/powerpoint/2010/main" val="101008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BEB03A-0A9B-43DD-9CFA-2A59E226A90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17D866-11A6-475F-8774-A9FA4BBB59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18CB63-51CC-4656-B6D8-E38279C6C3E0}"/>
              </a:ext>
            </a:extLst>
          </p:cNvPr>
          <p:cNvSpPr>
            <a:spLocks noGrp="1"/>
          </p:cNvSpPr>
          <p:nvPr>
            <p:ph type="dt" sz="half" idx="10"/>
          </p:nvPr>
        </p:nvSpPr>
        <p:spPr/>
        <p:txBody>
          <a:bodyPr/>
          <a:lstStyle/>
          <a:p>
            <a:fld id="{F83CC19E-073E-4FAD-B4BF-33215BDBA165}" type="datetimeFigureOut">
              <a:rPr lang="en-GB" smtClean="0"/>
              <a:t>28/05/2020</a:t>
            </a:fld>
            <a:endParaRPr lang="en-GB"/>
          </a:p>
        </p:txBody>
      </p:sp>
      <p:sp>
        <p:nvSpPr>
          <p:cNvPr id="5" name="Footer Placeholder 4">
            <a:extLst>
              <a:ext uri="{FF2B5EF4-FFF2-40B4-BE49-F238E27FC236}">
                <a16:creationId xmlns:a16="http://schemas.microsoft.com/office/drawing/2014/main" id="{F9F72ECB-EC0A-401F-AE09-077FB4604C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5AB187-E834-48B8-B12F-3DC0AAF5F203}"/>
              </a:ext>
            </a:extLst>
          </p:cNvPr>
          <p:cNvSpPr>
            <a:spLocks noGrp="1"/>
          </p:cNvSpPr>
          <p:nvPr>
            <p:ph type="sldNum" sz="quarter" idx="12"/>
          </p:nvPr>
        </p:nvSpPr>
        <p:spPr/>
        <p:txBody>
          <a:bodyPr/>
          <a:lstStyle/>
          <a:p>
            <a:fld id="{D1012C0E-9A9A-41E3-A1BD-6BB925CCC727}" type="slidenum">
              <a:rPr lang="en-GB" smtClean="0"/>
              <a:t>‹#›</a:t>
            </a:fld>
            <a:endParaRPr lang="en-GB"/>
          </a:p>
        </p:txBody>
      </p:sp>
    </p:spTree>
    <p:extLst>
      <p:ext uri="{BB962C8B-B14F-4D97-AF65-F5344CB8AC3E}">
        <p14:creationId xmlns:p14="http://schemas.microsoft.com/office/powerpoint/2010/main" val="1092914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GB"/>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201600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24A5-6889-4FEF-8F05-7D7F8BBE51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24E675-7EBE-4FB1-A219-23F4AB857C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32A612-3E33-463E-8474-3331B1CD68F8}"/>
              </a:ext>
            </a:extLst>
          </p:cNvPr>
          <p:cNvSpPr>
            <a:spLocks noGrp="1"/>
          </p:cNvSpPr>
          <p:nvPr>
            <p:ph type="dt" sz="half" idx="10"/>
          </p:nvPr>
        </p:nvSpPr>
        <p:spPr/>
        <p:txBody>
          <a:bodyPr/>
          <a:lstStyle/>
          <a:p>
            <a:fld id="{F83CC19E-073E-4FAD-B4BF-33215BDBA165}" type="datetimeFigureOut">
              <a:rPr lang="en-GB" smtClean="0"/>
              <a:t>28/05/2020</a:t>
            </a:fld>
            <a:endParaRPr lang="en-GB"/>
          </a:p>
        </p:txBody>
      </p:sp>
      <p:sp>
        <p:nvSpPr>
          <p:cNvPr id="5" name="Footer Placeholder 4">
            <a:extLst>
              <a:ext uri="{FF2B5EF4-FFF2-40B4-BE49-F238E27FC236}">
                <a16:creationId xmlns:a16="http://schemas.microsoft.com/office/drawing/2014/main" id="{37BB44FA-E51E-42CD-89F1-6E5240FE30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DDF56E-C1B8-4D61-93E2-274F60217EC7}"/>
              </a:ext>
            </a:extLst>
          </p:cNvPr>
          <p:cNvSpPr>
            <a:spLocks noGrp="1"/>
          </p:cNvSpPr>
          <p:nvPr>
            <p:ph type="sldNum" sz="quarter" idx="12"/>
          </p:nvPr>
        </p:nvSpPr>
        <p:spPr/>
        <p:txBody>
          <a:bodyPr/>
          <a:lstStyle/>
          <a:p>
            <a:fld id="{D1012C0E-9A9A-41E3-A1BD-6BB925CCC727}" type="slidenum">
              <a:rPr lang="en-GB" smtClean="0"/>
              <a:t>‹#›</a:t>
            </a:fld>
            <a:endParaRPr lang="en-GB"/>
          </a:p>
        </p:txBody>
      </p:sp>
    </p:spTree>
    <p:extLst>
      <p:ext uri="{BB962C8B-B14F-4D97-AF65-F5344CB8AC3E}">
        <p14:creationId xmlns:p14="http://schemas.microsoft.com/office/powerpoint/2010/main" val="277498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1785D-2DEC-4AB9-9FEB-25A9B72C17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B3653AC-1807-4FDC-A503-56A4989FBC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8B02E0-0A52-4E57-BA02-9C3F37585858}"/>
              </a:ext>
            </a:extLst>
          </p:cNvPr>
          <p:cNvSpPr>
            <a:spLocks noGrp="1"/>
          </p:cNvSpPr>
          <p:nvPr>
            <p:ph type="dt" sz="half" idx="10"/>
          </p:nvPr>
        </p:nvSpPr>
        <p:spPr/>
        <p:txBody>
          <a:bodyPr/>
          <a:lstStyle/>
          <a:p>
            <a:fld id="{F83CC19E-073E-4FAD-B4BF-33215BDBA165}" type="datetimeFigureOut">
              <a:rPr lang="en-GB" smtClean="0"/>
              <a:t>28/05/2020</a:t>
            </a:fld>
            <a:endParaRPr lang="en-GB"/>
          </a:p>
        </p:txBody>
      </p:sp>
      <p:sp>
        <p:nvSpPr>
          <p:cNvPr id="5" name="Footer Placeholder 4">
            <a:extLst>
              <a:ext uri="{FF2B5EF4-FFF2-40B4-BE49-F238E27FC236}">
                <a16:creationId xmlns:a16="http://schemas.microsoft.com/office/drawing/2014/main" id="{C82E72C4-1123-4C0A-A3BB-FC25F30239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96B570-9FC9-4B55-8035-0D0E4BA7FF51}"/>
              </a:ext>
            </a:extLst>
          </p:cNvPr>
          <p:cNvSpPr>
            <a:spLocks noGrp="1"/>
          </p:cNvSpPr>
          <p:nvPr>
            <p:ph type="sldNum" sz="quarter" idx="12"/>
          </p:nvPr>
        </p:nvSpPr>
        <p:spPr/>
        <p:txBody>
          <a:bodyPr/>
          <a:lstStyle/>
          <a:p>
            <a:fld id="{D1012C0E-9A9A-41E3-A1BD-6BB925CCC727}" type="slidenum">
              <a:rPr lang="en-GB" smtClean="0"/>
              <a:t>‹#›</a:t>
            </a:fld>
            <a:endParaRPr lang="en-GB"/>
          </a:p>
        </p:txBody>
      </p:sp>
    </p:spTree>
    <p:extLst>
      <p:ext uri="{BB962C8B-B14F-4D97-AF65-F5344CB8AC3E}">
        <p14:creationId xmlns:p14="http://schemas.microsoft.com/office/powerpoint/2010/main" val="388794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EC3FC-234D-4A5E-AE3B-B9978DDD4A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B355D3-7B5F-4282-819A-98752D8A37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D71A1C-2248-4CCE-BF41-3DABA4E498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073CC9B-A81B-4890-9DC2-C5E8A6D44FDA}"/>
              </a:ext>
            </a:extLst>
          </p:cNvPr>
          <p:cNvSpPr>
            <a:spLocks noGrp="1"/>
          </p:cNvSpPr>
          <p:nvPr>
            <p:ph type="dt" sz="half" idx="10"/>
          </p:nvPr>
        </p:nvSpPr>
        <p:spPr/>
        <p:txBody>
          <a:bodyPr/>
          <a:lstStyle/>
          <a:p>
            <a:fld id="{F83CC19E-073E-4FAD-B4BF-33215BDBA165}" type="datetimeFigureOut">
              <a:rPr lang="en-GB" smtClean="0"/>
              <a:t>28/05/2020</a:t>
            </a:fld>
            <a:endParaRPr lang="en-GB"/>
          </a:p>
        </p:txBody>
      </p:sp>
      <p:sp>
        <p:nvSpPr>
          <p:cNvPr id="6" name="Footer Placeholder 5">
            <a:extLst>
              <a:ext uri="{FF2B5EF4-FFF2-40B4-BE49-F238E27FC236}">
                <a16:creationId xmlns:a16="http://schemas.microsoft.com/office/drawing/2014/main" id="{FF10D19E-36C7-47D4-99A5-909BDD8E70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A04A59-B304-4944-A932-C16D993CD2D4}"/>
              </a:ext>
            </a:extLst>
          </p:cNvPr>
          <p:cNvSpPr>
            <a:spLocks noGrp="1"/>
          </p:cNvSpPr>
          <p:nvPr>
            <p:ph type="sldNum" sz="quarter" idx="12"/>
          </p:nvPr>
        </p:nvSpPr>
        <p:spPr/>
        <p:txBody>
          <a:bodyPr/>
          <a:lstStyle/>
          <a:p>
            <a:fld id="{D1012C0E-9A9A-41E3-A1BD-6BB925CCC727}" type="slidenum">
              <a:rPr lang="en-GB" smtClean="0"/>
              <a:t>‹#›</a:t>
            </a:fld>
            <a:endParaRPr lang="en-GB"/>
          </a:p>
        </p:txBody>
      </p:sp>
    </p:spTree>
    <p:extLst>
      <p:ext uri="{BB962C8B-B14F-4D97-AF65-F5344CB8AC3E}">
        <p14:creationId xmlns:p14="http://schemas.microsoft.com/office/powerpoint/2010/main" val="425219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574B8-24FC-478B-88CE-3B8FA34BC9C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55C0B4-4973-4C08-B3E0-7136374758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7E7484-22F8-4F85-9284-D3E8BEB709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796161-584B-4B3E-8048-02AB2B937F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C2F0E7-B5C5-4751-9B99-3EB64BCEBD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0E071B-7D6C-4F53-A2DC-CA25C11B115A}"/>
              </a:ext>
            </a:extLst>
          </p:cNvPr>
          <p:cNvSpPr>
            <a:spLocks noGrp="1"/>
          </p:cNvSpPr>
          <p:nvPr>
            <p:ph type="dt" sz="half" idx="10"/>
          </p:nvPr>
        </p:nvSpPr>
        <p:spPr/>
        <p:txBody>
          <a:bodyPr/>
          <a:lstStyle/>
          <a:p>
            <a:fld id="{F83CC19E-073E-4FAD-B4BF-33215BDBA165}" type="datetimeFigureOut">
              <a:rPr lang="en-GB" smtClean="0"/>
              <a:t>28/05/2020</a:t>
            </a:fld>
            <a:endParaRPr lang="en-GB"/>
          </a:p>
        </p:txBody>
      </p:sp>
      <p:sp>
        <p:nvSpPr>
          <p:cNvPr id="8" name="Footer Placeholder 7">
            <a:extLst>
              <a:ext uri="{FF2B5EF4-FFF2-40B4-BE49-F238E27FC236}">
                <a16:creationId xmlns:a16="http://schemas.microsoft.com/office/drawing/2014/main" id="{058C5004-701D-4B5C-9114-BBF7CCF0D26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1FABA1-AE54-4241-9B63-61A8F6B1BE9E}"/>
              </a:ext>
            </a:extLst>
          </p:cNvPr>
          <p:cNvSpPr>
            <a:spLocks noGrp="1"/>
          </p:cNvSpPr>
          <p:nvPr>
            <p:ph type="sldNum" sz="quarter" idx="12"/>
          </p:nvPr>
        </p:nvSpPr>
        <p:spPr/>
        <p:txBody>
          <a:bodyPr/>
          <a:lstStyle/>
          <a:p>
            <a:fld id="{D1012C0E-9A9A-41E3-A1BD-6BB925CCC727}" type="slidenum">
              <a:rPr lang="en-GB" smtClean="0"/>
              <a:t>‹#›</a:t>
            </a:fld>
            <a:endParaRPr lang="en-GB"/>
          </a:p>
        </p:txBody>
      </p:sp>
    </p:spTree>
    <p:extLst>
      <p:ext uri="{BB962C8B-B14F-4D97-AF65-F5344CB8AC3E}">
        <p14:creationId xmlns:p14="http://schemas.microsoft.com/office/powerpoint/2010/main" val="4137493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E0C3-1E81-4547-9177-59C999061C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E48EB6F-0C44-4D57-A962-D3369D72EE86}"/>
              </a:ext>
            </a:extLst>
          </p:cNvPr>
          <p:cNvSpPr>
            <a:spLocks noGrp="1"/>
          </p:cNvSpPr>
          <p:nvPr>
            <p:ph type="dt" sz="half" idx="10"/>
          </p:nvPr>
        </p:nvSpPr>
        <p:spPr/>
        <p:txBody>
          <a:bodyPr/>
          <a:lstStyle/>
          <a:p>
            <a:fld id="{F83CC19E-073E-4FAD-B4BF-33215BDBA165}" type="datetimeFigureOut">
              <a:rPr lang="en-GB" smtClean="0"/>
              <a:t>28/05/2020</a:t>
            </a:fld>
            <a:endParaRPr lang="en-GB"/>
          </a:p>
        </p:txBody>
      </p:sp>
      <p:sp>
        <p:nvSpPr>
          <p:cNvPr id="4" name="Footer Placeholder 3">
            <a:extLst>
              <a:ext uri="{FF2B5EF4-FFF2-40B4-BE49-F238E27FC236}">
                <a16:creationId xmlns:a16="http://schemas.microsoft.com/office/drawing/2014/main" id="{C1E4A091-E243-4384-8A1A-884B0153ED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423C281-5EFF-4C38-AF35-F0B9653E8CEB}"/>
              </a:ext>
            </a:extLst>
          </p:cNvPr>
          <p:cNvSpPr>
            <a:spLocks noGrp="1"/>
          </p:cNvSpPr>
          <p:nvPr>
            <p:ph type="sldNum" sz="quarter" idx="12"/>
          </p:nvPr>
        </p:nvSpPr>
        <p:spPr/>
        <p:txBody>
          <a:bodyPr/>
          <a:lstStyle/>
          <a:p>
            <a:fld id="{D1012C0E-9A9A-41E3-A1BD-6BB925CCC727}" type="slidenum">
              <a:rPr lang="en-GB" smtClean="0"/>
              <a:t>‹#›</a:t>
            </a:fld>
            <a:endParaRPr lang="en-GB"/>
          </a:p>
        </p:txBody>
      </p:sp>
    </p:spTree>
    <p:extLst>
      <p:ext uri="{BB962C8B-B14F-4D97-AF65-F5344CB8AC3E}">
        <p14:creationId xmlns:p14="http://schemas.microsoft.com/office/powerpoint/2010/main" val="99141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B33DA7-A774-4954-AACE-E58E9CFDF361}"/>
              </a:ext>
            </a:extLst>
          </p:cNvPr>
          <p:cNvSpPr>
            <a:spLocks noGrp="1"/>
          </p:cNvSpPr>
          <p:nvPr>
            <p:ph type="dt" sz="half" idx="10"/>
          </p:nvPr>
        </p:nvSpPr>
        <p:spPr/>
        <p:txBody>
          <a:bodyPr/>
          <a:lstStyle/>
          <a:p>
            <a:fld id="{F83CC19E-073E-4FAD-B4BF-33215BDBA165}" type="datetimeFigureOut">
              <a:rPr lang="en-GB" smtClean="0"/>
              <a:t>28/05/2020</a:t>
            </a:fld>
            <a:endParaRPr lang="en-GB"/>
          </a:p>
        </p:txBody>
      </p:sp>
      <p:sp>
        <p:nvSpPr>
          <p:cNvPr id="3" name="Footer Placeholder 2">
            <a:extLst>
              <a:ext uri="{FF2B5EF4-FFF2-40B4-BE49-F238E27FC236}">
                <a16:creationId xmlns:a16="http://schemas.microsoft.com/office/drawing/2014/main" id="{A4F0DD5A-F89E-4F7E-9A90-F413B52CE7A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F8B9916-75C7-4B08-AE8C-E575F3CFD516}"/>
              </a:ext>
            </a:extLst>
          </p:cNvPr>
          <p:cNvSpPr>
            <a:spLocks noGrp="1"/>
          </p:cNvSpPr>
          <p:nvPr>
            <p:ph type="sldNum" sz="quarter" idx="12"/>
          </p:nvPr>
        </p:nvSpPr>
        <p:spPr/>
        <p:txBody>
          <a:bodyPr/>
          <a:lstStyle/>
          <a:p>
            <a:fld id="{D1012C0E-9A9A-41E3-A1BD-6BB925CCC727}" type="slidenum">
              <a:rPr lang="en-GB" smtClean="0"/>
              <a:t>‹#›</a:t>
            </a:fld>
            <a:endParaRPr lang="en-GB"/>
          </a:p>
        </p:txBody>
      </p:sp>
    </p:spTree>
    <p:extLst>
      <p:ext uri="{BB962C8B-B14F-4D97-AF65-F5344CB8AC3E}">
        <p14:creationId xmlns:p14="http://schemas.microsoft.com/office/powerpoint/2010/main" val="255374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661A3-A57C-4331-8EA8-27D477CE53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22B7771-B319-4106-A44E-B199AC0556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A0A07B-970D-420D-AAA1-74A4803DED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FA2475-684D-47A5-85A3-211EFA1A310C}"/>
              </a:ext>
            </a:extLst>
          </p:cNvPr>
          <p:cNvSpPr>
            <a:spLocks noGrp="1"/>
          </p:cNvSpPr>
          <p:nvPr>
            <p:ph type="dt" sz="half" idx="10"/>
          </p:nvPr>
        </p:nvSpPr>
        <p:spPr/>
        <p:txBody>
          <a:bodyPr/>
          <a:lstStyle/>
          <a:p>
            <a:fld id="{F83CC19E-073E-4FAD-B4BF-33215BDBA165}" type="datetimeFigureOut">
              <a:rPr lang="en-GB" smtClean="0"/>
              <a:t>28/05/2020</a:t>
            </a:fld>
            <a:endParaRPr lang="en-GB"/>
          </a:p>
        </p:txBody>
      </p:sp>
      <p:sp>
        <p:nvSpPr>
          <p:cNvPr id="6" name="Footer Placeholder 5">
            <a:extLst>
              <a:ext uri="{FF2B5EF4-FFF2-40B4-BE49-F238E27FC236}">
                <a16:creationId xmlns:a16="http://schemas.microsoft.com/office/drawing/2014/main" id="{D7511DF3-69F7-419D-9FAC-D1D227A528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13BDD8-03B8-4FEE-8637-920983F97F12}"/>
              </a:ext>
            </a:extLst>
          </p:cNvPr>
          <p:cNvSpPr>
            <a:spLocks noGrp="1"/>
          </p:cNvSpPr>
          <p:nvPr>
            <p:ph type="sldNum" sz="quarter" idx="12"/>
          </p:nvPr>
        </p:nvSpPr>
        <p:spPr/>
        <p:txBody>
          <a:bodyPr/>
          <a:lstStyle/>
          <a:p>
            <a:fld id="{D1012C0E-9A9A-41E3-A1BD-6BB925CCC727}" type="slidenum">
              <a:rPr lang="en-GB" smtClean="0"/>
              <a:t>‹#›</a:t>
            </a:fld>
            <a:endParaRPr lang="en-GB"/>
          </a:p>
        </p:txBody>
      </p:sp>
    </p:spTree>
    <p:extLst>
      <p:ext uri="{BB962C8B-B14F-4D97-AF65-F5344CB8AC3E}">
        <p14:creationId xmlns:p14="http://schemas.microsoft.com/office/powerpoint/2010/main" val="292891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317EC-5452-4886-846B-84831C00B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2DB924-0BA5-46E2-B803-2A0539FF64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E07B5F-3217-4DBA-9A12-89D801545E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7B89F-C1F8-499F-838A-6A3E440AC8A3}"/>
              </a:ext>
            </a:extLst>
          </p:cNvPr>
          <p:cNvSpPr>
            <a:spLocks noGrp="1"/>
          </p:cNvSpPr>
          <p:nvPr>
            <p:ph type="dt" sz="half" idx="10"/>
          </p:nvPr>
        </p:nvSpPr>
        <p:spPr/>
        <p:txBody>
          <a:bodyPr/>
          <a:lstStyle/>
          <a:p>
            <a:fld id="{F83CC19E-073E-4FAD-B4BF-33215BDBA165}" type="datetimeFigureOut">
              <a:rPr lang="en-GB" smtClean="0"/>
              <a:t>28/05/2020</a:t>
            </a:fld>
            <a:endParaRPr lang="en-GB"/>
          </a:p>
        </p:txBody>
      </p:sp>
      <p:sp>
        <p:nvSpPr>
          <p:cNvPr id="6" name="Footer Placeholder 5">
            <a:extLst>
              <a:ext uri="{FF2B5EF4-FFF2-40B4-BE49-F238E27FC236}">
                <a16:creationId xmlns:a16="http://schemas.microsoft.com/office/drawing/2014/main" id="{9CA16841-63EF-4572-AE31-511F77DC41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15300B-2BF4-43DF-AECE-6D0EE281E0E1}"/>
              </a:ext>
            </a:extLst>
          </p:cNvPr>
          <p:cNvSpPr>
            <a:spLocks noGrp="1"/>
          </p:cNvSpPr>
          <p:nvPr>
            <p:ph type="sldNum" sz="quarter" idx="12"/>
          </p:nvPr>
        </p:nvSpPr>
        <p:spPr/>
        <p:txBody>
          <a:bodyPr/>
          <a:lstStyle/>
          <a:p>
            <a:fld id="{D1012C0E-9A9A-41E3-A1BD-6BB925CCC727}" type="slidenum">
              <a:rPr lang="en-GB" smtClean="0"/>
              <a:t>‹#›</a:t>
            </a:fld>
            <a:endParaRPr lang="en-GB"/>
          </a:p>
        </p:txBody>
      </p:sp>
    </p:spTree>
    <p:extLst>
      <p:ext uri="{BB962C8B-B14F-4D97-AF65-F5344CB8AC3E}">
        <p14:creationId xmlns:p14="http://schemas.microsoft.com/office/powerpoint/2010/main" val="3609965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B816-18F2-407D-A79A-4153D3D0D3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7BC522-8394-4458-8094-1CEE7BDD3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B4661F-9C66-4348-803B-1F077A4DDB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CC19E-073E-4FAD-B4BF-33215BDBA165}" type="datetimeFigureOut">
              <a:rPr lang="en-GB" smtClean="0"/>
              <a:t>28/05/2020</a:t>
            </a:fld>
            <a:endParaRPr lang="en-GB"/>
          </a:p>
        </p:txBody>
      </p:sp>
      <p:sp>
        <p:nvSpPr>
          <p:cNvPr id="5" name="Footer Placeholder 4">
            <a:extLst>
              <a:ext uri="{FF2B5EF4-FFF2-40B4-BE49-F238E27FC236}">
                <a16:creationId xmlns:a16="http://schemas.microsoft.com/office/drawing/2014/main" id="{597099AF-CE92-43BE-8BAB-984F3DBBB5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B730591-151A-46DB-A2B1-762898A797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12C0E-9A9A-41E3-A1BD-6BB925CCC727}" type="slidenum">
              <a:rPr lang="en-GB" smtClean="0"/>
              <a:t>‹#›</a:t>
            </a:fld>
            <a:endParaRPr lang="en-GB"/>
          </a:p>
        </p:txBody>
      </p:sp>
    </p:spTree>
    <p:extLst>
      <p:ext uri="{BB962C8B-B14F-4D97-AF65-F5344CB8AC3E}">
        <p14:creationId xmlns:p14="http://schemas.microsoft.com/office/powerpoint/2010/main" val="2332115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XUuv8_GbwvI&amp;feature=emb_logo"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ufe9h9fugsE&amp;feature=emb_logo"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2.xml"/><Relationship Id="rId5" Type="http://schemas.openxmlformats.org/officeDocument/2006/relationships/image" Target="../media/image2.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ZEGTGhpX-V0&amp;feature=emb_logo"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www.yhscn.nhs.uk/media/PDFs/mhdn/Dementia/Care%20Planning/Alzheimers%20resource/My%20Future%20Wishes%20Care%20Pack%20PDF%20READ%20VIEW.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http://www.yhscn.nhs.uk/media/PDFs/mhdn/Dementia/Care%20Planning/ACP%20Resources/Advance_Care_Plan_May2020_editable.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debby.veigas@wakefieldhospice.co.uk" TargetMode="External"/><Relationship Id="rId7" Type="http://schemas.openxmlformats.org/officeDocument/2006/relationships/image" Target="../media/image45.jpeg"/><Relationship Id="rId2" Type="http://schemas.openxmlformats.org/officeDocument/2006/relationships/hyperlink" Target="mailto:janec@st-gemma.co.uk" TargetMode="External"/><Relationship Id="rId1" Type="http://schemas.openxmlformats.org/officeDocument/2006/relationships/slideLayout" Target="../slideLayouts/slideLayout12.xml"/><Relationship Id="rId6" Type="http://schemas.openxmlformats.org/officeDocument/2006/relationships/hyperlink" Target="mailto:colinsloane@nhs.net" TargetMode="External"/><Relationship Id="rId5" Type="http://schemas.openxmlformats.org/officeDocument/2006/relationships/hyperlink" Target="mailto:penny.kirk@nhs.net" TargetMode="External"/><Relationship Id="rId4" Type="http://schemas.openxmlformats.org/officeDocument/2006/relationships/hyperlink" Target="mailto:janet.millard@wakefieldhospice.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jp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17BFA3-70AD-4F75-8B11-493C176AC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58" y="308786"/>
            <a:ext cx="2258458" cy="1014782"/>
          </a:xfrm>
          <a:prstGeom prst="rect">
            <a:avLst/>
          </a:prstGeom>
        </p:spPr>
      </p:pic>
      <p:sp>
        <p:nvSpPr>
          <p:cNvPr id="5" name="Title 4">
            <a:extLst>
              <a:ext uri="{FF2B5EF4-FFF2-40B4-BE49-F238E27FC236}">
                <a16:creationId xmlns:a16="http://schemas.microsoft.com/office/drawing/2014/main" id="{E3F08D7D-94EC-4F99-944B-3156D78EA646}"/>
              </a:ext>
            </a:extLst>
          </p:cNvPr>
          <p:cNvSpPr>
            <a:spLocks noGrp="1"/>
          </p:cNvSpPr>
          <p:nvPr>
            <p:ph type="ctrTitle"/>
          </p:nvPr>
        </p:nvSpPr>
        <p:spPr>
          <a:xfrm>
            <a:off x="630608" y="1805355"/>
            <a:ext cx="10515600" cy="2213778"/>
          </a:xfrm>
        </p:spPr>
        <p:txBody>
          <a:bodyPr>
            <a:normAutofit/>
          </a:bodyPr>
          <a:lstStyle/>
          <a:p>
            <a:pPr algn="ctr"/>
            <a:r>
              <a:rPr lang="en-GB" dirty="0"/>
              <a:t>Talking about My Future Wishes during COVID</a:t>
            </a:r>
            <a:br>
              <a:rPr lang="en-GB" dirty="0"/>
            </a:br>
            <a:r>
              <a:rPr lang="en-GB" sz="2800" i="1" dirty="0"/>
              <a:t>Having, recording and sharing important conversations</a:t>
            </a:r>
          </a:p>
        </p:txBody>
      </p:sp>
      <p:pic>
        <p:nvPicPr>
          <p:cNvPr id="2" name="Picture 1"/>
          <p:cNvPicPr>
            <a:picLocks noChangeAspect="1"/>
          </p:cNvPicPr>
          <p:nvPr/>
        </p:nvPicPr>
        <p:blipFill>
          <a:blip r:embed="rId4"/>
          <a:stretch>
            <a:fillRect/>
          </a:stretch>
        </p:blipFill>
        <p:spPr>
          <a:xfrm>
            <a:off x="0" y="4938649"/>
            <a:ext cx="2920237" cy="1352282"/>
          </a:xfrm>
          <a:prstGeom prst="rect">
            <a:avLst/>
          </a:prstGeom>
        </p:spPr>
      </p:pic>
      <p:pic>
        <p:nvPicPr>
          <p:cNvPr id="3" name="Picture 2"/>
          <p:cNvPicPr>
            <a:picLocks noChangeAspect="1"/>
          </p:cNvPicPr>
          <p:nvPr/>
        </p:nvPicPr>
        <p:blipFill>
          <a:blip r:embed="rId5"/>
          <a:stretch>
            <a:fillRect/>
          </a:stretch>
        </p:blipFill>
        <p:spPr>
          <a:xfrm>
            <a:off x="8538692" y="4848497"/>
            <a:ext cx="3545044" cy="1442434"/>
          </a:xfrm>
          <a:prstGeom prst="rect">
            <a:avLst/>
          </a:prstGeom>
        </p:spPr>
      </p:pic>
    </p:spTree>
    <p:extLst>
      <p:ext uri="{BB962C8B-B14F-4D97-AF65-F5344CB8AC3E}">
        <p14:creationId xmlns:p14="http://schemas.microsoft.com/office/powerpoint/2010/main" val="384753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0"/>
          </p:nvPr>
        </p:nvPicPr>
        <p:blipFill>
          <a:blip r:embed="rId3"/>
          <a:stretch>
            <a:fillRect/>
          </a:stretch>
        </p:blipFill>
        <p:spPr>
          <a:xfrm>
            <a:off x="4337620" y="2462194"/>
            <a:ext cx="2058671" cy="1322947"/>
          </a:xfrm>
          <a:prstGeom prst="rect">
            <a:avLst/>
          </a:prstGeom>
        </p:spPr>
      </p:pic>
      <p:sp>
        <p:nvSpPr>
          <p:cNvPr id="3" name="Title 2"/>
          <p:cNvSpPr>
            <a:spLocks noGrp="1"/>
          </p:cNvSpPr>
          <p:nvPr>
            <p:ph type="title"/>
          </p:nvPr>
        </p:nvSpPr>
        <p:spPr/>
        <p:txBody>
          <a:bodyPr/>
          <a:lstStyle/>
          <a:p>
            <a:pPr algn="ctr"/>
            <a:r>
              <a:rPr lang="en-GB" dirty="0"/>
              <a:t>Simple Skills Secrets</a:t>
            </a:r>
          </a:p>
        </p:txBody>
      </p:sp>
      <p:sp>
        <p:nvSpPr>
          <p:cNvPr id="4" name="AutoShape 2"/>
          <p:cNvSpPr>
            <a:spLocks noChangeArrowheads="1"/>
          </p:cNvSpPr>
          <p:nvPr/>
        </p:nvSpPr>
        <p:spPr bwMode="auto">
          <a:xfrm>
            <a:off x="1630571" y="2105848"/>
            <a:ext cx="1524000" cy="1219200"/>
          </a:xfrm>
          <a:prstGeom prst="wedgeEllipseCallout">
            <a:avLst>
              <a:gd name="adj1" fmla="val -83231"/>
              <a:gd name="adj2" fmla="val 69921"/>
            </a:avLst>
          </a:prstGeom>
          <a:solidFill>
            <a:srgbClr val="86D5EA"/>
          </a:solidFill>
          <a:ln w="38100">
            <a:solidFill>
              <a:srgbClr val="004080"/>
            </a:solidFill>
            <a:miter lim="800000"/>
            <a:headEnd/>
            <a:tailEnd/>
          </a:ln>
          <a:effectLst>
            <a:outerShdw blurRad="63500" dist="107763" dir="2700000" algn="ctr" rotWithShape="0">
              <a:srgbClr val="000000">
                <a:alpha val="74998"/>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90"/>
                </a:solidFill>
                <a:effectLst/>
                <a:uLnTx/>
                <a:uFillTx/>
              </a:rPr>
              <a:t>patient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90"/>
                </a:solidFill>
                <a:effectLst/>
                <a:uLnTx/>
                <a:uFillTx/>
              </a:rPr>
              <a:t>gives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90"/>
                </a:solidFill>
                <a:effectLst/>
                <a:uLnTx/>
                <a:uFillTx/>
              </a:rPr>
              <a:t>cue</a:t>
            </a:r>
          </a:p>
        </p:txBody>
      </p:sp>
      <p:sp>
        <p:nvSpPr>
          <p:cNvPr id="5" name="AutoShape 3"/>
          <p:cNvSpPr>
            <a:spLocks noChangeArrowheads="1"/>
          </p:cNvSpPr>
          <p:nvPr/>
        </p:nvSpPr>
        <p:spPr bwMode="auto">
          <a:xfrm rot="17264461">
            <a:off x="3733573" y="5408852"/>
            <a:ext cx="571500" cy="1528564"/>
          </a:xfrm>
          <a:prstGeom prst="curvedRightArrow">
            <a:avLst>
              <a:gd name="adj1" fmla="val 18489"/>
              <a:gd name="adj2" fmla="val 53685"/>
              <a:gd name="adj3" fmla="val 33333"/>
            </a:avLst>
          </a:prstGeom>
          <a:solidFill>
            <a:srgbClr val="86D5EA"/>
          </a:solidFill>
          <a:ln w="38100">
            <a:solidFill>
              <a:srgbClr val="004080"/>
            </a:solidFill>
            <a:miter lim="800000"/>
            <a:headEnd/>
            <a:tailEnd/>
          </a:ln>
          <a:effectLst>
            <a:outerShdw blurRad="63500" dist="107763" dir="2700000" algn="ctr" rotWithShape="0">
              <a:srgbClr val="000000">
                <a:alpha val="74998"/>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9" name="Picture 8"/>
          <p:cNvPicPr>
            <a:picLocks noChangeAspect="1"/>
          </p:cNvPicPr>
          <p:nvPr/>
        </p:nvPicPr>
        <p:blipFill>
          <a:blip r:embed="rId4"/>
          <a:stretch>
            <a:fillRect/>
          </a:stretch>
        </p:blipFill>
        <p:spPr>
          <a:xfrm>
            <a:off x="7032547" y="2015828"/>
            <a:ext cx="1658256" cy="944962"/>
          </a:xfrm>
          <a:prstGeom prst="rect">
            <a:avLst/>
          </a:prstGeom>
        </p:spPr>
      </p:pic>
      <p:pic>
        <p:nvPicPr>
          <p:cNvPr id="10" name="Picture 9"/>
          <p:cNvPicPr>
            <a:picLocks noChangeAspect="1"/>
          </p:cNvPicPr>
          <p:nvPr/>
        </p:nvPicPr>
        <p:blipFill>
          <a:blip r:embed="rId5"/>
          <a:stretch>
            <a:fillRect/>
          </a:stretch>
        </p:blipFill>
        <p:spPr>
          <a:xfrm>
            <a:off x="8585575" y="2462194"/>
            <a:ext cx="1652159" cy="1572904"/>
          </a:xfrm>
          <a:prstGeom prst="rect">
            <a:avLst/>
          </a:prstGeom>
        </p:spPr>
      </p:pic>
      <p:sp>
        <p:nvSpPr>
          <p:cNvPr id="12" name="AutoShape 5"/>
          <p:cNvSpPr>
            <a:spLocks noChangeArrowheads="1"/>
          </p:cNvSpPr>
          <p:nvPr/>
        </p:nvSpPr>
        <p:spPr bwMode="auto">
          <a:xfrm>
            <a:off x="7885194" y="3480511"/>
            <a:ext cx="1447800" cy="1483936"/>
          </a:xfrm>
          <a:prstGeom prst="diamond">
            <a:avLst/>
          </a:prstGeom>
          <a:solidFill>
            <a:srgbClr val="FFF158"/>
          </a:solidFill>
          <a:ln w="38100">
            <a:solidFill>
              <a:srgbClr val="004080"/>
            </a:solidFill>
            <a:miter lim="800000"/>
            <a:headEnd/>
            <a:tailEnd/>
          </a:ln>
          <a:effectLst>
            <a:outerShdw blurRad="63500" dist="107763" dir="2700000" algn="ctr" rotWithShape="0">
              <a:srgbClr val="000000">
                <a:alpha val="74998"/>
              </a:srgbClr>
            </a:outerShdw>
          </a:effectLst>
        </p:spPr>
        <p:txBody>
          <a:bodyPr wrap="none" anchor="ctr"/>
          <a:lstStyle/>
          <a:p>
            <a:pPr algn="ctr"/>
            <a:r>
              <a:rPr lang="en-US" sz="2000" dirty="0">
                <a:solidFill>
                  <a:srgbClr val="004080"/>
                </a:solidFill>
              </a:rPr>
              <a:t>screen</a:t>
            </a:r>
            <a:endParaRPr lang="en-US" dirty="0">
              <a:solidFill>
                <a:srgbClr val="004080"/>
              </a:solidFill>
            </a:endParaRPr>
          </a:p>
        </p:txBody>
      </p:sp>
      <p:sp>
        <p:nvSpPr>
          <p:cNvPr id="13" name="AutoShape 6"/>
          <p:cNvSpPr>
            <a:spLocks noChangeArrowheads="1"/>
          </p:cNvSpPr>
          <p:nvPr/>
        </p:nvSpPr>
        <p:spPr bwMode="auto">
          <a:xfrm>
            <a:off x="9552829" y="3420655"/>
            <a:ext cx="1447800" cy="1371600"/>
          </a:xfrm>
          <a:prstGeom prst="diamond">
            <a:avLst/>
          </a:prstGeom>
          <a:solidFill>
            <a:srgbClr val="FFF158"/>
          </a:solidFill>
          <a:ln w="38100">
            <a:solidFill>
              <a:srgbClr val="004080"/>
            </a:solidFill>
            <a:miter lim="800000"/>
            <a:headEnd/>
            <a:tailEnd/>
          </a:ln>
          <a:effectLst>
            <a:outerShdw blurRad="63500" dist="107763" dir="2700000" algn="ctr" rotWithShape="0">
              <a:srgbClr val="000000">
                <a:alpha val="74998"/>
              </a:srgbClr>
            </a:outerShdw>
          </a:effectLst>
        </p:spPr>
        <p:txBody>
          <a:bodyPr wrap="none" anchor="ctr"/>
          <a:lstStyle/>
          <a:p>
            <a:pPr algn="ctr"/>
            <a:r>
              <a:rPr lang="en-US" sz="2000" dirty="0">
                <a:solidFill>
                  <a:srgbClr val="004080"/>
                </a:solidFill>
              </a:rPr>
              <a:t>summaries</a:t>
            </a:r>
            <a:endParaRPr lang="en-US" dirty="0">
              <a:solidFill>
                <a:srgbClr val="004080"/>
              </a:solidFill>
            </a:endParaRPr>
          </a:p>
        </p:txBody>
      </p:sp>
      <p:sp>
        <p:nvSpPr>
          <p:cNvPr id="15" name="AutoShape 9"/>
          <p:cNvSpPr>
            <a:spLocks noChangeArrowheads="1"/>
          </p:cNvSpPr>
          <p:nvPr/>
        </p:nvSpPr>
        <p:spPr bwMode="auto">
          <a:xfrm rot="3941828">
            <a:off x="10254614" y="2740547"/>
            <a:ext cx="1247652" cy="381000"/>
          </a:xfrm>
          <a:prstGeom prst="curvedDownArrow">
            <a:avLst>
              <a:gd name="adj1" fmla="val 28583"/>
              <a:gd name="adj2" fmla="val 84583"/>
              <a:gd name="adj3" fmla="val 33333"/>
            </a:avLst>
          </a:prstGeom>
          <a:solidFill>
            <a:srgbClr val="FFF158"/>
          </a:solidFill>
          <a:ln w="38100">
            <a:solidFill>
              <a:srgbClr val="004080"/>
            </a:solidFill>
            <a:miter lim="800000"/>
            <a:headEnd/>
            <a:tailEnd/>
          </a:ln>
          <a:effectLst>
            <a:outerShdw blurRad="63500" dist="107763" dir="2700000" algn="ctr" rotWithShape="0">
              <a:srgbClr val="000000">
                <a:alpha val="74998"/>
              </a:srgbClr>
            </a:outerShdw>
          </a:effectLst>
        </p:spPr>
        <p:txBody>
          <a:bodyPr wrap="none" anchor="ctr"/>
          <a:lstStyle/>
          <a:p>
            <a:endParaRPr lang="en-US"/>
          </a:p>
        </p:txBody>
      </p:sp>
      <p:sp>
        <p:nvSpPr>
          <p:cNvPr id="16" name="AutoShape 8"/>
          <p:cNvSpPr>
            <a:spLocks noChangeArrowheads="1"/>
          </p:cNvSpPr>
          <p:nvPr/>
        </p:nvSpPr>
        <p:spPr bwMode="auto">
          <a:xfrm rot="10962840">
            <a:off x="8927503" y="4965475"/>
            <a:ext cx="1250651" cy="600266"/>
          </a:xfrm>
          <a:prstGeom prst="curvedDownArrow">
            <a:avLst>
              <a:gd name="adj1" fmla="val 28583"/>
              <a:gd name="adj2" fmla="val 84583"/>
              <a:gd name="adj3" fmla="val 33333"/>
            </a:avLst>
          </a:prstGeom>
          <a:solidFill>
            <a:srgbClr val="FFF158"/>
          </a:solidFill>
          <a:ln w="38100">
            <a:solidFill>
              <a:srgbClr val="004080"/>
            </a:solidFill>
            <a:miter lim="800000"/>
            <a:headEnd/>
            <a:tailEnd/>
          </a:ln>
          <a:effectLst>
            <a:outerShdw blurRad="63500" dist="107763" dir="2700000" algn="ctr" rotWithShape="0">
              <a:srgbClr val="000000">
                <a:alpha val="74998"/>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pic>
        <p:nvPicPr>
          <p:cNvPr id="17" name="Picture 16"/>
          <p:cNvPicPr>
            <a:picLocks noChangeAspect="1"/>
          </p:cNvPicPr>
          <p:nvPr/>
        </p:nvPicPr>
        <p:blipFill>
          <a:blip r:embed="rId6"/>
          <a:stretch>
            <a:fillRect/>
          </a:stretch>
        </p:blipFill>
        <p:spPr>
          <a:xfrm>
            <a:off x="4440282" y="4596166"/>
            <a:ext cx="1853345" cy="1316850"/>
          </a:xfrm>
          <a:prstGeom prst="rect">
            <a:avLst/>
          </a:prstGeom>
        </p:spPr>
      </p:pic>
      <p:pic>
        <p:nvPicPr>
          <p:cNvPr id="18" name="Picture 17"/>
          <p:cNvPicPr>
            <a:picLocks noChangeAspect="1"/>
          </p:cNvPicPr>
          <p:nvPr/>
        </p:nvPicPr>
        <p:blipFill>
          <a:blip r:embed="rId7"/>
          <a:stretch>
            <a:fillRect/>
          </a:stretch>
        </p:blipFill>
        <p:spPr>
          <a:xfrm>
            <a:off x="6380635" y="4309580"/>
            <a:ext cx="1548518" cy="1146147"/>
          </a:xfrm>
          <a:prstGeom prst="rect">
            <a:avLst/>
          </a:prstGeom>
        </p:spPr>
      </p:pic>
      <p:pic>
        <p:nvPicPr>
          <p:cNvPr id="19" name="Picture 18"/>
          <p:cNvPicPr>
            <a:picLocks noChangeAspect="1"/>
          </p:cNvPicPr>
          <p:nvPr/>
        </p:nvPicPr>
        <p:blipFill>
          <a:blip r:embed="rId8"/>
          <a:stretch>
            <a:fillRect/>
          </a:stretch>
        </p:blipFill>
        <p:spPr>
          <a:xfrm>
            <a:off x="980632" y="4488263"/>
            <a:ext cx="2292295" cy="1700931"/>
          </a:xfrm>
          <a:prstGeom prst="rect">
            <a:avLst/>
          </a:prstGeom>
        </p:spPr>
      </p:pic>
      <p:pic>
        <p:nvPicPr>
          <p:cNvPr id="22" name="Picture 21"/>
          <p:cNvPicPr>
            <a:picLocks noChangeAspect="1"/>
          </p:cNvPicPr>
          <p:nvPr/>
        </p:nvPicPr>
        <p:blipFill>
          <a:blip r:embed="rId8"/>
          <a:stretch>
            <a:fillRect/>
          </a:stretch>
        </p:blipFill>
        <p:spPr>
          <a:xfrm>
            <a:off x="980632" y="4484416"/>
            <a:ext cx="2292295" cy="1700931"/>
          </a:xfrm>
          <a:prstGeom prst="rect">
            <a:avLst/>
          </a:prstGeom>
        </p:spPr>
      </p:pic>
      <p:pic>
        <p:nvPicPr>
          <p:cNvPr id="25" name="Picture 24"/>
          <p:cNvPicPr>
            <a:picLocks noChangeAspect="1"/>
          </p:cNvPicPr>
          <p:nvPr/>
        </p:nvPicPr>
        <p:blipFill>
          <a:blip r:embed="rId9"/>
          <a:stretch>
            <a:fillRect/>
          </a:stretch>
        </p:blipFill>
        <p:spPr>
          <a:xfrm rot="10012989" flipV="1">
            <a:off x="1840590" y="3433489"/>
            <a:ext cx="1572904" cy="594424"/>
          </a:xfrm>
          <a:prstGeom prst="rect">
            <a:avLst/>
          </a:prstGeom>
        </p:spPr>
      </p:pic>
    </p:spTree>
    <p:extLst>
      <p:ext uri="{BB962C8B-B14F-4D97-AF65-F5344CB8AC3E}">
        <p14:creationId xmlns:p14="http://schemas.microsoft.com/office/powerpoint/2010/main" val="2044826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14921" y="2215112"/>
            <a:ext cx="10316899" cy="2244128"/>
          </a:xfrm>
        </p:spPr>
        <p:txBody>
          <a:bodyPr>
            <a:normAutofit fontScale="77500" lnSpcReduction="20000"/>
          </a:bodyPr>
          <a:lstStyle/>
          <a:p>
            <a:pPr lvl="0"/>
            <a:r>
              <a:rPr lang="en-GB" sz="3200" dirty="0">
                <a:solidFill>
                  <a:prstClr val="black"/>
                </a:solidFill>
                <a:latin typeface="Calibri" panose="020F0502020204030204"/>
                <a:cs typeface="+mn-cs"/>
              </a:rPr>
              <a:t>An </a:t>
            </a:r>
            <a:r>
              <a:rPr lang="en-GB" sz="3200" dirty="0">
                <a:solidFill>
                  <a:srgbClr val="FF0000"/>
                </a:solidFill>
                <a:latin typeface="Calibri" panose="020F0502020204030204"/>
                <a:cs typeface="+mn-cs"/>
              </a:rPr>
              <a:t>Open Question </a:t>
            </a:r>
            <a:r>
              <a:rPr lang="en-GB" sz="3200" dirty="0">
                <a:solidFill>
                  <a:srgbClr val="002060"/>
                </a:solidFill>
                <a:latin typeface="Calibri" panose="020F0502020204030204"/>
                <a:cs typeface="+mn-cs"/>
              </a:rPr>
              <a:t>cannot be answered by yes or no and encourages the person to talk.</a:t>
            </a:r>
          </a:p>
          <a:p>
            <a:pPr lvl="0"/>
            <a:r>
              <a:rPr lang="en-GB" sz="3200" dirty="0" err="1">
                <a:solidFill>
                  <a:srgbClr val="002060"/>
                </a:solidFill>
                <a:latin typeface="Calibri" panose="020F0502020204030204"/>
                <a:cs typeface="+mn-cs"/>
              </a:rPr>
              <a:t>Eg</a:t>
            </a:r>
            <a:r>
              <a:rPr lang="en-GB" sz="3200" dirty="0">
                <a:solidFill>
                  <a:srgbClr val="002060"/>
                </a:solidFill>
                <a:latin typeface="Calibri" panose="020F0502020204030204"/>
                <a:cs typeface="+mn-cs"/>
              </a:rPr>
              <a:t>.” What are your thoughts about …….”</a:t>
            </a:r>
          </a:p>
          <a:p>
            <a:pPr lvl="0"/>
            <a:r>
              <a:rPr lang="en-GB" sz="3200" dirty="0">
                <a:solidFill>
                  <a:srgbClr val="FF0000"/>
                </a:solidFill>
                <a:latin typeface="Calibri" panose="020F0502020204030204"/>
                <a:cs typeface="+mn-cs"/>
              </a:rPr>
              <a:t>A Cue </a:t>
            </a:r>
            <a:r>
              <a:rPr lang="en-GB" sz="3200" dirty="0">
                <a:solidFill>
                  <a:srgbClr val="002060"/>
                </a:solidFill>
                <a:latin typeface="Calibri" panose="020F0502020204030204"/>
                <a:cs typeface="+mn-cs"/>
              </a:rPr>
              <a:t>“I’m worried about this virus”</a:t>
            </a:r>
          </a:p>
          <a:p>
            <a:pPr lvl="0"/>
            <a:r>
              <a:rPr lang="en-GB" sz="3200" dirty="0">
                <a:solidFill>
                  <a:srgbClr val="002060"/>
                </a:solidFill>
                <a:latin typeface="Calibri" panose="020F0502020204030204"/>
                <a:cs typeface="+mn-cs"/>
              </a:rPr>
              <a:t>Followed by an </a:t>
            </a:r>
            <a:r>
              <a:rPr lang="en-GB" sz="3200" dirty="0">
                <a:solidFill>
                  <a:srgbClr val="FF0000"/>
                </a:solidFill>
                <a:latin typeface="Calibri" panose="020F0502020204030204"/>
                <a:cs typeface="+mn-cs"/>
              </a:rPr>
              <a:t>open question</a:t>
            </a:r>
          </a:p>
          <a:p>
            <a:pPr marL="0" lvl="0" indent="0">
              <a:buNone/>
            </a:pPr>
            <a:r>
              <a:rPr lang="en-GB" sz="3200" dirty="0">
                <a:solidFill>
                  <a:srgbClr val="002060"/>
                </a:solidFill>
                <a:latin typeface="Calibri" panose="020F0502020204030204"/>
                <a:cs typeface="+mn-cs"/>
              </a:rPr>
              <a:t>“what is it that’s worrying you?”</a:t>
            </a:r>
          </a:p>
          <a:p>
            <a:endParaRPr lang="en-GB" dirty="0"/>
          </a:p>
        </p:txBody>
      </p:sp>
      <p:sp>
        <p:nvSpPr>
          <p:cNvPr id="3" name="Title 2"/>
          <p:cNvSpPr>
            <a:spLocks noGrp="1"/>
          </p:cNvSpPr>
          <p:nvPr>
            <p:ph type="title"/>
          </p:nvPr>
        </p:nvSpPr>
        <p:spPr>
          <a:xfrm>
            <a:off x="614921" y="457201"/>
            <a:ext cx="8756073" cy="1008914"/>
          </a:xfrm>
        </p:spPr>
        <p:txBody>
          <a:bodyPr>
            <a:normAutofit fontScale="90000"/>
          </a:bodyPr>
          <a:lstStyle/>
          <a:p>
            <a:r>
              <a:rPr lang="en-GB" dirty="0"/>
              <a:t>A conversation about future care wishes may start because we ask an open Question or the person gives us a Cue.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4884" y="3838075"/>
            <a:ext cx="4482665" cy="3019926"/>
          </a:xfrm>
          <a:prstGeom prst="rect">
            <a:avLst/>
          </a:prstGeom>
        </p:spPr>
      </p:pic>
    </p:spTree>
    <p:extLst>
      <p:ext uri="{BB962C8B-B14F-4D97-AF65-F5344CB8AC3E}">
        <p14:creationId xmlns:p14="http://schemas.microsoft.com/office/powerpoint/2010/main" val="231969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94450" y="1397881"/>
            <a:ext cx="10316899" cy="2737592"/>
          </a:xfrm>
        </p:spPr>
        <p:txBody>
          <a:bodyPr>
            <a:normAutofit fontScale="62500" lnSpcReduction="20000"/>
          </a:bodyPr>
          <a:lstStyle/>
          <a:p>
            <a:pPr lvl="0"/>
            <a:endParaRPr lang="en-GB" sz="2600" dirty="0">
              <a:solidFill>
                <a:prstClr val="black"/>
              </a:solidFill>
              <a:latin typeface="Calibri" panose="020F0502020204030204"/>
              <a:cs typeface="+mn-cs"/>
            </a:endParaRPr>
          </a:p>
          <a:p>
            <a:pPr lvl="0"/>
            <a:r>
              <a:rPr lang="en-GB" sz="2600" dirty="0">
                <a:solidFill>
                  <a:prstClr val="black"/>
                </a:solidFill>
                <a:latin typeface="Calibri" panose="020F0502020204030204"/>
                <a:cs typeface="+mn-cs"/>
              </a:rPr>
              <a:t>Remember that wearing PPE significantly impacts on non verbal communication, in particular facial expressions .</a:t>
            </a:r>
          </a:p>
          <a:p>
            <a:pPr lvl="0"/>
            <a:r>
              <a:rPr lang="en-GB" sz="2600" dirty="0">
                <a:solidFill>
                  <a:prstClr val="black"/>
                </a:solidFill>
                <a:latin typeface="Calibri" panose="020F0502020204030204"/>
                <a:cs typeface="+mn-cs"/>
              </a:rPr>
              <a:t>You should be mindful of this when talking to service users </a:t>
            </a:r>
          </a:p>
          <a:p>
            <a:pPr lvl="0"/>
            <a:r>
              <a:rPr lang="en-GB" sz="2600" dirty="0">
                <a:solidFill>
                  <a:prstClr val="black"/>
                </a:solidFill>
                <a:latin typeface="Calibri" panose="020F0502020204030204"/>
                <a:cs typeface="+mn-cs"/>
              </a:rPr>
              <a:t>Consider the tone of your voice </a:t>
            </a:r>
          </a:p>
          <a:p>
            <a:pPr lvl="0"/>
            <a:r>
              <a:rPr lang="en-GB" sz="2600" dirty="0">
                <a:solidFill>
                  <a:prstClr val="black"/>
                </a:solidFill>
                <a:latin typeface="Calibri" panose="020F0502020204030204"/>
                <a:cs typeface="+mn-cs"/>
              </a:rPr>
              <a:t>Eye contact  </a:t>
            </a:r>
          </a:p>
          <a:p>
            <a:pPr lvl="0"/>
            <a:r>
              <a:rPr lang="en-GB" sz="2600" dirty="0">
                <a:solidFill>
                  <a:prstClr val="black"/>
                </a:solidFill>
                <a:latin typeface="Calibri" panose="020F0502020204030204"/>
                <a:cs typeface="+mn-cs"/>
              </a:rPr>
              <a:t>You can use gestures such has head nodding and verbal encouragement like “mmm…or tell me more”.    </a:t>
            </a:r>
          </a:p>
          <a:p>
            <a:pPr lvl="0"/>
            <a:r>
              <a:rPr lang="en-GB" sz="2600" dirty="0">
                <a:solidFill>
                  <a:prstClr val="black"/>
                </a:solidFill>
                <a:latin typeface="Calibri" panose="020F0502020204030204"/>
                <a:cs typeface="+mn-cs"/>
              </a:rPr>
              <a:t>Remember most  people are more likely  to listen </a:t>
            </a:r>
          </a:p>
          <a:p>
            <a:pPr marL="0" lvl="0" indent="0" algn="ctr">
              <a:buNone/>
            </a:pPr>
            <a:r>
              <a:rPr lang="en-GB" sz="2600" dirty="0">
                <a:solidFill>
                  <a:prstClr val="black"/>
                </a:solidFill>
                <a:latin typeface="Calibri" panose="020F0502020204030204"/>
                <a:cs typeface="+mn-cs"/>
              </a:rPr>
              <a:t>   to the tone of your voice rather than the words that you </a:t>
            </a:r>
          </a:p>
          <a:p>
            <a:pPr marL="0" lvl="0" indent="0" algn="ctr">
              <a:buNone/>
            </a:pPr>
            <a:r>
              <a:rPr lang="en-GB" sz="2600" dirty="0">
                <a:solidFill>
                  <a:prstClr val="black"/>
                </a:solidFill>
                <a:latin typeface="Calibri" panose="020F0502020204030204"/>
                <a:cs typeface="+mn-cs"/>
              </a:rPr>
              <a:t>   have said. </a:t>
            </a:r>
          </a:p>
          <a:p>
            <a:pPr lvl="0"/>
            <a:endParaRPr lang="en-GB" sz="2600" dirty="0">
              <a:solidFill>
                <a:prstClr val="black"/>
              </a:solidFill>
              <a:latin typeface="Calibri" panose="020F0502020204030204"/>
              <a:cs typeface="+mn-cs"/>
            </a:endParaRPr>
          </a:p>
        </p:txBody>
      </p:sp>
      <p:sp>
        <p:nvSpPr>
          <p:cNvPr id="3" name="Title 2"/>
          <p:cNvSpPr>
            <a:spLocks noGrp="1"/>
          </p:cNvSpPr>
          <p:nvPr>
            <p:ph type="title"/>
          </p:nvPr>
        </p:nvSpPr>
        <p:spPr>
          <a:xfrm>
            <a:off x="420450" y="384452"/>
            <a:ext cx="8756073" cy="368572"/>
          </a:xfrm>
        </p:spPr>
        <p:txBody>
          <a:bodyPr>
            <a:normAutofit fontScale="90000"/>
          </a:bodyPr>
          <a:lstStyle/>
          <a:p>
            <a:r>
              <a:rPr lang="en-GB" dirty="0"/>
              <a:t>Talking about it </a:t>
            </a:r>
            <a:br>
              <a:rPr lang="en-GB" dirty="0"/>
            </a:br>
            <a:endParaRPr lang="en-GB" dirty="0"/>
          </a:p>
        </p:txBody>
      </p:sp>
      <p:pic>
        <p:nvPicPr>
          <p:cNvPr id="6" name="Picture 5"/>
          <p:cNvPicPr>
            <a:picLocks noChangeAspect="1"/>
          </p:cNvPicPr>
          <p:nvPr/>
        </p:nvPicPr>
        <p:blipFill>
          <a:blip r:embed="rId3"/>
          <a:stretch>
            <a:fillRect/>
          </a:stretch>
        </p:blipFill>
        <p:spPr>
          <a:xfrm>
            <a:off x="10325574" y="2590493"/>
            <a:ext cx="1904355" cy="1639696"/>
          </a:xfrm>
          <a:prstGeom prst="rect">
            <a:avLst/>
          </a:prstGeom>
        </p:spPr>
      </p:pic>
      <p:pic>
        <p:nvPicPr>
          <p:cNvPr id="8" name="Picture 7"/>
          <p:cNvPicPr>
            <a:picLocks noChangeAspect="1"/>
          </p:cNvPicPr>
          <p:nvPr/>
        </p:nvPicPr>
        <p:blipFill>
          <a:blip r:embed="rId4"/>
          <a:stretch>
            <a:fillRect/>
          </a:stretch>
        </p:blipFill>
        <p:spPr>
          <a:xfrm>
            <a:off x="9736450" y="5126247"/>
            <a:ext cx="2493480" cy="1524132"/>
          </a:xfrm>
          <a:prstGeom prst="rect">
            <a:avLst/>
          </a:prstGeom>
        </p:spPr>
      </p:pic>
      <p:pic>
        <p:nvPicPr>
          <p:cNvPr id="12" name="Picture 11"/>
          <p:cNvPicPr>
            <a:picLocks noChangeAspect="1"/>
          </p:cNvPicPr>
          <p:nvPr/>
        </p:nvPicPr>
        <p:blipFill>
          <a:blip r:embed="rId5"/>
          <a:stretch>
            <a:fillRect/>
          </a:stretch>
        </p:blipFill>
        <p:spPr>
          <a:xfrm>
            <a:off x="0" y="4524358"/>
            <a:ext cx="590321" cy="2126021"/>
          </a:xfrm>
          <a:prstGeom prst="rect">
            <a:avLst/>
          </a:prstGeom>
        </p:spPr>
      </p:pic>
      <p:pic>
        <p:nvPicPr>
          <p:cNvPr id="13" name="Picture 12"/>
          <p:cNvPicPr>
            <a:picLocks noChangeAspect="1"/>
          </p:cNvPicPr>
          <p:nvPr/>
        </p:nvPicPr>
        <p:blipFill>
          <a:blip r:embed="rId6"/>
          <a:stretch>
            <a:fillRect/>
          </a:stretch>
        </p:blipFill>
        <p:spPr>
          <a:xfrm>
            <a:off x="10739198" y="777170"/>
            <a:ext cx="1024217" cy="1639696"/>
          </a:xfrm>
          <a:prstGeom prst="rect">
            <a:avLst/>
          </a:prstGeom>
        </p:spPr>
      </p:pic>
      <p:pic>
        <p:nvPicPr>
          <p:cNvPr id="19" name="Picture 18"/>
          <p:cNvPicPr>
            <a:picLocks noChangeAspect="1"/>
          </p:cNvPicPr>
          <p:nvPr/>
        </p:nvPicPr>
        <p:blipFill>
          <a:blip r:embed="rId7"/>
          <a:stretch>
            <a:fillRect/>
          </a:stretch>
        </p:blipFill>
        <p:spPr>
          <a:xfrm>
            <a:off x="325079" y="1062530"/>
            <a:ext cx="9973920" cy="883105"/>
          </a:xfrm>
          <a:prstGeom prst="rect">
            <a:avLst/>
          </a:prstGeom>
        </p:spPr>
      </p:pic>
    </p:spTree>
    <p:extLst>
      <p:ext uri="{BB962C8B-B14F-4D97-AF65-F5344CB8AC3E}">
        <p14:creationId xmlns:p14="http://schemas.microsoft.com/office/powerpoint/2010/main" val="2044686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79563" y="1781908"/>
            <a:ext cx="10316899" cy="2586632"/>
          </a:xfrm>
        </p:spPr>
        <p:txBody>
          <a:bodyPr>
            <a:normAutofit fontScale="85000" lnSpcReduction="20000"/>
          </a:bodyPr>
          <a:lstStyle/>
          <a:p>
            <a:pPr fontAlgn="base"/>
            <a:r>
              <a:rPr lang="en-GB" sz="3200" dirty="0">
                <a:solidFill>
                  <a:srgbClr val="FF0000"/>
                </a:solidFill>
              </a:rPr>
              <a:t>Empathy</a:t>
            </a:r>
            <a:r>
              <a:rPr lang="en-GB" sz="3200" dirty="0"/>
              <a:t>,  the ability to see a situation from another's perspective, it is a key skill in effective communication. </a:t>
            </a:r>
          </a:p>
          <a:p>
            <a:pPr fontAlgn="base"/>
            <a:r>
              <a:rPr lang="en-GB" sz="3200" dirty="0"/>
              <a:t>It is often, however, confused with sympathy. </a:t>
            </a:r>
          </a:p>
          <a:p>
            <a:pPr fontAlgn="base"/>
            <a:endParaRPr lang="en-GB" sz="3200" dirty="0"/>
          </a:p>
          <a:p>
            <a:pPr fontAlgn="base"/>
            <a:r>
              <a:rPr lang="en-GB" sz="3200" dirty="0"/>
              <a:t>People sometimes have concerns about how to show empathy if they are  worrying that it will make things worse for the person they are talking to.</a:t>
            </a:r>
          </a:p>
          <a:p>
            <a:pPr fontAlgn="base"/>
            <a:endParaRPr lang="en-GB" sz="3200" dirty="0"/>
          </a:p>
          <a:p>
            <a:endParaRPr lang="en-GB" sz="2800" dirty="0"/>
          </a:p>
        </p:txBody>
      </p:sp>
      <p:sp>
        <p:nvSpPr>
          <p:cNvPr id="3" name="Title 2"/>
          <p:cNvSpPr>
            <a:spLocks noGrp="1"/>
          </p:cNvSpPr>
          <p:nvPr>
            <p:ph type="title"/>
          </p:nvPr>
        </p:nvSpPr>
        <p:spPr/>
        <p:txBody>
          <a:bodyPr/>
          <a:lstStyle/>
          <a:p>
            <a:r>
              <a:rPr lang="en-GB" dirty="0"/>
              <a:t>Talk about it </a:t>
            </a:r>
          </a:p>
        </p:txBody>
      </p:sp>
    </p:spTree>
    <p:extLst>
      <p:ext uri="{BB962C8B-B14F-4D97-AF65-F5344CB8AC3E}">
        <p14:creationId xmlns:p14="http://schemas.microsoft.com/office/powerpoint/2010/main" val="2262982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14921" y="2124055"/>
            <a:ext cx="10316899" cy="2244128"/>
          </a:xfrm>
        </p:spPr>
        <p:txBody>
          <a:bodyPr/>
          <a:lstStyle/>
          <a:p>
            <a:endParaRPr lang="en-GB" b="1" dirty="0"/>
          </a:p>
        </p:txBody>
      </p:sp>
      <p:sp>
        <p:nvSpPr>
          <p:cNvPr id="3" name="Title 2"/>
          <p:cNvSpPr>
            <a:spLocks noGrp="1"/>
          </p:cNvSpPr>
          <p:nvPr>
            <p:ph type="title"/>
          </p:nvPr>
        </p:nvSpPr>
        <p:spPr/>
        <p:txBody>
          <a:bodyPr/>
          <a:lstStyle/>
          <a:p>
            <a:r>
              <a:rPr lang="en-GB" dirty="0"/>
              <a:t> Talk about it Sympathy, Pity and Empathy</a:t>
            </a:r>
          </a:p>
        </p:txBody>
      </p:sp>
      <p:sp>
        <p:nvSpPr>
          <p:cNvPr id="4" name="Oval Callout 3"/>
          <p:cNvSpPr/>
          <p:nvPr/>
        </p:nvSpPr>
        <p:spPr>
          <a:xfrm>
            <a:off x="1752600" y="3200400"/>
            <a:ext cx="45719" cy="4571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Callout 4"/>
          <p:cNvSpPr/>
          <p:nvPr/>
        </p:nvSpPr>
        <p:spPr>
          <a:xfrm>
            <a:off x="166526" y="1643397"/>
            <a:ext cx="4338079" cy="239085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Pity</a:t>
            </a:r>
          </a:p>
          <a:p>
            <a:pPr algn="ctr"/>
            <a:r>
              <a:rPr lang="en-GB" dirty="0"/>
              <a:t> Poor you that is  awful </a:t>
            </a:r>
          </a:p>
        </p:txBody>
      </p:sp>
      <p:sp>
        <p:nvSpPr>
          <p:cNvPr id="6" name="Rectangular Callout 5"/>
          <p:cNvSpPr/>
          <p:nvPr/>
        </p:nvSpPr>
        <p:spPr>
          <a:xfrm>
            <a:off x="7188039" y="1748725"/>
            <a:ext cx="4787393" cy="2619458"/>
          </a:xfrm>
          <a:prstGeom prst="wedgeRect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Sympathy </a:t>
            </a:r>
          </a:p>
          <a:p>
            <a:pPr algn="ctr"/>
            <a:r>
              <a:rPr lang="en-GB" dirty="0"/>
              <a:t>I know how you feel that must be terrible </a:t>
            </a:r>
          </a:p>
        </p:txBody>
      </p:sp>
      <p:sp>
        <p:nvSpPr>
          <p:cNvPr id="7" name="Oval Callout 6"/>
          <p:cNvSpPr/>
          <p:nvPr/>
        </p:nvSpPr>
        <p:spPr>
          <a:xfrm>
            <a:off x="4056210" y="2680282"/>
            <a:ext cx="3581400" cy="3415717"/>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Empathy </a:t>
            </a:r>
          </a:p>
          <a:p>
            <a:pPr algn="ctr"/>
            <a:r>
              <a:rPr lang="en-GB" dirty="0"/>
              <a:t>That sounds really difficult, tell me more  </a:t>
            </a:r>
          </a:p>
        </p:txBody>
      </p:sp>
    </p:spTree>
    <p:extLst>
      <p:ext uri="{BB962C8B-B14F-4D97-AF65-F5344CB8AC3E}">
        <p14:creationId xmlns:p14="http://schemas.microsoft.com/office/powerpoint/2010/main" val="873853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0031B-033C-453A-A7C5-9CCBB741E6E9}"/>
              </a:ext>
            </a:extLst>
          </p:cNvPr>
          <p:cNvSpPr>
            <a:spLocks noGrp="1"/>
          </p:cNvSpPr>
          <p:nvPr>
            <p:ph type="title"/>
          </p:nvPr>
        </p:nvSpPr>
        <p:spPr>
          <a:xfrm>
            <a:off x="804672" y="4007335"/>
            <a:ext cx="6455833" cy="1497998"/>
          </a:xfrm>
        </p:spPr>
        <p:txBody>
          <a:bodyPr vert="horz" lIns="91440" tIns="45720" rIns="91440" bIns="45720" rtlCol="0" anchor="t">
            <a:normAutofit/>
          </a:bodyPr>
          <a:lstStyle/>
          <a:p>
            <a:r>
              <a:rPr lang="en-US" sz="4800" b="1" kern="1200" dirty="0">
                <a:solidFill>
                  <a:schemeClr val="tx1"/>
                </a:solidFill>
                <a:latin typeface="+mj-lt"/>
                <a:ea typeface="+mj-ea"/>
                <a:cs typeface="+mj-cs"/>
                <a:hlinkClick r:id="rId3">
                  <a:extLst>
                    <a:ext uri="{A12FA001-AC4F-418D-AE19-62706E023703}">
                      <ahyp:hlinkClr xmlns:ahyp="http://schemas.microsoft.com/office/drawing/2018/hyperlinkcolor" val="tx"/>
                    </a:ext>
                  </a:extLst>
                </a:hlinkClick>
              </a:rPr>
              <a:t>VIDEO: Blocking the Conversation</a:t>
            </a:r>
            <a:endParaRPr lang="en-US" sz="4800" b="1" kern="1200" dirty="0">
              <a:solidFill>
                <a:schemeClr val="tx1"/>
              </a:solidFill>
              <a:latin typeface="+mj-lt"/>
              <a:ea typeface="+mj-ea"/>
              <a:cs typeface="+mj-cs"/>
            </a:endParaRPr>
          </a:p>
        </p:txBody>
      </p:sp>
      <p:sp>
        <p:nvSpPr>
          <p:cNvPr id="16" name="Freeform: Shape 15">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hlinkClick r:id="rId3"/>
            <a:extLst>
              <a:ext uri="{FF2B5EF4-FFF2-40B4-BE49-F238E27FC236}">
                <a16:creationId xmlns:a16="http://schemas.microsoft.com/office/drawing/2014/main" id="{47AB812A-9A5A-4B18-8B50-0073E601DE8D}"/>
              </a:ext>
            </a:extLst>
          </p:cNvPr>
          <p:cNvPicPr>
            <a:picLocks noChangeAspect="1"/>
          </p:cNvPicPr>
          <p:nvPr/>
        </p:nvPicPr>
        <p:blipFill rotWithShape="1">
          <a:blip r:embed="rId4"/>
          <a:srcRect r="23725" b="1"/>
          <a:stretch/>
        </p:blipFill>
        <p:spPr>
          <a:xfrm>
            <a:off x="3639395" y="10"/>
            <a:ext cx="4023360" cy="2980230"/>
          </a:xfrm>
          <a:custGeom>
            <a:avLst/>
            <a:gdLst/>
            <a:ahLst/>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p:spPr>
      </p:pic>
      <p:pic>
        <p:nvPicPr>
          <p:cNvPr id="10" name="Picture 9">
            <a:hlinkClick r:id="rId3"/>
            <a:extLst>
              <a:ext uri="{FF2B5EF4-FFF2-40B4-BE49-F238E27FC236}">
                <a16:creationId xmlns:a16="http://schemas.microsoft.com/office/drawing/2014/main" id="{9607AF24-371C-44C0-957C-7D0D320422AC}"/>
              </a:ext>
            </a:extLst>
          </p:cNvPr>
          <p:cNvPicPr>
            <a:picLocks noChangeAspect="1"/>
          </p:cNvPicPr>
          <p:nvPr/>
        </p:nvPicPr>
        <p:blipFill rotWithShape="1">
          <a:blip r:embed="rId5"/>
          <a:srcRect l="6292" r="7513" b="2"/>
          <a:stretch/>
        </p:blipFill>
        <p:spPr>
          <a:xfrm>
            <a:off x="7816897" y="1584494"/>
            <a:ext cx="4375105" cy="5273507"/>
          </a:xfrm>
          <a:custGeom>
            <a:avLst/>
            <a:gdLst/>
            <a:ahLst/>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p:spPr>
      </p:pic>
      <p:sp>
        <p:nvSpPr>
          <p:cNvPr id="8" name="TextBox 7">
            <a:extLst>
              <a:ext uri="{FF2B5EF4-FFF2-40B4-BE49-F238E27FC236}">
                <a16:creationId xmlns:a16="http://schemas.microsoft.com/office/drawing/2014/main" id="{06E4CCAE-315B-41FB-AAAA-698579098DDB}"/>
              </a:ext>
            </a:extLst>
          </p:cNvPr>
          <p:cNvSpPr txBox="1"/>
          <p:nvPr/>
        </p:nvSpPr>
        <p:spPr>
          <a:xfrm>
            <a:off x="2835147" y="5741058"/>
            <a:ext cx="4233867" cy="707886"/>
          </a:xfrm>
          <a:prstGeom prst="rect">
            <a:avLst/>
          </a:prstGeom>
          <a:noFill/>
        </p:spPr>
        <p:txBody>
          <a:bodyPr wrap="square" rtlCol="0">
            <a:spAutoFit/>
          </a:bodyPr>
          <a:lstStyle/>
          <a:p>
            <a:pPr>
              <a:spcAft>
                <a:spcPts val="600"/>
              </a:spcAft>
            </a:pPr>
            <a:r>
              <a:rPr lang="en-GB" sz="2000" b="1" dirty="0"/>
              <a:t>Press Ctrl and click the text above to go to the video</a:t>
            </a:r>
          </a:p>
        </p:txBody>
      </p:sp>
    </p:spTree>
    <p:extLst>
      <p:ext uri="{BB962C8B-B14F-4D97-AF65-F5344CB8AC3E}">
        <p14:creationId xmlns:p14="http://schemas.microsoft.com/office/powerpoint/2010/main" val="393774016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D4C0EB-FDCD-479C-ACE1-BF2BB5D6B301}"/>
              </a:ext>
            </a:extLst>
          </p:cNvPr>
          <p:cNvSpPr>
            <a:spLocks noGrp="1"/>
          </p:cNvSpPr>
          <p:nvPr>
            <p:ph type="title"/>
          </p:nvPr>
        </p:nvSpPr>
        <p:spPr/>
        <p:txBody>
          <a:bodyPr>
            <a:normAutofit/>
          </a:bodyPr>
          <a:lstStyle/>
          <a:p>
            <a:r>
              <a:rPr lang="en-GB" sz="6000" dirty="0"/>
              <a:t>Blocking </a:t>
            </a:r>
            <a:r>
              <a:rPr lang="en-GB" sz="2400" dirty="0"/>
              <a:t>(video 1)</a:t>
            </a:r>
            <a:endParaRPr lang="en-GB" sz="6000" dirty="0"/>
          </a:p>
        </p:txBody>
      </p:sp>
      <p:sp>
        <p:nvSpPr>
          <p:cNvPr id="5" name="Content Placeholder 4">
            <a:extLst>
              <a:ext uri="{FF2B5EF4-FFF2-40B4-BE49-F238E27FC236}">
                <a16:creationId xmlns:a16="http://schemas.microsoft.com/office/drawing/2014/main" id="{800FA467-0FB1-46AB-A489-6D03A142BBB9}"/>
              </a:ext>
            </a:extLst>
          </p:cNvPr>
          <p:cNvSpPr>
            <a:spLocks noGrp="1"/>
          </p:cNvSpPr>
          <p:nvPr>
            <p:ph idx="1"/>
          </p:nvPr>
        </p:nvSpPr>
        <p:spPr/>
        <p:txBody>
          <a:bodyPr>
            <a:normAutofit fontScale="92500"/>
          </a:bodyPr>
          <a:lstStyle/>
          <a:p>
            <a:pPr marL="0" indent="0">
              <a:buNone/>
            </a:pPr>
            <a:r>
              <a:rPr lang="en-GB" sz="4000" dirty="0"/>
              <a:t>This clip demonstrates blocking</a:t>
            </a:r>
          </a:p>
          <a:p>
            <a:pPr marL="0" indent="0">
              <a:buNone/>
            </a:pPr>
            <a:r>
              <a:rPr lang="en-GB" sz="4000" dirty="0"/>
              <a:t>Alice gives 3 cues that all give an opportunity to open a conversation about future wishes:</a:t>
            </a:r>
          </a:p>
          <a:p>
            <a:pPr marL="0" indent="0">
              <a:buNone/>
            </a:pPr>
            <a:r>
              <a:rPr lang="en-GB" sz="4000" dirty="0"/>
              <a:t>“I wouldn’t want to go into hospital “</a:t>
            </a:r>
          </a:p>
          <a:p>
            <a:pPr marL="0" indent="0">
              <a:buNone/>
            </a:pPr>
            <a:r>
              <a:rPr lang="en-GB" sz="4000" dirty="0"/>
              <a:t>“I’d be frightened to death”</a:t>
            </a:r>
          </a:p>
          <a:p>
            <a:pPr marL="0" indent="0">
              <a:buNone/>
            </a:pPr>
            <a:r>
              <a:rPr lang="en-GB" sz="4000" dirty="0"/>
              <a:t>“I am frightened”</a:t>
            </a:r>
          </a:p>
          <a:p>
            <a:pPr marL="0" indent="0">
              <a:buNone/>
            </a:pPr>
            <a:r>
              <a:rPr lang="en-GB" sz="4000" dirty="0"/>
              <a:t>Janet does not pick up any of these cues in this clip.</a:t>
            </a:r>
          </a:p>
        </p:txBody>
      </p:sp>
    </p:spTree>
    <p:extLst>
      <p:ext uri="{BB962C8B-B14F-4D97-AF65-F5344CB8AC3E}">
        <p14:creationId xmlns:p14="http://schemas.microsoft.com/office/powerpoint/2010/main" val="1196789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879230" y="2286000"/>
            <a:ext cx="11111369" cy="4572000"/>
          </a:xfrm>
        </p:spPr>
        <p:txBody>
          <a:bodyPr>
            <a:normAutofit/>
          </a:bodyPr>
          <a:lstStyle/>
          <a:p>
            <a:pPr lvl="0"/>
            <a:r>
              <a:rPr lang="en-GB" sz="3200" dirty="0">
                <a:solidFill>
                  <a:prstClr val="black"/>
                </a:solidFill>
                <a:latin typeface="Calibri" panose="020F0502020204030204"/>
                <a:cs typeface="+mn-cs"/>
              </a:rPr>
              <a:t>Inappropriate information/Jollying along </a:t>
            </a:r>
          </a:p>
          <a:p>
            <a:pPr lvl="0"/>
            <a:r>
              <a:rPr lang="en-GB" sz="3200" dirty="0">
                <a:solidFill>
                  <a:prstClr val="black"/>
                </a:solidFill>
                <a:latin typeface="Calibri" panose="020F0502020204030204"/>
                <a:cs typeface="+mn-cs"/>
              </a:rPr>
              <a:t>Closed questions</a:t>
            </a:r>
          </a:p>
          <a:p>
            <a:pPr lvl="0"/>
            <a:r>
              <a:rPr lang="en-GB" sz="3200" dirty="0">
                <a:solidFill>
                  <a:prstClr val="black"/>
                </a:solidFill>
                <a:latin typeface="Calibri" panose="020F0502020204030204"/>
                <a:cs typeface="+mn-cs"/>
              </a:rPr>
              <a:t>Defending/justifying</a:t>
            </a:r>
          </a:p>
          <a:p>
            <a:pPr lvl="0"/>
            <a:r>
              <a:rPr lang="en-GB" sz="3200" dirty="0">
                <a:solidFill>
                  <a:prstClr val="black"/>
                </a:solidFill>
                <a:latin typeface="Calibri" panose="020F0502020204030204"/>
                <a:cs typeface="+mn-cs"/>
              </a:rPr>
              <a:t>Premature reassurance/advice</a:t>
            </a:r>
          </a:p>
          <a:p>
            <a:pPr lvl="0"/>
            <a:r>
              <a:rPr lang="en-GB" sz="3200" dirty="0">
                <a:solidFill>
                  <a:prstClr val="black"/>
                </a:solidFill>
                <a:latin typeface="Calibri" panose="020F0502020204030204"/>
                <a:cs typeface="+mn-cs"/>
              </a:rPr>
              <a:t>Normalising </a:t>
            </a:r>
          </a:p>
          <a:p>
            <a:pPr lvl="0"/>
            <a:r>
              <a:rPr lang="en-GB" sz="3200" dirty="0">
                <a:solidFill>
                  <a:prstClr val="black"/>
                </a:solidFill>
                <a:latin typeface="Calibri" panose="020F0502020204030204"/>
                <a:cs typeface="+mn-cs"/>
              </a:rPr>
              <a:t>Passing the buck </a:t>
            </a:r>
          </a:p>
          <a:p>
            <a:pPr lvl="0"/>
            <a:endParaRPr lang="en-GB" sz="2800" dirty="0">
              <a:solidFill>
                <a:prstClr val="black"/>
              </a:solidFill>
              <a:latin typeface="Calibri" panose="020F0502020204030204"/>
              <a:cs typeface="+mn-cs"/>
            </a:endParaRPr>
          </a:p>
          <a:p>
            <a:pPr lvl="0"/>
            <a:endParaRPr lang="en-GB" sz="2800" dirty="0">
              <a:solidFill>
                <a:prstClr val="black"/>
              </a:solidFill>
              <a:latin typeface="Calibri" panose="020F0502020204030204"/>
              <a:cs typeface="+mn-cs"/>
            </a:endParaRPr>
          </a:p>
          <a:p>
            <a:endParaRPr lang="en-GB" dirty="0"/>
          </a:p>
        </p:txBody>
      </p:sp>
      <p:sp>
        <p:nvSpPr>
          <p:cNvPr id="3" name="Title 2"/>
          <p:cNvSpPr>
            <a:spLocks noGrp="1"/>
          </p:cNvSpPr>
          <p:nvPr>
            <p:ph type="title"/>
          </p:nvPr>
        </p:nvSpPr>
        <p:spPr>
          <a:xfrm>
            <a:off x="494605" y="204759"/>
            <a:ext cx="8756073" cy="1987456"/>
          </a:xfrm>
        </p:spPr>
        <p:txBody>
          <a:bodyPr>
            <a:normAutofit fontScale="90000"/>
          </a:bodyPr>
          <a:lstStyle/>
          <a:p>
            <a:br>
              <a:rPr lang="en-GB" dirty="0"/>
            </a:br>
            <a:r>
              <a:rPr lang="en-GB" dirty="0"/>
              <a:t>Blocking behaviours</a:t>
            </a:r>
            <a:br>
              <a:rPr lang="en-GB" dirty="0"/>
            </a:br>
            <a:r>
              <a:rPr lang="en-GB" dirty="0"/>
              <a:t>Stop the person talking about their concerns, can be very obvious or more subtle by using:</a:t>
            </a:r>
            <a:br>
              <a:rPr lang="en-GB" dirty="0"/>
            </a:br>
            <a:endParaRPr lang="en-GB" dirty="0"/>
          </a:p>
        </p:txBody>
      </p:sp>
      <p:pic>
        <p:nvPicPr>
          <p:cNvPr id="5" name="Picture 4"/>
          <p:cNvPicPr>
            <a:picLocks noChangeAspect="1"/>
          </p:cNvPicPr>
          <p:nvPr/>
        </p:nvPicPr>
        <p:blipFill>
          <a:blip r:embed="rId3"/>
          <a:stretch>
            <a:fillRect/>
          </a:stretch>
        </p:blipFill>
        <p:spPr>
          <a:xfrm>
            <a:off x="8265694" y="3545987"/>
            <a:ext cx="4032606" cy="3312013"/>
          </a:xfrm>
          <a:prstGeom prst="rect">
            <a:avLst/>
          </a:prstGeom>
        </p:spPr>
      </p:pic>
    </p:spTree>
    <p:extLst>
      <p:ext uri="{BB962C8B-B14F-4D97-AF65-F5344CB8AC3E}">
        <p14:creationId xmlns:p14="http://schemas.microsoft.com/office/powerpoint/2010/main" val="4100546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B7230F-B733-4AB5-A5BA-A358C6DEBE7C}"/>
              </a:ext>
            </a:extLst>
          </p:cNvPr>
          <p:cNvSpPr>
            <a:spLocks noGrp="1"/>
          </p:cNvSpPr>
          <p:nvPr>
            <p:ph type="title"/>
          </p:nvPr>
        </p:nvSpPr>
        <p:spPr>
          <a:xfrm>
            <a:off x="643468" y="3320859"/>
            <a:ext cx="4666470" cy="2076333"/>
          </a:xfrm>
        </p:spPr>
        <p:txBody>
          <a:bodyPr vert="horz" lIns="91440" tIns="45720" rIns="91440" bIns="45720" rtlCol="0" anchor="t">
            <a:normAutofit/>
          </a:bodyPr>
          <a:lstStyle/>
          <a:p>
            <a:r>
              <a:rPr lang="en-US" sz="4800" kern="1200">
                <a:solidFill>
                  <a:schemeClr val="tx1"/>
                </a:solidFill>
                <a:latin typeface="+mj-lt"/>
                <a:ea typeface="+mj-ea"/>
                <a:cs typeface="+mj-cs"/>
              </a:rPr>
              <a:t>VIDEO: </a:t>
            </a:r>
            <a:r>
              <a:rPr lang="en-US" sz="4800" kern="1200">
                <a:solidFill>
                  <a:schemeClr val="tx1"/>
                </a:solidFill>
                <a:latin typeface="+mj-lt"/>
                <a:ea typeface="+mj-ea"/>
                <a:cs typeface="+mj-cs"/>
                <a:hlinkClick r:id="rId3"/>
              </a:rPr>
              <a:t>Enabling the Conversation</a:t>
            </a:r>
            <a:endParaRPr lang="en-US" sz="4800" kern="1200" dirty="0">
              <a:solidFill>
                <a:schemeClr val="tx1"/>
              </a:solidFill>
              <a:latin typeface="+mj-lt"/>
              <a:ea typeface="+mj-ea"/>
              <a:cs typeface="+mj-cs"/>
            </a:endParaRPr>
          </a:p>
        </p:txBody>
      </p:sp>
      <p:sp>
        <p:nvSpPr>
          <p:cNvPr id="51" name="Freeform: Shape 44">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DA30414-160E-4B37-9CC0-306E3501A6E3}"/>
              </a:ext>
            </a:extLst>
          </p:cNvPr>
          <p:cNvSpPr/>
          <p:nvPr/>
        </p:nvSpPr>
        <p:spPr>
          <a:xfrm>
            <a:off x="166274" y="4962138"/>
            <a:ext cx="4488023" cy="461665"/>
          </a:xfrm>
          <a:prstGeom prst="rect">
            <a:avLst/>
          </a:prstGeom>
        </p:spPr>
        <p:txBody>
          <a:bodyPr wrap="none">
            <a:spAutoFit/>
          </a:bodyPr>
          <a:lstStyle/>
          <a:p>
            <a:pPr>
              <a:spcAft>
                <a:spcPts val="600"/>
              </a:spcAft>
            </a:pPr>
            <a:r>
              <a:rPr lang="en-GB" sz="2400" b="1"/>
              <a:t>Click a picture  to watch the video</a:t>
            </a:r>
          </a:p>
        </p:txBody>
      </p:sp>
      <p:pic>
        <p:nvPicPr>
          <p:cNvPr id="7" name="Picture 6">
            <a:hlinkClick r:id="rId3"/>
            <a:extLst>
              <a:ext uri="{FF2B5EF4-FFF2-40B4-BE49-F238E27FC236}">
                <a16:creationId xmlns:a16="http://schemas.microsoft.com/office/drawing/2014/main" id="{F918A547-0EE4-49A8-89F7-CD06045F0690}"/>
              </a:ext>
            </a:extLst>
          </p:cNvPr>
          <p:cNvPicPr>
            <a:picLocks noChangeAspect="1"/>
          </p:cNvPicPr>
          <p:nvPr/>
        </p:nvPicPr>
        <p:blipFill rotWithShape="1">
          <a:blip r:embed="rId4">
            <a:alphaModFix/>
            <a:extLst/>
          </a:blip>
          <a:srcRect b="472"/>
          <a:stretch/>
        </p:blipFill>
        <p:spPr>
          <a:xfrm>
            <a:off x="0" y="2042"/>
            <a:ext cx="12178125" cy="6855958"/>
          </a:xfrm>
          <a:prstGeom prst="rect">
            <a:avLst/>
          </a:prstGeom>
        </p:spPr>
      </p:pic>
      <p:sp>
        <p:nvSpPr>
          <p:cNvPr id="22" name="Title 2">
            <a:extLst>
              <a:ext uri="{FF2B5EF4-FFF2-40B4-BE49-F238E27FC236}">
                <a16:creationId xmlns:a16="http://schemas.microsoft.com/office/drawing/2014/main" id="{CCBD7422-54E5-4E59-A5AD-C8D45E81E590}"/>
              </a:ext>
            </a:extLst>
          </p:cNvPr>
          <p:cNvSpPr txBox="1">
            <a:spLocks/>
          </p:cNvSpPr>
          <p:nvPr/>
        </p:nvSpPr>
        <p:spPr>
          <a:xfrm>
            <a:off x="3648796" y="511247"/>
            <a:ext cx="4666470" cy="207633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US" sz="4800" b="1" dirty="0">
                <a:solidFill>
                  <a:srgbClr val="00B0F0"/>
                </a:solidFill>
                <a:latin typeface="+mn-lt"/>
                <a:cs typeface="+mj-cs"/>
              </a:rPr>
              <a:t>VIDEO: </a:t>
            </a:r>
            <a:r>
              <a:rPr lang="en-US" sz="4800" b="1" dirty="0">
                <a:solidFill>
                  <a:srgbClr val="00B0F0"/>
                </a:solidFill>
                <a:latin typeface="+mn-lt"/>
                <a:cs typeface="+mj-cs"/>
                <a:hlinkClick r:id="rId3">
                  <a:extLst>
                    <a:ext uri="{A12FA001-AC4F-418D-AE19-62706E023703}">
                      <ahyp:hlinkClr xmlns:ahyp="http://schemas.microsoft.com/office/drawing/2018/hyperlinkcolor" val="tx"/>
                    </a:ext>
                  </a:extLst>
                </a:hlinkClick>
              </a:rPr>
              <a:t>Enabling the Conversation</a:t>
            </a:r>
            <a:endParaRPr lang="en-US" sz="4800" b="1" dirty="0">
              <a:solidFill>
                <a:srgbClr val="00B0F0"/>
              </a:solidFill>
              <a:latin typeface="+mn-lt"/>
              <a:cs typeface="+mj-cs"/>
            </a:endParaRPr>
          </a:p>
        </p:txBody>
      </p:sp>
      <p:sp>
        <p:nvSpPr>
          <p:cNvPr id="24" name="Rectangle 23">
            <a:extLst>
              <a:ext uri="{FF2B5EF4-FFF2-40B4-BE49-F238E27FC236}">
                <a16:creationId xmlns:a16="http://schemas.microsoft.com/office/drawing/2014/main" id="{65522AB3-3B9E-48C3-9A36-6672B89B8082}"/>
              </a:ext>
            </a:extLst>
          </p:cNvPr>
          <p:cNvSpPr/>
          <p:nvPr/>
        </p:nvSpPr>
        <p:spPr>
          <a:xfrm>
            <a:off x="6679227" y="2865952"/>
            <a:ext cx="4869305" cy="830997"/>
          </a:xfrm>
          <a:prstGeom prst="rect">
            <a:avLst/>
          </a:prstGeom>
        </p:spPr>
        <p:txBody>
          <a:bodyPr wrap="square">
            <a:spAutoFit/>
          </a:bodyPr>
          <a:lstStyle/>
          <a:p>
            <a:pPr>
              <a:spcAft>
                <a:spcPts val="600"/>
              </a:spcAft>
            </a:pPr>
            <a:r>
              <a:rPr lang="en-GB" sz="2400" b="1" dirty="0"/>
              <a:t>Press Ctrl and click the text above to go to the video</a:t>
            </a:r>
          </a:p>
        </p:txBody>
      </p:sp>
    </p:spTree>
    <p:extLst>
      <p:ext uri="{BB962C8B-B14F-4D97-AF65-F5344CB8AC3E}">
        <p14:creationId xmlns:p14="http://schemas.microsoft.com/office/powerpoint/2010/main" val="413220598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35588-DB4B-4879-97B9-5B4D27CB7204}"/>
              </a:ext>
            </a:extLst>
          </p:cNvPr>
          <p:cNvSpPr>
            <a:spLocks noGrp="1"/>
          </p:cNvSpPr>
          <p:nvPr>
            <p:ph type="title"/>
          </p:nvPr>
        </p:nvSpPr>
        <p:spPr/>
        <p:txBody>
          <a:bodyPr>
            <a:normAutofit/>
          </a:bodyPr>
          <a:lstStyle/>
          <a:p>
            <a:r>
              <a:rPr lang="en-GB" sz="6000" dirty="0"/>
              <a:t>Picking up the cue </a:t>
            </a:r>
            <a:r>
              <a:rPr lang="en-GB" sz="2800" dirty="0"/>
              <a:t>(video 2)</a:t>
            </a:r>
            <a:endParaRPr lang="en-GB" sz="6000" dirty="0"/>
          </a:p>
        </p:txBody>
      </p:sp>
      <p:sp>
        <p:nvSpPr>
          <p:cNvPr id="3" name="Content Placeholder 2">
            <a:extLst>
              <a:ext uri="{FF2B5EF4-FFF2-40B4-BE49-F238E27FC236}">
                <a16:creationId xmlns:a16="http://schemas.microsoft.com/office/drawing/2014/main" id="{FA1FB990-BFBF-4737-82FB-1E4C4C184B1F}"/>
              </a:ext>
            </a:extLst>
          </p:cNvPr>
          <p:cNvSpPr>
            <a:spLocks noGrp="1"/>
          </p:cNvSpPr>
          <p:nvPr>
            <p:ph idx="1"/>
          </p:nvPr>
        </p:nvSpPr>
        <p:spPr/>
        <p:txBody>
          <a:bodyPr>
            <a:normAutofit/>
          </a:bodyPr>
          <a:lstStyle/>
          <a:p>
            <a:pPr marL="0" indent="0">
              <a:buNone/>
            </a:pPr>
            <a:r>
              <a:rPr lang="en-GB" sz="3200" dirty="0"/>
              <a:t>“I wouldn’t want to go back in to hospital”</a:t>
            </a:r>
          </a:p>
          <a:p>
            <a:pPr marL="0" indent="0">
              <a:buNone/>
            </a:pPr>
            <a:r>
              <a:rPr lang="en-GB" sz="3200" dirty="0"/>
              <a:t>This time Janet acknowledges the cue “I can imagine” and then clarifies and explores Alice’s thoughts.</a:t>
            </a:r>
          </a:p>
          <a:p>
            <a:pPr marL="0" indent="0">
              <a:buNone/>
            </a:pPr>
            <a:r>
              <a:rPr lang="en-GB" sz="3200" dirty="0"/>
              <a:t>Notice who does most of the talking from a few simple prompts Janet gets a good idea of </a:t>
            </a:r>
            <a:r>
              <a:rPr lang="en-GB" sz="3200" dirty="0" err="1"/>
              <a:t>Alices</a:t>
            </a:r>
            <a:r>
              <a:rPr lang="en-GB" sz="3200" dirty="0"/>
              <a:t> wishes.</a:t>
            </a:r>
          </a:p>
          <a:p>
            <a:pPr marL="0" indent="0">
              <a:buNone/>
            </a:pPr>
            <a:r>
              <a:rPr lang="en-GB" sz="3200" dirty="0"/>
              <a:t>Having gained the information she seeks permission to pass it on to a senior colleague.</a:t>
            </a:r>
          </a:p>
          <a:p>
            <a:pPr marL="0" indent="0">
              <a:buNone/>
            </a:pPr>
            <a:endParaRPr lang="en-GB" sz="3200" dirty="0"/>
          </a:p>
        </p:txBody>
      </p:sp>
    </p:spTree>
    <p:extLst>
      <p:ext uri="{BB962C8B-B14F-4D97-AF65-F5344CB8AC3E}">
        <p14:creationId xmlns:p14="http://schemas.microsoft.com/office/powerpoint/2010/main" val="39802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FB26C4-4A99-4828-A873-653D636398A6}"/>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878261" y="1400643"/>
            <a:ext cx="9774461" cy="4056713"/>
          </a:xfrm>
        </p:spPr>
      </p:pic>
      <p:sp>
        <p:nvSpPr>
          <p:cNvPr id="3" name="Title 2">
            <a:extLst>
              <a:ext uri="{FF2B5EF4-FFF2-40B4-BE49-F238E27FC236}">
                <a16:creationId xmlns:a16="http://schemas.microsoft.com/office/drawing/2014/main" id="{20223C8E-9F0F-4BD8-97DF-4E2D70A14147}"/>
              </a:ext>
            </a:extLst>
          </p:cNvPr>
          <p:cNvSpPr>
            <a:spLocks noGrp="1"/>
          </p:cNvSpPr>
          <p:nvPr>
            <p:ph type="title"/>
          </p:nvPr>
        </p:nvSpPr>
        <p:spPr>
          <a:xfrm>
            <a:off x="372550" y="325656"/>
            <a:ext cx="8756073" cy="611649"/>
          </a:xfrm>
        </p:spPr>
        <p:txBody>
          <a:bodyPr/>
          <a:lstStyle/>
          <a:p>
            <a:r>
              <a:rPr lang="en-GB" dirty="0"/>
              <a:t>The Team</a:t>
            </a:r>
          </a:p>
        </p:txBody>
      </p:sp>
      <p:sp>
        <p:nvSpPr>
          <p:cNvPr id="6" name="TextBox 5">
            <a:extLst>
              <a:ext uri="{FF2B5EF4-FFF2-40B4-BE49-F238E27FC236}">
                <a16:creationId xmlns:a16="http://schemas.microsoft.com/office/drawing/2014/main" id="{67E1E608-331F-4B1F-AECE-738F38515E8A}"/>
              </a:ext>
            </a:extLst>
          </p:cNvPr>
          <p:cNvSpPr txBox="1"/>
          <p:nvPr/>
        </p:nvSpPr>
        <p:spPr>
          <a:xfrm>
            <a:off x="1356970" y="4843510"/>
            <a:ext cx="1386941" cy="400110"/>
          </a:xfrm>
          <a:prstGeom prst="rect">
            <a:avLst/>
          </a:prstGeom>
          <a:solidFill>
            <a:schemeClr val="bg2">
              <a:lumMod val="20000"/>
              <a:lumOff val="80000"/>
            </a:schemeClr>
          </a:solidFill>
        </p:spPr>
        <p:txBody>
          <a:bodyPr wrap="square" rtlCol="0">
            <a:spAutoFit/>
          </a:bodyPr>
          <a:lstStyle/>
          <a:p>
            <a:r>
              <a:rPr lang="en-GB" sz="2000" b="1" dirty="0"/>
              <a:t>Penny Kirk</a:t>
            </a:r>
          </a:p>
        </p:txBody>
      </p:sp>
      <p:sp>
        <p:nvSpPr>
          <p:cNvPr id="7" name="TextBox 6">
            <a:extLst>
              <a:ext uri="{FF2B5EF4-FFF2-40B4-BE49-F238E27FC236}">
                <a16:creationId xmlns:a16="http://schemas.microsoft.com/office/drawing/2014/main" id="{1E0C4534-85BE-40FA-AC98-1F474CE50AC8}"/>
              </a:ext>
            </a:extLst>
          </p:cNvPr>
          <p:cNvSpPr txBox="1"/>
          <p:nvPr/>
        </p:nvSpPr>
        <p:spPr>
          <a:xfrm>
            <a:off x="3163079" y="4824801"/>
            <a:ext cx="1634761" cy="400110"/>
          </a:xfrm>
          <a:prstGeom prst="rect">
            <a:avLst/>
          </a:prstGeom>
          <a:solidFill>
            <a:srgbClr val="D9A3DD"/>
          </a:solidFill>
        </p:spPr>
        <p:txBody>
          <a:bodyPr wrap="square" rtlCol="0">
            <a:spAutoFit/>
          </a:bodyPr>
          <a:lstStyle/>
          <a:p>
            <a:r>
              <a:rPr lang="en-GB" sz="2000" b="1" dirty="0"/>
              <a:t>Helan Mullan</a:t>
            </a:r>
          </a:p>
        </p:txBody>
      </p:sp>
      <p:sp>
        <p:nvSpPr>
          <p:cNvPr id="8" name="TextBox 7">
            <a:extLst>
              <a:ext uri="{FF2B5EF4-FFF2-40B4-BE49-F238E27FC236}">
                <a16:creationId xmlns:a16="http://schemas.microsoft.com/office/drawing/2014/main" id="{14218986-F431-46A2-9AD9-C42F84BC6BF3}"/>
              </a:ext>
            </a:extLst>
          </p:cNvPr>
          <p:cNvSpPr txBox="1"/>
          <p:nvPr/>
        </p:nvSpPr>
        <p:spPr>
          <a:xfrm>
            <a:off x="5136560" y="4670913"/>
            <a:ext cx="1033459" cy="707886"/>
          </a:xfrm>
          <a:prstGeom prst="rect">
            <a:avLst/>
          </a:prstGeom>
          <a:solidFill>
            <a:srgbClr val="A6D2B5"/>
          </a:solidFill>
        </p:spPr>
        <p:txBody>
          <a:bodyPr wrap="square" rtlCol="0">
            <a:spAutoFit/>
          </a:bodyPr>
          <a:lstStyle/>
          <a:p>
            <a:pPr algn="ctr"/>
            <a:r>
              <a:rPr lang="en-GB" sz="2000" b="1" dirty="0"/>
              <a:t>Janet Millard</a:t>
            </a:r>
          </a:p>
        </p:txBody>
      </p:sp>
      <p:sp>
        <p:nvSpPr>
          <p:cNvPr id="9" name="TextBox 8">
            <a:extLst>
              <a:ext uri="{FF2B5EF4-FFF2-40B4-BE49-F238E27FC236}">
                <a16:creationId xmlns:a16="http://schemas.microsoft.com/office/drawing/2014/main" id="{536379A3-6FB3-44A3-845C-4FF3E5B87FAA}"/>
              </a:ext>
            </a:extLst>
          </p:cNvPr>
          <p:cNvSpPr txBox="1"/>
          <p:nvPr/>
        </p:nvSpPr>
        <p:spPr>
          <a:xfrm>
            <a:off x="7008354" y="4670913"/>
            <a:ext cx="1033459" cy="707886"/>
          </a:xfrm>
          <a:prstGeom prst="rect">
            <a:avLst/>
          </a:prstGeom>
          <a:solidFill>
            <a:srgbClr val="A6D2B5"/>
          </a:solidFill>
        </p:spPr>
        <p:txBody>
          <a:bodyPr wrap="square" rtlCol="0">
            <a:spAutoFit/>
          </a:bodyPr>
          <a:lstStyle/>
          <a:p>
            <a:pPr algn="ctr"/>
            <a:r>
              <a:rPr lang="en-GB" sz="2000" b="1" dirty="0"/>
              <a:t>Debby </a:t>
            </a:r>
            <a:r>
              <a:rPr lang="en-GB" sz="2000" b="1" dirty="0" err="1"/>
              <a:t>Veigas</a:t>
            </a:r>
            <a:endParaRPr lang="en-GB" sz="2000" b="1" dirty="0"/>
          </a:p>
        </p:txBody>
      </p:sp>
      <p:sp>
        <p:nvSpPr>
          <p:cNvPr id="11" name="TextBox 10">
            <a:extLst>
              <a:ext uri="{FF2B5EF4-FFF2-40B4-BE49-F238E27FC236}">
                <a16:creationId xmlns:a16="http://schemas.microsoft.com/office/drawing/2014/main" id="{0CF3D50E-8D10-401D-8253-2DCC76AC207A}"/>
              </a:ext>
            </a:extLst>
          </p:cNvPr>
          <p:cNvSpPr txBox="1"/>
          <p:nvPr/>
        </p:nvSpPr>
        <p:spPr>
          <a:xfrm>
            <a:off x="8935763" y="4670913"/>
            <a:ext cx="1386940" cy="707886"/>
          </a:xfrm>
          <a:prstGeom prst="rect">
            <a:avLst/>
          </a:prstGeom>
          <a:solidFill>
            <a:srgbClr val="D9A3DD"/>
          </a:solidFill>
        </p:spPr>
        <p:txBody>
          <a:bodyPr wrap="square" rtlCol="0">
            <a:spAutoFit/>
          </a:bodyPr>
          <a:lstStyle/>
          <a:p>
            <a:pPr algn="ctr"/>
            <a:r>
              <a:rPr lang="en-GB" sz="2000" b="1" dirty="0"/>
              <a:t>Jane Chatterjee</a:t>
            </a:r>
          </a:p>
        </p:txBody>
      </p:sp>
      <p:pic>
        <p:nvPicPr>
          <p:cNvPr id="12" name="Picture 11">
            <a:extLst>
              <a:ext uri="{FF2B5EF4-FFF2-40B4-BE49-F238E27FC236}">
                <a16:creationId xmlns:a16="http://schemas.microsoft.com/office/drawing/2014/main" id="{628A2BF8-4973-4E5A-AE6C-E9C5CA7A9329}"/>
              </a:ext>
            </a:extLst>
          </p:cNvPr>
          <p:cNvPicPr>
            <a:picLocks noChangeAspect="1"/>
          </p:cNvPicPr>
          <p:nvPr/>
        </p:nvPicPr>
        <p:blipFill>
          <a:blip r:embed="rId3"/>
          <a:stretch>
            <a:fillRect/>
          </a:stretch>
        </p:blipFill>
        <p:spPr>
          <a:xfrm>
            <a:off x="63013" y="5515800"/>
            <a:ext cx="2920237" cy="1352282"/>
          </a:xfrm>
          <a:prstGeom prst="rect">
            <a:avLst/>
          </a:prstGeom>
        </p:spPr>
      </p:pic>
      <p:pic>
        <p:nvPicPr>
          <p:cNvPr id="13" name="Picture 12">
            <a:extLst>
              <a:ext uri="{FF2B5EF4-FFF2-40B4-BE49-F238E27FC236}">
                <a16:creationId xmlns:a16="http://schemas.microsoft.com/office/drawing/2014/main" id="{96198367-806A-4FA3-B00D-A4D2C126FA9B}"/>
              </a:ext>
            </a:extLst>
          </p:cNvPr>
          <p:cNvPicPr>
            <a:picLocks noChangeAspect="1"/>
          </p:cNvPicPr>
          <p:nvPr/>
        </p:nvPicPr>
        <p:blipFill>
          <a:blip r:embed="rId4"/>
          <a:stretch>
            <a:fillRect/>
          </a:stretch>
        </p:blipFill>
        <p:spPr>
          <a:xfrm>
            <a:off x="8842758" y="5457356"/>
            <a:ext cx="3367603" cy="1370235"/>
          </a:xfrm>
          <a:prstGeom prst="rect">
            <a:avLst/>
          </a:prstGeom>
        </p:spPr>
      </p:pic>
      <p:pic>
        <p:nvPicPr>
          <p:cNvPr id="14" name="Picture 13">
            <a:extLst>
              <a:ext uri="{FF2B5EF4-FFF2-40B4-BE49-F238E27FC236}">
                <a16:creationId xmlns:a16="http://schemas.microsoft.com/office/drawing/2014/main" id="{D42E2D6C-DCB2-4422-9F0A-B20C1C9C8E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1023" y="124089"/>
            <a:ext cx="2710977" cy="1218110"/>
          </a:xfrm>
          <a:prstGeom prst="rect">
            <a:avLst/>
          </a:prstGeom>
        </p:spPr>
      </p:pic>
    </p:spTree>
    <p:extLst>
      <p:ext uri="{BB962C8B-B14F-4D97-AF65-F5344CB8AC3E}">
        <p14:creationId xmlns:p14="http://schemas.microsoft.com/office/powerpoint/2010/main" val="3162668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32C5A7-7CE0-4AEC-9BF5-E04864CEDEB7}"/>
              </a:ext>
            </a:extLst>
          </p:cNvPr>
          <p:cNvSpPr>
            <a:spLocks noGrp="1"/>
          </p:cNvSpPr>
          <p:nvPr>
            <p:ph sz="quarter" idx="10"/>
          </p:nvPr>
        </p:nvSpPr>
        <p:spPr>
          <a:xfrm>
            <a:off x="614922" y="1649627"/>
            <a:ext cx="10322218" cy="5067695"/>
          </a:xfrm>
        </p:spPr>
        <p:txBody>
          <a:bodyPr>
            <a:normAutofit/>
          </a:bodyPr>
          <a:lstStyle/>
          <a:p>
            <a:pPr marL="0" indent="0">
              <a:buNone/>
            </a:pPr>
            <a:r>
              <a:rPr lang="en-GB" sz="2800" dirty="0">
                <a:solidFill>
                  <a:srgbClr val="002060"/>
                </a:solidFill>
              </a:rPr>
              <a:t>Remember not to jump in</a:t>
            </a:r>
            <a:r>
              <a:rPr lang="en-GB" sz="2800" dirty="0">
                <a:solidFill>
                  <a:srgbClr val="FF0000"/>
                </a:solidFill>
              </a:rPr>
              <a:t> Silence/Pauses  </a:t>
            </a:r>
            <a:r>
              <a:rPr lang="en-GB" sz="2800" dirty="0">
                <a:solidFill>
                  <a:srgbClr val="002060"/>
                </a:solidFill>
              </a:rPr>
              <a:t>give the person time to think.</a:t>
            </a:r>
          </a:p>
          <a:p>
            <a:pPr marL="0" indent="0">
              <a:buNone/>
            </a:pPr>
            <a:r>
              <a:rPr lang="en-GB" sz="2800" dirty="0">
                <a:solidFill>
                  <a:srgbClr val="FF0000"/>
                </a:solidFill>
              </a:rPr>
              <a:t>Active Listening</a:t>
            </a:r>
          </a:p>
          <a:p>
            <a:pPr marL="0" indent="0">
              <a:buNone/>
            </a:pPr>
            <a:r>
              <a:rPr lang="en-GB" sz="2800" dirty="0">
                <a:solidFill>
                  <a:srgbClr val="002060"/>
                </a:solidFill>
              </a:rPr>
              <a:t>This lets the person know you are listening:</a:t>
            </a:r>
          </a:p>
          <a:p>
            <a:pPr marL="0" indent="0">
              <a:buNone/>
            </a:pPr>
            <a:r>
              <a:rPr lang="en-GB" sz="2800" dirty="0">
                <a:solidFill>
                  <a:srgbClr val="002060"/>
                </a:solidFill>
              </a:rPr>
              <a:t>Maintain good eye contact</a:t>
            </a:r>
          </a:p>
          <a:p>
            <a:pPr marL="0" indent="0">
              <a:buNone/>
            </a:pPr>
            <a:r>
              <a:rPr lang="en-GB" sz="2800" dirty="0">
                <a:solidFill>
                  <a:srgbClr val="002060"/>
                </a:solidFill>
              </a:rPr>
              <a:t>Is your body language showing that you are open and interested</a:t>
            </a:r>
          </a:p>
          <a:p>
            <a:pPr marL="0" indent="0">
              <a:buNone/>
            </a:pPr>
            <a:r>
              <a:rPr lang="en-GB" sz="2800" dirty="0">
                <a:solidFill>
                  <a:srgbClr val="002060"/>
                </a:solidFill>
              </a:rPr>
              <a:t>Nodding your head, facial expressions</a:t>
            </a:r>
          </a:p>
          <a:p>
            <a:pPr marL="0" indent="0">
              <a:buNone/>
            </a:pPr>
            <a:r>
              <a:rPr lang="en-GB" sz="2800" dirty="0">
                <a:solidFill>
                  <a:srgbClr val="002060"/>
                </a:solidFill>
              </a:rPr>
              <a:t>Minimal prompts “yes” “right”, “go on” “mm </a:t>
            </a:r>
            <a:r>
              <a:rPr lang="en-GB" sz="2800" dirty="0" err="1">
                <a:solidFill>
                  <a:srgbClr val="002060"/>
                </a:solidFill>
              </a:rPr>
              <a:t>mm</a:t>
            </a:r>
            <a:r>
              <a:rPr lang="en-GB" sz="2800" dirty="0">
                <a:solidFill>
                  <a:srgbClr val="002060"/>
                </a:solidFill>
              </a:rPr>
              <a:t>”</a:t>
            </a:r>
          </a:p>
        </p:txBody>
      </p:sp>
      <p:sp>
        <p:nvSpPr>
          <p:cNvPr id="3" name="Title 2">
            <a:extLst>
              <a:ext uri="{FF2B5EF4-FFF2-40B4-BE49-F238E27FC236}">
                <a16:creationId xmlns:a16="http://schemas.microsoft.com/office/drawing/2014/main" id="{FAA2A9AF-14F0-45B4-8C4F-15E838B92D1B}"/>
              </a:ext>
            </a:extLst>
          </p:cNvPr>
          <p:cNvSpPr>
            <a:spLocks noGrp="1"/>
          </p:cNvSpPr>
          <p:nvPr>
            <p:ph type="title"/>
          </p:nvPr>
        </p:nvSpPr>
        <p:spPr/>
        <p:txBody>
          <a:bodyPr/>
          <a:lstStyle/>
          <a:p>
            <a:r>
              <a:rPr lang="en-GB" dirty="0"/>
              <a:t>Allow the person to talk</a:t>
            </a:r>
          </a:p>
        </p:txBody>
      </p:sp>
    </p:spTree>
    <p:extLst>
      <p:ext uri="{BB962C8B-B14F-4D97-AF65-F5344CB8AC3E}">
        <p14:creationId xmlns:p14="http://schemas.microsoft.com/office/powerpoint/2010/main" val="76170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5957C47-C6D4-4C52-A8E5-661766CAFED0}"/>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sz="4400" b="1" dirty="0">
                <a:solidFill>
                  <a:schemeClr val="bg1"/>
                </a:solidFill>
                <a:latin typeface="+mj-lt"/>
                <a:cs typeface="+mj-cs"/>
              </a:rPr>
              <a:t>VIDEO: </a:t>
            </a:r>
            <a:r>
              <a:rPr lang="en-US" sz="4400" b="1" dirty="0">
                <a:solidFill>
                  <a:schemeClr val="bg1"/>
                </a:solidFill>
                <a:latin typeface="+mj-lt"/>
                <a:cs typeface="+mj-cs"/>
                <a:hlinkClick r:id="rId3">
                  <a:extLst>
                    <a:ext uri="{A12FA001-AC4F-418D-AE19-62706E023703}">
                      <ahyp:hlinkClr xmlns:ahyp="http://schemas.microsoft.com/office/drawing/2018/hyperlinkcolor" val="tx"/>
                    </a:ext>
                  </a:extLst>
                </a:hlinkClick>
              </a:rPr>
              <a:t>Discussing future wishes for care</a:t>
            </a:r>
            <a:br>
              <a:rPr lang="en-US" sz="4400" dirty="0">
                <a:solidFill>
                  <a:schemeClr val="bg1"/>
                </a:solidFill>
                <a:latin typeface="+mj-lt"/>
                <a:cs typeface="+mj-cs"/>
              </a:rPr>
            </a:br>
            <a:endParaRPr lang="en-US" sz="4400" dirty="0">
              <a:solidFill>
                <a:schemeClr val="bg1"/>
              </a:solidFill>
              <a:latin typeface="+mj-lt"/>
              <a:cs typeface="+mj-cs"/>
            </a:endParaRPr>
          </a:p>
        </p:txBody>
      </p:sp>
      <p:pic>
        <p:nvPicPr>
          <p:cNvPr id="4" name="Picture 3">
            <a:hlinkClick r:id="rId3"/>
            <a:extLst>
              <a:ext uri="{FF2B5EF4-FFF2-40B4-BE49-F238E27FC236}">
                <a16:creationId xmlns:a16="http://schemas.microsoft.com/office/drawing/2014/main" id="{570B96DC-1423-4ABA-A0F8-A6DDE44B4462}"/>
              </a:ext>
            </a:extLst>
          </p:cNvPr>
          <p:cNvPicPr>
            <a:picLocks noChangeAspect="1"/>
          </p:cNvPicPr>
          <p:nvPr/>
        </p:nvPicPr>
        <p:blipFill rotWithShape="1">
          <a:blip r:embed="rId4"/>
          <a:srcRect t="3467" r="-1" b="-1"/>
          <a:stretch/>
        </p:blipFill>
        <p:spPr>
          <a:xfrm>
            <a:off x="4654297" y="10"/>
            <a:ext cx="7537704" cy="6857990"/>
          </a:xfrm>
          <a:prstGeom prst="rect">
            <a:avLst/>
          </a:prstGeom>
        </p:spPr>
      </p:pic>
      <p:sp>
        <p:nvSpPr>
          <p:cNvPr id="5" name="Rectangle 4">
            <a:extLst>
              <a:ext uri="{FF2B5EF4-FFF2-40B4-BE49-F238E27FC236}">
                <a16:creationId xmlns:a16="http://schemas.microsoft.com/office/drawing/2014/main" id="{59F9E15D-E3F3-4E92-BB6B-8D63CC3428C0}"/>
              </a:ext>
            </a:extLst>
          </p:cNvPr>
          <p:cNvSpPr/>
          <p:nvPr/>
        </p:nvSpPr>
        <p:spPr>
          <a:xfrm>
            <a:off x="166275" y="4962138"/>
            <a:ext cx="4358834" cy="830997"/>
          </a:xfrm>
          <a:prstGeom prst="rect">
            <a:avLst/>
          </a:prstGeom>
        </p:spPr>
        <p:txBody>
          <a:bodyPr wrap="square">
            <a:spAutoFit/>
          </a:bodyPr>
          <a:lstStyle/>
          <a:p>
            <a:pPr>
              <a:spcAft>
                <a:spcPts val="600"/>
              </a:spcAft>
            </a:pPr>
            <a:r>
              <a:rPr lang="en-GB" sz="2400" b="1" dirty="0">
                <a:solidFill>
                  <a:schemeClr val="bg1"/>
                </a:solidFill>
              </a:rPr>
              <a:t>Press Ctrl and click the text above to go to the video</a:t>
            </a:r>
          </a:p>
        </p:txBody>
      </p:sp>
    </p:spTree>
    <p:extLst>
      <p:ext uri="{BB962C8B-B14F-4D97-AF65-F5344CB8AC3E}">
        <p14:creationId xmlns:p14="http://schemas.microsoft.com/office/powerpoint/2010/main" val="1869537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FD8B4-39C3-4A78-87E8-066CD5F1CB9F}"/>
              </a:ext>
            </a:extLst>
          </p:cNvPr>
          <p:cNvSpPr>
            <a:spLocks noGrp="1"/>
          </p:cNvSpPr>
          <p:nvPr>
            <p:ph type="title"/>
          </p:nvPr>
        </p:nvSpPr>
        <p:spPr/>
        <p:txBody>
          <a:bodyPr>
            <a:normAutofit fontScale="90000"/>
          </a:bodyPr>
          <a:lstStyle/>
          <a:p>
            <a:r>
              <a:rPr lang="en-GB" sz="6000" dirty="0"/>
              <a:t>Phone call to a patient to discuss wishes for future care.</a:t>
            </a:r>
            <a:r>
              <a:rPr lang="en-GB" sz="2800" dirty="0"/>
              <a:t>(video 4)</a:t>
            </a:r>
            <a:endParaRPr lang="en-GB" sz="6000" dirty="0"/>
          </a:p>
        </p:txBody>
      </p:sp>
      <p:sp>
        <p:nvSpPr>
          <p:cNvPr id="3" name="Content Placeholder 2">
            <a:extLst>
              <a:ext uri="{FF2B5EF4-FFF2-40B4-BE49-F238E27FC236}">
                <a16:creationId xmlns:a16="http://schemas.microsoft.com/office/drawing/2014/main" id="{6C34C9D0-D2AF-4DB1-9101-8320D89A41A3}"/>
              </a:ext>
            </a:extLst>
          </p:cNvPr>
          <p:cNvSpPr>
            <a:spLocks noGrp="1"/>
          </p:cNvSpPr>
          <p:nvPr>
            <p:ph idx="1"/>
          </p:nvPr>
        </p:nvSpPr>
        <p:spPr/>
        <p:txBody>
          <a:bodyPr>
            <a:normAutofit lnSpcReduction="10000"/>
          </a:bodyPr>
          <a:lstStyle/>
          <a:p>
            <a:r>
              <a:rPr lang="en-GB" sz="3200" dirty="0"/>
              <a:t>Notice how Janet sets the scene:</a:t>
            </a:r>
          </a:p>
          <a:p>
            <a:pPr marL="0" indent="0">
              <a:buNone/>
            </a:pPr>
            <a:r>
              <a:rPr lang="en-GB" sz="3200" dirty="0"/>
              <a:t>“can you remember talking to your doctor about….”</a:t>
            </a:r>
          </a:p>
          <a:p>
            <a:pPr marL="0" indent="0">
              <a:buNone/>
            </a:pPr>
            <a:r>
              <a:rPr lang="en-GB" sz="3200" dirty="0"/>
              <a:t>“have you reflected on”</a:t>
            </a:r>
          </a:p>
          <a:p>
            <a:pPr marL="0" indent="0">
              <a:buNone/>
            </a:pPr>
            <a:r>
              <a:rPr lang="en-GB" sz="3200" dirty="0"/>
              <a:t>Janet summarises and clarifies what Mary says throughout the conversation</a:t>
            </a:r>
          </a:p>
          <a:p>
            <a:pPr marL="0" indent="0">
              <a:buNone/>
            </a:pPr>
            <a:r>
              <a:rPr lang="en-GB" sz="3200" dirty="0"/>
              <a:t>She encourages her to continue “tell me more about…”</a:t>
            </a:r>
          </a:p>
          <a:p>
            <a:pPr marL="0" indent="0">
              <a:buNone/>
            </a:pPr>
            <a:r>
              <a:rPr lang="en-GB" sz="3200" dirty="0"/>
              <a:t>“Sounds as though you’ve been thinking a lot..”</a:t>
            </a:r>
          </a:p>
          <a:p>
            <a:pPr marL="0" indent="0">
              <a:buNone/>
            </a:pPr>
            <a:r>
              <a:rPr lang="en-GB" sz="3200" dirty="0"/>
              <a:t>She screens for more concerns “is there anything else”</a:t>
            </a:r>
          </a:p>
        </p:txBody>
      </p:sp>
    </p:spTree>
    <p:extLst>
      <p:ext uri="{BB962C8B-B14F-4D97-AF65-F5344CB8AC3E}">
        <p14:creationId xmlns:p14="http://schemas.microsoft.com/office/powerpoint/2010/main" val="1873360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4FF5C6-E518-4938-8132-257C4182C05D}"/>
              </a:ext>
            </a:extLst>
          </p:cNvPr>
          <p:cNvSpPr>
            <a:spLocks noGrp="1"/>
          </p:cNvSpPr>
          <p:nvPr>
            <p:ph sz="quarter" idx="10"/>
          </p:nvPr>
        </p:nvSpPr>
        <p:spPr>
          <a:xfrm>
            <a:off x="620239" y="1027037"/>
            <a:ext cx="10316899" cy="4803926"/>
          </a:xfrm>
        </p:spPr>
        <p:txBody>
          <a:bodyPr>
            <a:normAutofit lnSpcReduction="10000"/>
          </a:bodyPr>
          <a:lstStyle/>
          <a:p>
            <a:r>
              <a:rPr lang="en-GB" sz="2800" dirty="0"/>
              <a:t>When the person has talked for a while and given you some information it is important to </a:t>
            </a:r>
            <a:r>
              <a:rPr lang="en-GB" sz="2800" dirty="0">
                <a:solidFill>
                  <a:srgbClr val="FF0000"/>
                </a:solidFill>
              </a:rPr>
              <a:t>Summarise </a:t>
            </a:r>
            <a:r>
              <a:rPr lang="en-GB" sz="2800" dirty="0">
                <a:solidFill>
                  <a:srgbClr val="002060"/>
                </a:solidFill>
              </a:rPr>
              <a:t>what you have heard.</a:t>
            </a:r>
          </a:p>
          <a:p>
            <a:r>
              <a:rPr lang="en-GB" sz="2800" dirty="0"/>
              <a:t>This lets the person know that you are listening</a:t>
            </a:r>
          </a:p>
          <a:p>
            <a:r>
              <a:rPr lang="en-GB" sz="2800" dirty="0"/>
              <a:t>Allows them to correct any misunderstanding</a:t>
            </a:r>
          </a:p>
          <a:p>
            <a:r>
              <a:rPr lang="en-GB" sz="2800" dirty="0"/>
              <a:t>Gives you the opportunity to clarify the information</a:t>
            </a:r>
          </a:p>
          <a:p>
            <a:r>
              <a:rPr lang="en-GB" sz="2800" dirty="0" err="1"/>
              <a:t>Eg.</a:t>
            </a:r>
            <a:endParaRPr lang="en-GB" sz="2800" dirty="0"/>
          </a:p>
          <a:p>
            <a:pPr marL="457200" lvl="1" indent="0">
              <a:buNone/>
            </a:pPr>
            <a:r>
              <a:rPr lang="en-GB" sz="2800" dirty="0"/>
              <a:t> “</a:t>
            </a:r>
            <a:r>
              <a:rPr lang="en-GB" sz="2800" i="1" dirty="0"/>
              <a:t>So you are frightened of being breathless and being alone at home</a:t>
            </a:r>
            <a:r>
              <a:rPr lang="en-GB" sz="2800" dirty="0"/>
              <a:t>.”</a:t>
            </a:r>
          </a:p>
          <a:p>
            <a:pPr marL="457200" lvl="1" indent="0">
              <a:buNone/>
            </a:pPr>
            <a:r>
              <a:rPr lang="en-GB" sz="2800" dirty="0"/>
              <a:t>“</a:t>
            </a:r>
            <a:r>
              <a:rPr lang="en-GB" sz="2800" i="1" dirty="0"/>
              <a:t>So what you are feeling at the moment is you would want a full package of care and home oxygen....”</a:t>
            </a:r>
          </a:p>
          <a:p>
            <a:pPr marL="0" indent="0">
              <a:buNone/>
            </a:pPr>
            <a:r>
              <a:rPr lang="en-GB" sz="2800" dirty="0"/>
              <a:t>  </a:t>
            </a:r>
          </a:p>
        </p:txBody>
      </p:sp>
      <p:sp>
        <p:nvSpPr>
          <p:cNvPr id="3" name="Title 2">
            <a:extLst>
              <a:ext uri="{FF2B5EF4-FFF2-40B4-BE49-F238E27FC236}">
                <a16:creationId xmlns:a16="http://schemas.microsoft.com/office/drawing/2014/main" id="{90C011C6-F58E-4970-9ED6-C0EE9AE792B5}"/>
              </a:ext>
            </a:extLst>
          </p:cNvPr>
          <p:cNvSpPr>
            <a:spLocks noGrp="1"/>
          </p:cNvSpPr>
          <p:nvPr>
            <p:ph type="title"/>
          </p:nvPr>
        </p:nvSpPr>
        <p:spPr>
          <a:xfrm>
            <a:off x="620239" y="271716"/>
            <a:ext cx="8756073" cy="611649"/>
          </a:xfrm>
        </p:spPr>
        <p:txBody>
          <a:bodyPr/>
          <a:lstStyle/>
          <a:p>
            <a:r>
              <a:rPr lang="en-GB" dirty="0">
                <a:solidFill>
                  <a:srgbClr val="FF0000"/>
                </a:solidFill>
              </a:rPr>
              <a:t>Summarise</a:t>
            </a:r>
          </a:p>
        </p:txBody>
      </p:sp>
      <p:pic>
        <p:nvPicPr>
          <p:cNvPr id="4" name="Picture 3"/>
          <p:cNvPicPr>
            <a:picLocks noChangeAspect="1"/>
          </p:cNvPicPr>
          <p:nvPr/>
        </p:nvPicPr>
        <p:blipFill>
          <a:blip r:embed="rId3"/>
          <a:stretch>
            <a:fillRect/>
          </a:stretch>
        </p:blipFill>
        <p:spPr>
          <a:xfrm>
            <a:off x="4449524" y="5577724"/>
            <a:ext cx="2658328" cy="1203158"/>
          </a:xfrm>
          <a:prstGeom prst="rect">
            <a:avLst/>
          </a:prstGeom>
        </p:spPr>
      </p:pic>
      <p:pic>
        <p:nvPicPr>
          <p:cNvPr id="6" name="Picture 5"/>
          <p:cNvPicPr>
            <a:picLocks noChangeAspect="1"/>
          </p:cNvPicPr>
          <p:nvPr/>
        </p:nvPicPr>
        <p:blipFill>
          <a:blip r:embed="rId4"/>
          <a:stretch>
            <a:fillRect/>
          </a:stretch>
        </p:blipFill>
        <p:spPr>
          <a:xfrm>
            <a:off x="9020193" y="2030677"/>
            <a:ext cx="2821006" cy="1748687"/>
          </a:xfrm>
          <a:prstGeom prst="rect">
            <a:avLst/>
          </a:prstGeom>
        </p:spPr>
      </p:pic>
    </p:spTree>
    <p:extLst>
      <p:ext uri="{BB962C8B-B14F-4D97-AF65-F5344CB8AC3E}">
        <p14:creationId xmlns:p14="http://schemas.microsoft.com/office/powerpoint/2010/main" val="3453773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19208D-4EBE-40D9-9777-6F41C2A19A44}"/>
              </a:ext>
            </a:extLst>
          </p:cNvPr>
          <p:cNvSpPr>
            <a:spLocks noGrp="1"/>
          </p:cNvSpPr>
          <p:nvPr>
            <p:ph sz="quarter" idx="10"/>
          </p:nvPr>
        </p:nvSpPr>
        <p:spPr>
          <a:xfrm>
            <a:off x="620240" y="1649628"/>
            <a:ext cx="10316899" cy="4551880"/>
          </a:xfrm>
        </p:spPr>
        <p:txBody>
          <a:bodyPr>
            <a:normAutofit fontScale="62500" lnSpcReduction="20000"/>
          </a:bodyPr>
          <a:lstStyle/>
          <a:p>
            <a:r>
              <a:rPr lang="en-GB" sz="5100" dirty="0"/>
              <a:t>At this point it is tempting to move the conversation on to solutions but it is important to make sure there is nothing else concerning the person.</a:t>
            </a:r>
          </a:p>
          <a:p>
            <a:r>
              <a:rPr lang="en-GB" sz="5100" dirty="0"/>
              <a:t>This is </a:t>
            </a:r>
            <a:r>
              <a:rPr lang="en-GB" sz="5100" dirty="0">
                <a:solidFill>
                  <a:srgbClr val="FF0000"/>
                </a:solidFill>
              </a:rPr>
              <a:t>Screening.</a:t>
            </a:r>
          </a:p>
          <a:p>
            <a:r>
              <a:rPr lang="en-GB" sz="5100" dirty="0" err="1">
                <a:solidFill>
                  <a:srgbClr val="002060"/>
                </a:solidFill>
              </a:rPr>
              <a:t>Eg.</a:t>
            </a:r>
            <a:r>
              <a:rPr lang="en-GB" sz="5100" dirty="0">
                <a:solidFill>
                  <a:srgbClr val="002060"/>
                </a:solidFill>
              </a:rPr>
              <a:t> “Is there anything else ?”</a:t>
            </a:r>
          </a:p>
          <a:p>
            <a:r>
              <a:rPr lang="en-GB" sz="5100" dirty="0">
                <a:solidFill>
                  <a:srgbClr val="002060"/>
                </a:solidFill>
              </a:rPr>
              <a:t>“Is there something else worrying you?”</a:t>
            </a:r>
          </a:p>
          <a:p>
            <a:r>
              <a:rPr lang="en-GB" sz="5100" dirty="0">
                <a:solidFill>
                  <a:srgbClr val="002060"/>
                </a:solidFill>
              </a:rPr>
              <a:t>Don’t forget to convey empathy throughout the conversation just little phrases make the difference</a:t>
            </a:r>
          </a:p>
          <a:p>
            <a:r>
              <a:rPr lang="en-GB" sz="5100" dirty="0">
                <a:solidFill>
                  <a:srgbClr val="002060"/>
                </a:solidFill>
              </a:rPr>
              <a:t>When you have gathered all the information you are ready to make a plan of how to take things forward.</a:t>
            </a:r>
          </a:p>
          <a:p>
            <a:endParaRPr lang="en-GB" sz="2800" dirty="0">
              <a:solidFill>
                <a:srgbClr val="002060"/>
              </a:solidFill>
            </a:endParaRPr>
          </a:p>
        </p:txBody>
      </p:sp>
      <p:sp>
        <p:nvSpPr>
          <p:cNvPr id="3" name="Title 2">
            <a:extLst>
              <a:ext uri="{FF2B5EF4-FFF2-40B4-BE49-F238E27FC236}">
                <a16:creationId xmlns:a16="http://schemas.microsoft.com/office/drawing/2014/main" id="{FAE7689D-19BD-4A48-A3EF-BE3A51E18995}"/>
              </a:ext>
            </a:extLst>
          </p:cNvPr>
          <p:cNvSpPr>
            <a:spLocks noGrp="1"/>
          </p:cNvSpPr>
          <p:nvPr>
            <p:ph type="title"/>
          </p:nvPr>
        </p:nvSpPr>
        <p:spPr/>
        <p:txBody>
          <a:bodyPr/>
          <a:lstStyle/>
          <a:p>
            <a:r>
              <a:rPr lang="en-GB" dirty="0"/>
              <a:t>Screening</a:t>
            </a:r>
          </a:p>
        </p:txBody>
      </p:sp>
      <p:pic>
        <p:nvPicPr>
          <p:cNvPr id="4" name="Picture 3"/>
          <p:cNvPicPr>
            <a:picLocks noChangeAspect="1"/>
          </p:cNvPicPr>
          <p:nvPr/>
        </p:nvPicPr>
        <p:blipFill>
          <a:blip r:embed="rId3"/>
          <a:stretch>
            <a:fillRect/>
          </a:stretch>
        </p:blipFill>
        <p:spPr>
          <a:xfrm>
            <a:off x="8811743" y="2412592"/>
            <a:ext cx="3195387" cy="1638300"/>
          </a:xfrm>
          <a:prstGeom prst="rect">
            <a:avLst/>
          </a:prstGeom>
        </p:spPr>
      </p:pic>
    </p:spTree>
    <p:extLst>
      <p:ext uri="{BB962C8B-B14F-4D97-AF65-F5344CB8AC3E}">
        <p14:creationId xmlns:p14="http://schemas.microsoft.com/office/powerpoint/2010/main" val="140953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51F31E-FA9A-4990-BB07-9F01A92AF9AB}"/>
              </a:ext>
            </a:extLst>
          </p:cNvPr>
          <p:cNvSpPr>
            <a:spLocks noGrp="1"/>
          </p:cNvSpPr>
          <p:nvPr>
            <p:ph sz="quarter" idx="10"/>
          </p:nvPr>
        </p:nvSpPr>
        <p:spPr>
          <a:xfrm>
            <a:off x="620240" y="1649627"/>
            <a:ext cx="10316899" cy="5647987"/>
          </a:xfrm>
        </p:spPr>
        <p:txBody>
          <a:bodyPr/>
          <a:lstStyle/>
          <a:p>
            <a:r>
              <a:rPr lang="en-GB" sz="2800" dirty="0"/>
              <a:t>Ask the person what they would like to do, how do they want to take things forward. </a:t>
            </a:r>
          </a:p>
          <a:p>
            <a:r>
              <a:rPr lang="en-GB" sz="2800" dirty="0"/>
              <a:t>Do they want you to speak to someone else.</a:t>
            </a:r>
          </a:p>
          <a:p>
            <a:r>
              <a:rPr lang="en-GB" sz="2800" dirty="0"/>
              <a:t>You may not be the best person to take this forward so ask permission to pass the information on to a more appropriate colleague. (see </a:t>
            </a:r>
            <a:r>
              <a:rPr lang="en-GB" sz="2800" dirty="0" err="1"/>
              <a:t>egs</a:t>
            </a:r>
            <a:r>
              <a:rPr lang="en-GB" sz="2800" dirty="0"/>
              <a:t> in videos)</a:t>
            </a:r>
          </a:p>
          <a:p>
            <a:r>
              <a:rPr lang="en-GB" sz="2800" dirty="0"/>
              <a:t>Below are examples of documents that people can use to record their wishes would the person want something like that.</a:t>
            </a:r>
          </a:p>
          <a:p>
            <a:endParaRPr lang="en-GB" sz="2800" dirty="0"/>
          </a:p>
          <a:p>
            <a:endParaRPr lang="en-GB" sz="2800" dirty="0"/>
          </a:p>
        </p:txBody>
      </p:sp>
      <p:sp>
        <p:nvSpPr>
          <p:cNvPr id="3" name="Title 2">
            <a:extLst>
              <a:ext uri="{FF2B5EF4-FFF2-40B4-BE49-F238E27FC236}">
                <a16:creationId xmlns:a16="http://schemas.microsoft.com/office/drawing/2014/main" id="{57E1ABB5-B1D4-4A8F-BB8B-CDF7B4C8BDEA}"/>
              </a:ext>
            </a:extLst>
          </p:cNvPr>
          <p:cNvSpPr>
            <a:spLocks noGrp="1"/>
          </p:cNvSpPr>
          <p:nvPr>
            <p:ph type="title"/>
          </p:nvPr>
        </p:nvSpPr>
        <p:spPr/>
        <p:txBody>
          <a:bodyPr/>
          <a:lstStyle/>
          <a:p>
            <a:r>
              <a:rPr lang="en-GB" dirty="0"/>
              <a:t>Inviting A Plan.</a:t>
            </a:r>
          </a:p>
        </p:txBody>
      </p:sp>
      <p:pic>
        <p:nvPicPr>
          <p:cNvPr id="4" name="Picture 3"/>
          <p:cNvPicPr>
            <a:picLocks noChangeAspect="1"/>
          </p:cNvPicPr>
          <p:nvPr/>
        </p:nvPicPr>
        <p:blipFill>
          <a:blip r:embed="rId3"/>
          <a:stretch>
            <a:fillRect/>
          </a:stretch>
        </p:blipFill>
        <p:spPr>
          <a:xfrm>
            <a:off x="8176710" y="5295900"/>
            <a:ext cx="3566111" cy="1562100"/>
          </a:xfrm>
          <a:prstGeom prst="rect">
            <a:avLst/>
          </a:prstGeom>
        </p:spPr>
      </p:pic>
    </p:spTree>
    <p:extLst>
      <p:ext uri="{BB962C8B-B14F-4D97-AF65-F5344CB8AC3E}">
        <p14:creationId xmlns:p14="http://schemas.microsoft.com/office/powerpoint/2010/main" val="1029800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31785" t="8999" r="31753" b="5604"/>
          <a:stretch/>
        </p:blipFill>
        <p:spPr>
          <a:xfrm>
            <a:off x="926123" y="148234"/>
            <a:ext cx="4712677" cy="6205675"/>
          </a:xfrm>
          <a:prstGeom prst="rect">
            <a:avLst/>
          </a:prstGeom>
        </p:spPr>
      </p:pic>
      <p:sp>
        <p:nvSpPr>
          <p:cNvPr id="2" name="TextBox 1">
            <a:extLst>
              <a:ext uri="{FF2B5EF4-FFF2-40B4-BE49-F238E27FC236}">
                <a16:creationId xmlns:a16="http://schemas.microsoft.com/office/drawing/2014/main" id="{A9F86282-3977-4C8F-BEC1-FF41D293ABBE}"/>
              </a:ext>
            </a:extLst>
          </p:cNvPr>
          <p:cNvSpPr txBox="1"/>
          <p:nvPr/>
        </p:nvSpPr>
        <p:spPr>
          <a:xfrm>
            <a:off x="6705600" y="2379785"/>
            <a:ext cx="4911969" cy="1477328"/>
          </a:xfrm>
          <a:prstGeom prst="rect">
            <a:avLst/>
          </a:prstGeom>
          <a:noFill/>
        </p:spPr>
        <p:txBody>
          <a:bodyPr wrap="square" rtlCol="0">
            <a:spAutoFit/>
          </a:bodyPr>
          <a:lstStyle/>
          <a:p>
            <a:r>
              <a:rPr lang="en-GB" dirty="0"/>
              <a:t>Available to download here:</a:t>
            </a:r>
          </a:p>
          <a:p>
            <a:r>
              <a:rPr lang="en-GB" dirty="0">
                <a:hlinkClick r:id="rId4"/>
              </a:rPr>
              <a:t>http://www.yhscn.nhs.uk/media/PDFs/mhdn/Dementia/Care%20Planning/Alzheimers%20resource/My%20Future%20Wishes%20Care%20Pack%20PDF%20READ%20VIEW.pdf</a:t>
            </a:r>
            <a:endParaRPr lang="en-GB" dirty="0"/>
          </a:p>
        </p:txBody>
      </p:sp>
    </p:spTree>
    <p:extLst>
      <p:ext uri="{BB962C8B-B14F-4D97-AF65-F5344CB8AC3E}">
        <p14:creationId xmlns:p14="http://schemas.microsoft.com/office/powerpoint/2010/main" val="1228485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5876" t="9976" r="15876" b="6633"/>
          <a:stretch/>
        </p:blipFill>
        <p:spPr>
          <a:xfrm>
            <a:off x="838200" y="832337"/>
            <a:ext cx="8652078" cy="5943601"/>
          </a:xfrm>
          <a:prstGeom prst="rect">
            <a:avLst/>
          </a:prstGeom>
        </p:spPr>
      </p:pic>
      <p:sp>
        <p:nvSpPr>
          <p:cNvPr id="5" name="Title 4"/>
          <p:cNvSpPr>
            <a:spLocks noGrp="1"/>
          </p:cNvSpPr>
          <p:nvPr>
            <p:ph type="title"/>
          </p:nvPr>
        </p:nvSpPr>
        <p:spPr>
          <a:xfrm>
            <a:off x="838200" y="0"/>
            <a:ext cx="10515600" cy="925551"/>
          </a:xfrm>
        </p:spPr>
        <p:txBody>
          <a:bodyPr/>
          <a:lstStyle/>
          <a:p>
            <a:r>
              <a:rPr lang="en-GB" sz="4000" b="1" dirty="0">
                <a:solidFill>
                  <a:srgbClr val="005EB8"/>
                </a:solidFill>
                <a:latin typeface="Arial" panose="020B0604020202020204" pitchFamily="34" charset="0"/>
                <a:cs typeface="Arial" panose="020B0604020202020204" pitchFamily="34" charset="0"/>
              </a:rPr>
              <a:t>Record it and Share it </a:t>
            </a:r>
            <a:endParaRPr lang="en-GB" dirty="0"/>
          </a:p>
        </p:txBody>
      </p:sp>
      <p:sp>
        <p:nvSpPr>
          <p:cNvPr id="2" name="TextBox 1">
            <a:extLst>
              <a:ext uri="{FF2B5EF4-FFF2-40B4-BE49-F238E27FC236}">
                <a16:creationId xmlns:a16="http://schemas.microsoft.com/office/drawing/2014/main" id="{506EE931-ED1A-49F8-B31E-82285EF19EC2}"/>
              </a:ext>
            </a:extLst>
          </p:cNvPr>
          <p:cNvSpPr txBox="1"/>
          <p:nvPr/>
        </p:nvSpPr>
        <p:spPr>
          <a:xfrm>
            <a:off x="5392614" y="4923692"/>
            <a:ext cx="3962401" cy="1477328"/>
          </a:xfrm>
          <a:prstGeom prst="rect">
            <a:avLst/>
          </a:prstGeom>
          <a:noFill/>
        </p:spPr>
        <p:txBody>
          <a:bodyPr wrap="square" rtlCol="0">
            <a:spAutoFit/>
          </a:bodyPr>
          <a:lstStyle/>
          <a:p>
            <a:r>
              <a:rPr lang="en-GB" dirty="0"/>
              <a:t>Available to download at:</a:t>
            </a:r>
          </a:p>
          <a:p>
            <a:r>
              <a:rPr lang="en-GB" dirty="0">
                <a:hlinkClick r:id="rId4"/>
              </a:rPr>
              <a:t>http://www.yhscn.nhs.uk/media/PDFs/mhdn/Dementia/Care%20Planning/ACP%20Resources/Advance_Care_Plan_May2020_editable.pdf</a:t>
            </a:r>
            <a:endParaRPr lang="en-GB" dirty="0"/>
          </a:p>
        </p:txBody>
      </p:sp>
    </p:spTree>
    <p:extLst>
      <p:ext uri="{BB962C8B-B14F-4D97-AF65-F5344CB8AC3E}">
        <p14:creationId xmlns:p14="http://schemas.microsoft.com/office/powerpoint/2010/main" val="1580673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51F31E-FA9A-4990-BB07-9F01A92AF9AB}"/>
              </a:ext>
            </a:extLst>
          </p:cNvPr>
          <p:cNvSpPr>
            <a:spLocks noGrp="1"/>
          </p:cNvSpPr>
          <p:nvPr>
            <p:ph sz="quarter" idx="10"/>
          </p:nvPr>
        </p:nvSpPr>
        <p:spPr>
          <a:xfrm>
            <a:off x="620240" y="1649627"/>
            <a:ext cx="10316899" cy="5647987"/>
          </a:xfrm>
        </p:spPr>
        <p:txBody>
          <a:bodyPr/>
          <a:lstStyle/>
          <a:p>
            <a:endParaRPr lang="en-GB" sz="2800" dirty="0"/>
          </a:p>
          <a:p>
            <a:endParaRPr lang="en-GB" sz="2800" dirty="0"/>
          </a:p>
        </p:txBody>
      </p:sp>
      <p:sp>
        <p:nvSpPr>
          <p:cNvPr id="3" name="Title 2">
            <a:extLst>
              <a:ext uri="{FF2B5EF4-FFF2-40B4-BE49-F238E27FC236}">
                <a16:creationId xmlns:a16="http://schemas.microsoft.com/office/drawing/2014/main" id="{57E1ABB5-B1D4-4A8F-BB8B-CDF7B4C8BDEA}"/>
              </a:ext>
            </a:extLst>
          </p:cNvPr>
          <p:cNvSpPr>
            <a:spLocks noGrp="1"/>
          </p:cNvSpPr>
          <p:nvPr>
            <p:ph type="title"/>
          </p:nvPr>
        </p:nvSpPr>
        <p:spPr>
          <a:xfrm>
            <a:off x="838200" y="153251"/>
            <a:ext cx="10515600" cy="1039929"/>
          </a:xfrm>
        </p:spPr>
        <p:txBody>
          <a:bodyPr/>
          <a:lstStyle/>
          <a:p>
            <a:r>
              <a:rPr lang="en-GB" sz="4000" b="1" dirty="0">
                <a:solidFill>
                  <a:srgbClr val="005EB8"/>
                </a:solidFill>
                <a:latin typeface="Arial" panose="020B0604020202020204" pitchFamily="34" charset="0"/>
                <a:cs typeface="Arial" panose="020B0604020202020204" pitchFamily="34" charset="0"/>
              </a:rPr>
              <a:t>Summary</a:t>
            </a:r>
          </a:p>
        </p:txBody>
      </p:sp>
      <p:sp>
        <p:nvSpPr>
          <p:cNvPr id="4" name="Rectangle 3"/>
          <p:cNvSpPr/>
          <p:nvPr/>
        </p:nvSpPr>
        <p:spPr>
          <a:xfrm>
            <a:off x="457200" y="979408"/>
            <a:ext cx="11407697" cy="7475893"/>
          </a:xfrm>
          <a:prstGeom prst="rect">
            <a:avLst/>
          </a:prstGeom>
        </p:spPr>
        <p:txBody>
          <a:bodyPr wrap="square">
            <a:spAutoFit/>
          </a:bodyPr>
          <a:lstStyle/>
          <a:p>
            <a:pPr>
              <a:lnSpc>
                <a:spcPct val="115000"/>
              </a:lnSpc>
              <a:spcAft>
                <a:spcPts val="1000"/>
              </a:spcAft>
            </a:pPr>
            <a:r>
              <a:rPr lang="en-GB" sz="2000" dirty="0">
                <a:ea typeface="Calibri"/>
                <a:cs typeface="Times New Roman"/>
              </a:rPr>
              <a:t>ACP conversations allow people to say what they would or would not want to happen should they become less well and be unable to express their needs.</a:t>
            </a:r>
          </a:p>
          <a:p>
            <a:pPr>
              <a:lnSpc>
                <a:spcPct val="115000"/>
              </a:lnSpc>
              <a:spcAft>
                <a:spcPts val="1000"/>
              </a:spcAft>
            </a:pPr>
            <a:r>
              <a:rPr lang="en-GB" sz="2000" dirty="0">
                <a:ea typeface="Calibri"/>
                <a:cs typeface="Times New Roman"/>
              </a:rPr>
              <a:t>It supports families to know that decisions made on behalf of a person who has lost capacity are being made in their best interest. This can alleviate distress in crisis situations.</a:t>
            </a:r>
          </a:p>
          <a:p>
            <a:pPr>
              <a:lnSpc>
                <a:spcPct val="115000"/>
              </a:lnSpc>
              <a:spcAft>
                <a:spcPts val="1000"/>
              </a:spcAft>
            </a:pPr>
            <a:r>
              <a:rPr lang="en-GB" sz="2000" dirty="0">
                <a:ea typeface="Calibri"/>
                <a:cs typeface="Times New Roman"/>
              </a:rPr>
              <a:t>It is important that people are given the opportunity to have these conversations and this can be done sensitively by those who know them well; using open questions to ask about their worries, concerns or wishes for the future.</a:t>
            </a:r>
          </a:p>
          <a:p>
            <a:pPr>
              <a:lnSpc>
                <a:spcPct val="115000"/>
              </a:lnSpc>
              <a:spcAft>
                <a:spcPts val="1000"/>
              </a:spcAft>
            </a:pPr>
            <a:r>
              <a:rPr lang="en-GB" sz="2000" dirty="0">
                <a:ea typeface="Calibri"/>
                <a:cs typeface="Times New Roman"/>
              </a:rPr>
              <a:t>Having opened the conversation it is important to acknowledge what is being said but it is not necessary to have all the answers.  Support can then be asked for from appropriate health or social care professionals. </a:t>
            </a:r>
          </a:p>
          <a:p>
            <a:pPr>
              <a:lnSpc>
                <a:spcPct val="115000"/>
              </a:lnSpc>
              <a:spcAft>
                <a:spcPts val="1000"/>
              </a:spcAft>
            </a:pPr>
            <a:r>
              <a:rPr lang="en-GB" sz="2000" dirty="0">
                <a:ea typeface="Calibri"/>
                <a:cs typeface="Times New Roman"/>
              </a:rPr>
              <a:t>Starting these conversations makes it easier for the specialists to discuss more specific issues if this is needed.</a:t>
            </a:r>
          </a:p>
          <a:p>
            <a:pPr>
              <a:lnSpc>
                <a:spcPct val="115000"/>
              </a:lnSpc>
              <a:spcAft>
                <a:spcPts val="1000"/>
              </a:spcAft>
            </a:pPr>
            <a:r>
              <a:rPr lang="en-GB" sz="2000" dirty="0">
                <a:ea typeface="Calibri"/>
                <a:cs typeface="Times New Roman"/>
              </a:rPr>
              <a:t>There is no blanket approach to making decisions about a person’s care and treatment. These are made on an individual basis weighing up risks, burdens and benefits to that person and valuing their wishes far as is practicable</a:t>
            </a:r>
          </a:p>
          <a:p>
            <a:pPr>
              <a:lnSpc>
                <a:spcPct val="115000"/>
              </a:lnSpc>
              <a:spcAft>
                <a:spcPts val="1000"/>
              </a:spcAft>
            </a:pPr>
            <a:endParaRPr lang="en-GB" dirty="0">
              <a:ea typeface="Calibri"/>
              <a:cs typeface="Times New Roman"/>
            </a:endParaRPr>
          </a:p>
          <a:p>
            <a:pPr>
              <a:lnSpc>
                <a:spcPct val="115000"/>
              </a:lnSpc>
              <a:spcAft>
                <a:spcPts val="1000"/>
              </a:spcAft>
            </a:pPr>
            <a:endParaRPr lang="en-GB" dirty="0">
              <a:ea typeface="Calibri"/>
              <a:cs typeface="Times New Roman"/>
            </a:endParaRPr>
          </a:p>
          <a:p>
            <a:pPr>
              <a:lnSpc>
                <a:spcPct val="115000"/>
              </a:lnSpc>
              <a:spcAft>
                <a:spcPts val="1000"/>
              </a:spcAft>
            </a:pPr>
            <a:endParaRPr lang="en-GB" dirty="0">
              <a:ea typeface="Calibri"/>
              <a:cs typeface="Times New Roman"/>
            </a:endParaRPr>
          </a:p>
          <a:p>
            <a:pPr>
              <a:lnSpc>
                <a:spcPct val="115000"/>
              </a:lnSpc>
              <a:spcAft>
                <a:spcPts val="1000"/>
              </a:spcAft>
            </a:pPr>
            <a:endParaRPr lang="en-GB" dirty="0">
              <a:ea typeface="Calibri"/>
              <a:cs typeface="Times New Roman"/>
            </a:endParaRPr>
          </a:p>
        </p:txBody>
      </p:sp>
    </p:spTree>
    <p:extLst>
      <p:ext uri="{BB962C8B-B14F-4D97-AF65-F5344CB8AC3E}">
        <p14:creationId xmlns:p14="http://schemas.microsoft.com/office/powerpoint/2010/main" val="1701548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0B8936-E46F-4A3E-92C2-152289BE596C}"/>
              </a:ext>
            </a:extLst>
          </p:cNvPr>
          <p:cNvSpPr>
            <a:spLocks noGrp="1"/>
          </p:cNvSpPr>
          <p:nvPr>
            <p:ph type="title"/>
          </p:nvPr>
        </p:nvSpPr>
        <p:spPr>
          <a:xfrm>
            <a:off x="173394" y="3982453"/>
            <a:ext cx="11845212" cy="1103224"/>
          </a:xfrm>
        </p:spPr>
        <p:txBody>
          <a:bodyPr>
            <a:normAutofit fontScale="90000"/>
          </a:bodyPr>
          <a:lstStyle/>
          <a:p>
            <a:br>
              <a:rPr lang="en-GB" sz="1400" u="sng" dirty="0"/>
            </a:br>
            <a:br>
              <a:rPr lang="en-GB" sz="1400" u="sng" dirty="0"/>
            </a:br>
            <a:br>
              <a:rPr lang="en-GB" sz="1400" u="sng" dirty="0"/>
            </a:br>
            <a:br>
              <a:rPr lang="en-GB" sz="1400" u="sng" dirty="0"/>
            </a:br>
            <a:br>
              <a:rPr lang="en-GB" sz="1400" u="sng" dirty="0"/>
            </a:br>
            <a:br>
              <a:rPr lang="en-GB" sz="1400" u="sng" dirty="0"/>
            </a:br>
            <a:br>
              <a:rPr lang="en-GB" sz="1400" u="sng" dirty="0"/>
            </a:br>
            <a:br>
              <a:rPr lang="en-GB" sz="1400" b="1" dirty="0"/>
            </a:br>
            <a:br>
              <a:rPr lang="en-GB" sz="1400" b="1" dirty="0"/>
            </a:br>
            <a:r>
              <a:rPr lang="en-GB" sz="1400" b="1" dirty="0"/>
              <a:t>Jane Chatterjee and Helan Mullan, St Gemma's Hospice,</a:t>
            </a:r>
            <a:br>
              <a:rPr lang="en-GB" sz="1400" b="1" dirty="0"/>
            </a:br>
            <a:r>
              <a:rPr lang="en-GB" sz="1400" dirty="0"/>
              <a:t>E:  </a:t>
            </a:r>
            <a:r>
              <a:rPr lang="en-GB" sz="1400" dirty="0">
                <a:hlinkClick r:id="rId2"/>
              </a:rPr>
              <a:t>janec@st-gemma.co.uk</a:t>
            </a:r>
            <a:br>
              <a:rPr lang="en-GB" sz="1400" dirty="0"/>
            </a:br>
            <a:br>
              <a:rPr lang="en-GB" sz="1400" dirty="0"/>
            </a:br>
            <a:r>
              <a:rPr lang="en-GB" sz="1400" b="1" dirty="0"/>
              <a:t>Debby Veigas and Janet Millard, Wakefield Hospice</a:t>
            </a:r>
            <a:br>
              <a:rPr lang="en-GB" sz="1400" dirty="0"/>
            </a:br>
            <a:r>
              <a:rPr lang="en-GB" sz="1400" dirty="0"/>
              <a:t>E: </a:t>
            </a:r>
            <a:r>
              <a:rPr lang="en-GB" sz="1400" u="sng" dirty="0">
                <a:solidFill>
                  <a:srgbClr val="1F497D"/>
                </a:solidFill>
                <a:ea typeface="Calibri"/>
                <a:hlinkClick r:id="rId3"/>
              </a:rPr>
              <a:t>debby.veigas@wakefieldhospice.co.uk</a:t>
            </a:r>
            <a:br>
              <a:rPr lang="en-GB" sz="1400" dirty="0"/>
            </a:br>
            <a:r>
              <a:rPr lang="en-GB" sz="1400" dirty="0"/>
              <a:t>E: </a:t>
            </a:r>
            <a:r>
              <a:rPr lang="en-GB" sz="1400" dirty="0">
                <a:hlinkClick r:id="rId4"/>
              </a:rPr>
              <a:t>janet.millard@wakefieldhospice.co.uk</a:t>
            </a:r>
            <a:r>
              <a:rPr lang="en-GB" sz="1400" dirty="0"/>
              <a:t>  </a:t>
            </a:r>
            <a:br>
              <a:rPr lang="en-GB" sz="1400" dirty="0"/>
            </a:br>
            <a:br>
              <a:rPr lang="en-GB" sz="1400" u="sng" dirty="0"/>
            </a:br>
            <a:r>
              <a:rPr lang="en-GB" sz="1400" b="1" dirty="0"/>
              <a:t>Penny Kirk</a:t>
            </a:r>
            <a:r>
              <a:rPr lang="en-GB" sz="1400" dirty="0"/>
              <a:t>, </a:t>
            </a:r>
            <a:r>
              <a:rPr lang="en-GB" sz="1400" b="1" dirty="0"/>
              <a:t>Quality Improvement Manager (Dementia and Older People's Mental Health)</a:t>
            </a:r>
            <a:br>
              <a:rPr lang="en-GB" sz="1400" dirty="0"/>
            </a:br>
            <a:r>
              <a:rPr lang="en-GB" sz="1400" dirty="0"/>
              <a:t>T: 07825 242493</a:t>
            </a:r>
            <a:br>
              <a:rPr lang="en-GB" sz="1400" dirty="0"/>
            </a:br>
            <a:r>
              <a:rPr lang="en-GB" sz="1400" dirty="0"/>
              <a:t>E: </a:t>
            </a:r>
            <a:r>
              <a:rPr lang="en-GB" sz="1400" u="sng" dirty="0">
                <a:hlinkClick r:id="rId5"/>
              </a:rPr>
              <a:t>penny.kirk@nhs.net</a:t>
            </a:r>
            <a:br>
              <a:rPr lang="en-GB" sz="1400" u="sng" dirty="0"/>
            </a:br>
            <a:br>
              <a:rPr lang="en-GB" sz="1400" u="sng" dirty="0"/>
            </a:br>
            <a:r>
              <a:rPr lang="en-GB" sz="1400" b="1" dirty="0"/>
              <a:t>Colin Sloane, Quality Improvement Lead (Dementia and Older People’s Mental Health)</a:t>
            </a:r>
            <a:br>
              <a:rPr lang="en-GB" sz="1400" dirty="0"/>
            </a:br>
            <a:r>
              <a:rPr lang="en-GB" sz="1400" dirty="0"/>
              <a:t>T: 07554 222798 </a:t>
            </a:r>
            <a:br>
              <a:rPr lang="en-GB" sz="1400" u="sng" dirty="0"/>
            </a:br>
            <a:r>
              <a:rPr lang="en-GB" sz="1400" dirty="0"/>
              <a:t>E: </a:t>
            </a:r>
            <a:r>
              <a:rPr lang="en-GB" sz="1400" u="sng" dirty="0">
                <a:hlinkClick r:id="rId6"/>
              </a:rPr>
              <a:t>colinsloane@nhs.net</a:t>
            </a:r>
            <a:br>
              <a:rPr lang="en-GB" sz="1400" u="sng" dirty="0"/>
            </a:br>
            <a:br>
              <a:rPr lang="en-GB" sz="1400" b="1" dirty="0"/>
            </a:br>
            <a:br>
              <a:rPr lang="en-GB" sz="1400" u="sng" dirty="0"/>
            </a:br>
            <a:br>
              <a:rPr lang="en-GB" sz="1200" dirty="0"/>
            </a:br>
            <a:br>
              <a:rPr lang="en-GB" dirty="0"/>
            </a:br>
            <a:endParaRPr lang="en-GB" sz="1400" dirty="0"/>
          </a:p>
        </p:txBody>
      </p:sp>
      <p:pic>
        <p:nvPicPr>
          <p:cNvPr id="1026" name="Picture 2" descr="Different ways to say &quot;thank you&quot; in Norwegian - Norwegian Academy">
            <a:extLst>
              <a:ext uri="{FF2B5EF4-FFF2-40B4-BE49-F238E27FC236}">
                <a16:creationId xmlns:a16="http://schemas.microsoft.com/office/drawing/2014/main" id="{E9ED3DF7-E788-4017-A9E2-D92185620B2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1896" y="156483"/>
            <a:ext cx="7610669" cy="2378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417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240144" y="1764978"/>
            <a:ext cx="5793409" cy="434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GB" b="1" dirty="0"/>
              <a:t>Introduction</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364" y="1737449"/>
            <a:ext cx="5837960" cy="437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426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8460427" y="1743198"/>
            <a:ext cx="3099263" cy="318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603770" y="542231"/>
            <a:ext cx="8756073" cy="611649"/>
          </a:xfrm>
        </p:spPr>
        <p:txBody>
          <a:bodyPr/>
          <a:lstStyle/>
          <a:p>
            <a:r>
              <a:rPr lang="en-GB" b="1" dirty="0"/>
              <a:t>Think about it</a:t>
            </a:r>
          </a:p>
        </p:txBody>
      </p:sp>
      <p:sp>
        <p:nvSpPr>
          <p:cNvPr id="6" name="Content Placeholder 2"/>
          <p:cNvSpPr txBox="1">
            <a:spLocks/>
          </p:cNvSpPr>
          <p:nvPr/>
        </p:nvSpPr>
        <p:spPr>
          <a:xfrm>
            <a:off x="457199" y="1254512"/>
            <a:ext cx="7221416" cy="52578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20000"/>
              </a:spcBef>
              <a:spcAft>
                <a:spcPts val="0"/>
              </a:spcAft>
              <a:buClrTx/>
              <a:buSzTx/>
              <a:buFont typeface="Arial" panose="020B0604020202020204" pitchFamily="34" charset="0"/>
              <a:buNone/>
              <a:tabLst/>
              <a:defRPr/>
            </a:pPr>
            <a:r>
              <a:rPr kumimoji="0" lang="en-GB" sz="5900" b="1" i="0" u="none" strike="noStrike" kern="1200" cap="none" spc="0" normalizeH="0" baseline="0" noProof="0" dirty="0">
                <a:ln>
                  <a:noFill/>
                </a:ln>
                <a:solidFill>
                  <a:srgbClr val="002060"/>
                </a:solidFill>
                <a:effectLst/>
                <a:uLnTx/>
                <a:uFillTx/>
                <a:latin typeface="Calibri"/>
                <a:ea typeface="Calibri"/>
                <a:cs typeface="+mn-cs"/>
              </a:rPr>
              <a:t>Advance Care Planning  (ACP</a:t>
            </a:r>
            <a:r>
              <a:rPr kumimoji="0" lang="en-GB" sz="5900" b="0" i="0" u="none" strike="noStrike" kern="1200" cap="none" spc="0" normalizeH="0" baseline="0" noProof="0" dirty="0">
                <a:ln>
                  <a:noFill/>
                </a:ln>
                <a:solidFill>
                  <a:srgbClr val="002060"/>
                </a:solidFill>
                <a:effectLst/>
                <a:uLnTx/>
                <a:uFillTx/>
                <a:latin typeface="Calibri"/>
                <a:ea typeface="Calibri"/>
                <a:cs typeface="+mn-cs"/>
              </a:rPr>
              <a:t>) </a:t>
            </a:r>
          </a:p>
          <a:p>
            <a:pPr marL="0" marR="0" lvl="0" indent="0" algn="l" defTabSz="914400" rtl="0" eaLnBrk="1" fontAlgn="auto" latinLnBrk="0" hangingPunct="1">
              <a:lnSpc>
                <a:spcPct val="120000"/>
              </a:lnSpc>
              <a:spcBef>
                <a:spcPct val="20000"/>
              </a:spcBef>
              <a:spcAft>
                <a:spcPts val="0"/>
              </a:spcAft>
              <a:buClrTx/>
              <a:buSzTx/>
              <a:buFont typeface="Arial" panose="020B0604020202020204" pitchFamily="34" charset="0"/>
              <a:buNone/>
              <a:tabLst/>
              <a:defRPr/>
            </a:pPr>
            <a:r>
              <a:rPr lang="en-GB" sz="5900" dirty="0">
                <a:solidFill>
                  <a:srgbClr val="002060"/>
                </a:solidFill>
                <a:latin typeface="Calibri"/>
                <a:ea typeface="Calibri"/>
              </a:rPr>
              <a:t>I</a:t>
            </a:r>
            <a:r>
              <a:rPr kumimoji="0" lang="en-GB" sz="5900" b="0" i="0" u="none" strike="noStrike" kern="1200" cap="none" spc="0" normalizeH="0" baseline="0" noProof="0" dirty="0">
                <a:ln>
                  <a:noFill/>
                </a:ln>
                <a:solidFill>
                  <a:srgbClr val="002060"/>
                </a:solidFill>
                <a:effectLst/>
                <a:uLnTx/>
                <a:uFillTx/>
                <a:latin typeface="Calibri"/>
                <a:ea typeface="Calibri"/>
                <a:cs typeface="+mn-cs"/>
              </a:rPr>
              <a:t>s a discussion between an individual and their care provider(s) to make clear their wishes and preferences about their future care and treatment.</a:t>
            </a:r>
            <a:endParaRPr kumimoji="0" lang="en-GB" sz="5900" b="0" i="0" u="none" strike="noStrike" kern="1200" cap="none" spc="0" normalizeH="0" baseline="0" noProof="0" dirty="0">
              <a:ln>
                <a:noFill/>
              </a:ln>
              <a:solidFill>
                <a:srgbClr val="002060"/>
              </a:solidFill>
              <a:effectLst/>
              <a:uLnTx/>
              <a:uFillTx/>
              <a:latin typeface="Calibri"/>
              <a:cs typeface="+mn-cs"/>
            </a:endParaRPr>
          </a:p>
          <a:p>
            <a:pPr marL="342900" marR="0" lvl="0" indent="-342900" algn="l" defTabSz="914400" rtl="0" eaLnBrk="1" fontAlgn="auto" latinLnBrk="0" hangingPunct="1">
              <a:lnSpc>
                <a:spcPct val="120000"/>
              </a:lnSpc>
              <a:spcBef>
                <a:spcPct val="20000"/>
              </a:spcBef>
              <a:spcAft>
                <a:spcPts val="0"/>
              </a:spcAft>
              <a:buClrTx/>
              <a:buSzTx/>
              <a:buFont typeface="Arial" panose="020B0604020202020204" pitchFamily="34" charset="0"/>
              <a:buChar char="•"/>
              <a:tabLst/>
              <a:defRPr/>
            </a:pPr>
            <a:endParaRPr kumimoji="0" lang="en-GB" sz="5900" b="0" i="0" u="none" strike="noStrike" kern="1200" cap="none" spc="0" normalizeH="0" baseline="0" noProof="0" dirty="0">
              <a:ln>
                <a:noFill/>
              </a:ln>
              <a:solidFill>
                <a:sysClr val="windowText" lastClr="000000"/>
              </a:solidFill>
              <a:effectLst/>
              <a:uLnTx/>
              <a:uFillTx/>
              <a:latin typeface="Calibri"/>
              <a:cs typeface="+mn-cs"/>
            </a:endParaRPr>
          </a:p>
          <a:p>
            <a:pPr marL="0" marR="0" lvl="0" indent="0" algn="l" defTabSz="914400" rtl="0" eaLnBrk="1" fontAlgn="auto" latinLnBrk="0" hangingPunct="1">
              <a:lnSpc>
                <a:spcPct val="120000"/>
              </a:lnSpc>
              <a:spcBef>
                <a:spcPct val="20000"/>
              </a:spcBef>
              <a:spcAft>
                <a:spcPts val="0"/>
              </a:spcAft>
              <a:buClrTx/>
              <a:buSzTx/>
              <a:buFont typeface="Arial" panose="020B0604020202020204" pitchFamily="34" charset="0"/>
              <a:buNone/>
              <a:tabLst/>
              <a:defRPr/>
            </a:pPr>
            <a:r>
              <a:rPr kumimoji="0" lang="en-GB" sz="5900" b="0" i="0" u="none" strike="noStrike" kern="1200" cap="none" spc="0" normalizeH="0" baseline="0" noProof="0" dirty="0">
                <a:ln>
                  <a:noFill/>
                </a:ln>
                <a:solidFill>
                  <a:srgbClr val="002060"/>
                </a:solidFill>
                <a:effectLst/>
                <a:uLnTx/>
                <a:uFillTx/>
                <a:latin typeface="Calibri"/>
                <a:ea typeface="Calibri"/>
                <a:cs typeface="+mn-cs"/>
              </a:rPr>
              <a:t>It takes place when a person has capacity and is to be used only when a person lacks capacity to make their wishes know</a:t>
            </a:r>
            <a:endParaRPr kumimoji="0" lang="en-GB" sz="5900" b="0" i="0" u="none" strike="noStrike" kern="1200" cap="none" spc="0" normalizeH="0" baseline="0" noProof="0" dirty="0">
              <a:ln>
                <a:noFill/>
              </a:ln>
              <a:solidFill>
                <a:srgbClr val="002060"/>
              </a:solidFill>
              <a:effectLst/>
              <a:uLnTx/>
              <a:uFillTx/>
              <a:latin typeface="Calibri"/>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217650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0"/>
          </p:nvPr>
        </p:nvPicPr>
        <p:blipFill>
          <a:blip r:embed="rId3" cstate="print">
            <a:extLst>
              <a:ext uri="{28A0092B-C50C-407E-A947-70E740481C1C}">
                <a14:useLocalDpi xmlns:a14="http://schemas.microsoft.com/office/drawing/2010/main" val="0"/>
              </a:ext>
            </a:extLst>
          </a:blip>
          <a:stretch>
            <a:fillRect/>
          </a:stretch>
        </p:blipFill>
        <p:spPr bwMode="auto">
          <a:xfrm>
            <a:off x="7992926" y="1590798"/>
            <a:ext cx="3584153" cy="2842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GB" b="1" dirty="0"/>
              <a:t>Think about it</a:t>
            </a:r>
          </a:p>
        </p:txBody>
      </p:sp>
      <p:sp>
        <p:nvSpPr>
          <p:cNvPr id="6" name="Content Placeholder 2"/>
          <p:cNvSpPr txBox="1">
            <a:spLocks/>
          </p:cNvSpPr>
          <p:nvPr/>
        </p:nvSpPr>
        <p:spPr>
          <a:xfrm>
            <a:off x="614921" y="1919044"/>
            <a:ext cx="5921299"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defRPr/>
            </a:pPr>
            <a:r>
              <a:rPr lang="en-GB" dirty="0">
                <a:solidFill>
                  <a:srgbClr val="002060"/>
                </a:solidFill>
                <a:latin typeface="Calibri"/>
                <a:ea typeface="Calibri"/>
              </a:rPr>
              <a:t>A continuous  process</a:t>
            </a:r>
          </a:p>
          <a:p>
            <a:pPr>
              <a:lnSpc>
                <a:spcPct val="120000"/>
              </a:lnSpc>
              <a:defRPr/>
            </a:pPr>
            <a:r>
              <a:rPr lang="en-GB" dirty="0">
                <a:solidFill>
                  <a:srgbClr val="002060"/>
                </a:solidFill>
                <a:latin typeface="Calibri"/>
                <a:ea typeface="Calibri"/>
              </a:rPr>
              <a:t>Sensitive</a:t>
            </a:r>
          </a:p>
          <a:p>
            <a:pPr>
              <a:lnSpc>
                <a:spcPct val="120000"/>
              </a:lnSpc>
              <a:defRPr/>
            </a:pPr>
            <a:r>
              <a:rPr lang="en-GB" dirty="0">
                <a:solidFill>
                  <a:srgbClr val="002060"/>
                </a:solidFill>
                <a:latin typeface="Calibri"/>
                <a:ea typeface="Calibri"/>
              </a:rPr>
              <a:t>Timely </a:t>
            </a:r>
          </a:p>
          <a:p>
            <a:pPr>
              <a:lnSpc>
                <a:spcPct val="120000"/>
              </a:lnSpc>
              <a:defRPr/>
            </a:pPr>
            <a:r>
              <a:rPr lang="en-GB" dirty="0">
                <a:solidFill>
                  <a:srgbClr val="002060"/>
                </a:solidFill>
                <a:latin typeface="Calibri"/>
                <a:ea typeface="Calibri"/>
              </a:rPr>
              <a:t>Starting the conversation can pave the way for others </a:t>
            </a:r>
          </a:p>
          <a:p>
            <a:pPr marL="0" marR="0" lvl="0" indent="0" algn="l" defTabSz="914400" rtl="0" eaLnBrk="1" fontAlgn="auto" latinLnBrk="0" hangingPunct="1">
              <a:lnSpc>
                <a:spcPct val="120000"/>
              </a:lnSpc>
              <a:spcBef>
                <a:spcPct val="20000"/>
              </a:spcBef>
              <a:spcAft>
                <a:spcPts val="0"/>
              </a:spcAft>
              <a:buClrTx/>
              <a:buSzTx/>
              <a:buFont typeface="Arial" panose="020B0604020202020204" pitchFamily="34" charset="0"/>
              <a:buNone/>
              <a:tabLst/>
              <a:defRPr/>
            </a:pPr>
            <a:endParaRPr lang="en-GB" sz="1200" dirty="0">
              <a:solidFill>
                <a:srgbClr val="002060"/>
              </a:solidFill>
              <a:latin typeface="Calibri"/>
            </a:endParaRPr>
          </a:p>
          <a:p>
            <a:pPr marL="0" marR="0" lvl="0" indent="0" algn="l" defTabSz="914400" rtl="0" eaLnBrk="1" fontAlgn="auto" latinLnBrk="0" hangingPunct="1">
              <a:lnSpc>
                <a:spcPct val="120000"/>
              </a:lnSpc>
              <a:spcBef>
                <a:spcPct val="20000"/>
              </a:spcBef>
              <a:spcAft>
                <a:spcPts val="0"/>
              </a:spcAft>
              <a:buClrTx/>
              <a:buSzTx/>
              <a:buFont typeface="Arial" panose="020B0604020202020204" pitchFamily="34" charset="0"/>
              <a:buNone/>
              <a:tabLst/>
              <a:defRPr/>
            </a:pPr>
            <a:endParaRPr lang="en-GB" sz="1200" noProof="0" dirty="0">
              <a:solidFill>
                <a:srgbClr val="002060"/>
              </a:solidFill>
              <a:latin typeface="Calibri"/>
            </a:endParaRPr>
          </a:p>
          <a:p>
            <a:pPr marL="0" marR="0" lvl="0" indent="0" algn="l" defTabSz="914400" rtl="0" eaLnBrk="1" fontAlgn="auto" latinLnBrk="0" hangingPunct="1">
              <a:lnSpc>
                <a:spcPct val="120000"/>
              </a:lnSpc>
              <a:spcBef>
                <a:spcPct val="20000"/>
              </a:spcBef>
              <a:spcAft>
                <a:spcPts val="0"/>
              </a:spcAft>
              <a:buClrTx/>
              <a:buSzTx/>
              <a:buFont typeface="Arial" panose="020B0604020202020204" pitchFamily="34" charset="0"/>
              <a:buNone/>
              <a:tabLst/>
              <a:defRPr/>
            </a:pPr>
            <a:endParaRPr kumimoji="0" lang="en-GB" sz="5100" b="0" i="0" u="none" strike="noStrike" kern="1200" cap="none" spc="0" normalizeH="0" baseline="0" noProof="0" dirty="0">
              <a:ln>
                <a:noFill/>
              </a:ln>
              <a:solidFill>
                <a:srgbClr val="002060"/>
              </a:solidFill>
              <a:effectLst/>
              <a:uLnTx/>
              <a:uFillTx/>
              <a:latin typeface="Calibri"/>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786255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1200359" y="1253883"/>
            <a:ext cx="9717907" cy="2351680"/>
          </a:xfrm>
          <a:prstGeom prst="roundRect">
            <a:avLst>
              <a:gd name="adj" fmla="val 0"/>
            </a:avLst>
          </a:prstGeom>
          <a:solidFill>
            <a:srgbClr val="6B7E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1190100" y="3608557"/>
            <a:ext cx="9717907" cy="2351680"/>
          </a:xfrm>
          <a:prstGeom prst="roundRect">
            <a:avLst>
              <a:gd name="adj" fmla="val 0"/>
            </a:avLst>
          </a:prstGeom>
          <a:solidFill>
            <a:srgbClr val="BA6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853170" y="1681360"/>
            <a:ext cx="2942525" cy="1253068"/>
          </a:xfrm>
          <a:prstGeom prst="ellipse">
            <a:avLst/>
          </a:prstGeom>
          <a:solidFill>
            <a:srgbClr val="6B7EC1"/>
          </a:solidFill>
          <a:ln w="38100">
            <a:solidFill>
              <a:srgbClr val="FFFFFF"/>
            </a:solidFill>
          </a:ln>
          <a:effectLst>
            <a:outerShdw blurRad="50800" dist="635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Let people know your wishes</a:t>
            </a:r>
          </a:p>
        </p:txBody>
      </p:sp>
      <p:sp>
        <p:nvSpPr>
          <p:cNvPr id="9" name="TextBox 8"/>
          <p:cNvSpPr txBox="1"/>
          <p:nvPr/>
        </p:nvSpPr>
        <p:spPr>
          <a:xfrm>
            <a:off x="551758" y="610541"/>
            <a:ext cx="10693367" cy="590931"/>
          </a:xfrm>
          <a:prstGeom prst="rect">
            <a:avLst/>
          </a:prstGeom>
          <a:noFill/>
          <a:effectLst/>
        </p:spPr>
        <p:txBody>
          <a:bodyPr wrap="square" rtlCol="0">
            <a:spAutoFit/>
          </a:bodyPr>
          <a:lstStyle/>
          <a:p>
            <a:pPr algn="ctr">
              <a:lnSpc>
                <a:spcPct val="90000"/>
              </a:lnSpc>
              <a:spcBef>
                <a:spcPct val="0"/>
              </a:spcBef>
            </a:pPr>
            <a:r>
              <a:rPr lang="en-US" sz="3600" b="1" dirty="0">
                <a:solidFill>
                  <a:srgbClr val="005EB8"/>
                </a:solidFill>
                <a:latin typeface="Arial" panose="020B0604020202020204" pitchFamily="34" charset="0"/>
                <a:cs typeface="Arial" panose="020B0604020202020204" pitchFamily="34" charset="0"/>
              </a:rPr>
              <a:t>Think about it </a:t>
            </a:r>
            <a:endParaRPr lang="en-US" sz="2400" dirty="0">
              <a:solidFill>
                <a:schemeClr val="accent6">
                  <a:lumMod val="50000"/>
                </a:schemeClr>
              </a:solidFill>
              <a:latin typeface="Helvetica" panose="020B0604020202020204" pitchFamily="34" charset="0"/>
              <a:cs typeface="Helvetica" panose="020B0604020202020204" pitchFamily="34" charset="0"/>
            </a:endParaRPr>
          </a:p>
        </p:txBody>
      </p:sp>
      <p:sp>
        <p:nvSpPr>
          <p:cNvPr id="15" name="Oval 14"/>
          <p:cNvSpPr/>
          <p:nvPr/>
        </p:nvSpPr>
        <p:spPr>
          <a:xfrm>
            <a:off x="1836991" y="1676845"/>
            <a:ext cx="2942525" cy="1253068"/>
          </a:xfrm>
          <a:prstGeom prst="ellipse">
            <a:avLst/>
          </a:prstGeom>
          <a:gradFill>
            <a:gsLst>
              <a:gs pos="61000">
                <a:srgbClr val="1B3B7F"/>
              </a:gs>
              <a:gs pos="100000">
                <a:srgbClr val="002060"/>
              </a:gs>
            </a:gsLst>
            <a:lin ang="5400000" scaled="0"/>
          </a:gradFill>
          <a:ln w="38100">
            <a:solidFill>
              <a:srgbClr val="FFFFFF"/>
            </a:solidFill>
          </a:ln>
          <a:effectLst>
            <a:outerShdw blurRad="50800" dist="635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Advance Statement</a:t>
            </a:r>
          </a:p>
        </p:txBody>
      </p:sp>
      <p:sp>
        <p:nvSpPr>
          <p:cNvPr id="17" name="Oval 16"/>
          <p:cNvSpPr/>
          <p:nvPr/>
        </p:nvSpPr>
        <p:spPr>
          <a:xfrm>
            <a:off x="7313085" y="4417123"/>
            <a:ext cx="2957688" cy="1259525"/>
          </a:xfrm>
          <a:prstGeom prst="ellipse">
            <a:avLst/>
          </a:prstGeom>
          <a:solidFill>
            <a:srgbClr val="6B7EC1"/>
          </a:solidFill>
          <a:ln w="38100">
            <a:solidFill>
              <a:srgbClr val="FFFFFF"/>
            </a:solidFill>
          </a:ln>
          <a:effectLst>
            <a:outerShdw blurRad="50800" dist="635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Refuse treatment in advance</a:t>
            </a:r>
          </a:p>
        </p:txBody>
      </p:sp>
      <p:sp>
        <p:nvSpPr>
          <p:cNvPr id="18" name="Oval 17"/>
          <p:cNvSpPr/>
          <p:nvPr/>
        </p:nvSpPr>
        <p:spPr>
          <a:xfrm>
            <a:off x="1784707" y="4431486"/>
            <a:ext cx="2980267" cy="1269140"/>
          </a:xfrm>
          <a:prstGeom prst="ellipse">
            <a:avLst/>
          </a:prstGeom>
          <a:solidFill>
            <a:srgbClr val="6B7EC1"/>
          </a:solidFill>
          <a:ln w="38100">
            <a:solidFill>
              <a:srgbClr val="FFFFFF"/>
            </a:solidFill>
          </a:ln>
          <a:effectLst>
            <a:outerShdw blurRad="50800" dist="635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Appoint someone to make decisions</a:t>
            </a:r>
          </a:p>
        </p:txBody>
      </p:sp>
      <p:sp>
        <p:nvSpPr>
          <p:cNvPr id="20" name="Oval 19"/>
          <p:cNvSpPr/>
          <p:nvPr/>
        </p:nvSpPr>
        <p:spPr>
          <a:xfrm>
            <a:off x="7335663" y="1690616"/>
            <a:ext cx="2935111" cy="1249910"/>
          </a:xfrm>
          <a:prstGeom prst="ellipse">
            <a:avLst/>
          </a:prstGeom>
          <a:solidFill>
            <a:srgbClr val="6B7EC1"/>
          </a:solidFill>
          <a:ln w="38100">
            <a:solidFill>
              <a:srgbClr val="FFFFFF"/>
            </a:solidFill>
          </a:ln>
          <a:effectLst>
            <a:outerShdw blurRad="50800" dist="635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Ask someone to speak for you</a:t>
            </a:r>
          </a:p>
        </p:txBody>
      </p:sp>
      <p:sp>
        <p:nvSpPr>
          <p:cNvPr id="21" name="Diamond 20"/>
          <p:cNvSpPr/>
          <p:nvPr/>
        </p:nvSpPr>
        <p:spPr>
          <a:xfrm>
            <a:off x="4501446" y="2629958"/>
            <a:ext cx="3115733" cy="2032000"/>
          </a:xfrm>
          <a:prstGeom prst="diamond">
            <a:avLst/>
          </a:prstGeom>
          <a:solidFill>
            <a:srgbClr val="6B7EC1"/>
          </a:solidFill>
          <a:ln w="38100">
            <a:solidFill>
              <a:srgbClr val="FFFFFF"/>
            </a:solidFill>
          </a:ln>
          <a:effectLst>
            <a:outerShdw blurRad="50800" dist="635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Personal</a:t>
            </a:r>
          </a:p>
          <a:p>
            <a:pPr algn="ctr"/>
            <a:r>
              <a:rPr lang="en-US" dirty="0"/>
              <a:t>Future  Plan</a:t>
            </a:r>
          </a:p>
        </p:txBody>
      </p:sp>
      <p:cxnSp>
        <p:nvCxnSpPr>
          <p:cNvPr id="22" name="Straight Arrow Connector 21"/>
          <p:cNvCxnSpPr/>
          <p:nvPr/>
        </p:nvCxnSpPr>
        <p:spPr>
          <a:xfrm flipV="1">
            <a:off x="6832345" y="2726271"/>
            <a:ext cx="604211" cy="372402"/>
          </a:xfrm>
          <a:prstGeom prst="straightConnector1">
            <a:avLst/>
          </a:prstGeom>
          <a:ln w="28575" cmpd="sng">
            <a:solidFill>
              <a:srgbClr val="1A3B7F"/>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6911874" y="4170910"/>
            <a:ext cx="583204" cy="379942"/>
          </a:xfrm>
          <a:prstGeom prst="straightConnector1">
            <a:avLst/>
          </a:prstGeom>
          <a:ln w="28575" cmpd="sng">
            <a:solidFill>
              <a:srgbClr val="1A3B7F"/>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4678719" y="2708758"/>
            <a:ext cx="585611" cy="378213"/>
          </a:xfrm>
          <a:prstGeom prst="straightConnector1">
            <a:avLst/>
          </a:prstGeom>
          <a:ln w="28575" cmpd="sng">
            <a:solidFill>
              <a:srgbClr val="1A3B7F"/>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4600494" y="4204130"/>
            <a:ext cx="637909" cy="407029"/>
          </a:xfrm>
          <a:prstGeom prst="straightConnector1">
            <a:avLst/>
          </a:prstGeom>
          <a:ln w="28575" cmpd="sng">
            <a:solidFill>
              <a:srgbClr val="1A3B7F"/>
            </a:solidFill>
            <a:tailEnd type="arrow"/>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7339635" y="1693610"/>
            <a:ext cx="2935111" cy="1249910"/>
          </a:xfrm>
          <a:prstGeom prst="ellipse">
            <a:avLst/>
          </a:prstGeom>
          <a:solidFill>
            <a:srgbClr val="1B3B7F"/>
          </a:solidFill>
          <a:ln w="38100">
            <a:solidFill>
              <a:srgbClr val="FFFFFF"/>
            </a:solidFill>
          </a:ln>
          <a:effectLst>
            <a:outerShdw blurRad="50800" dist="635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Named Spokesperson</a:t>
            </a:r>
          </a:p>
        </p:txBody>
      </p:sp>
      <p:sp>
        <p:nvSpPr>
          <p:cNvPr id="26" name="Oval 25"/>
          <p:cNvSpPr/>
          <p:nvPr/>
        </p:nvSpPr>
        <p:spPr>
          <a:xfrm>
            <a:off x="7324079" y="4412918"/>
            <a:ext cx="2980267" cy="1269140"/>
          </a:xfrm>
          <a:prstGeom prst="ellipse">
            <a:avLst/>
          </a:prstGeom>
          <a:solidFill>
            <a:srgbClr val="1B3B7F"/>
          </a:solidFill>
          <a:ln w="38100">
            <a:solidFill>
              <a:srgbClr val="FFFFFF"/>
            </a:solidFill>
          </a:ln>
          <a:effectLst>
            <a:outerShdw blurRad="50800" dist="635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Advance Decision to Refuse Treatment</a:t>
            </a:r>
          </a:p>
        </p:txBody>
      </p:sp>
      <p:sp>
        <p:nvSpPr>
          <p:cNvPr id="27" name="Oval 26"/>
          <p:cNvSpPr/>
          <p:nvPr/>
        </p:nvSpPr>
        <p:spPr>
          <a:xfrm>
            <a:off x="1783413" y="4427492"/>
            <a:ext cx="2980267" cy="1269140"/>
          </a:xfrm>
          <a:prstGeom prst="ellipse">
            <a:avLst/>
          </a:prstGeom>
          <a:solidFill>
            <a:srgbClr val="1B3B7F"/>
          </a:solidFill>
          <a:ln w="38100">
            <a:solidFill>
              <a:srgbClr val="FFFFFF"/>
            </a:solidFill>
          </a:ln>
          <a:effectLst>
            <a:outerShdw blurRad="50800" dist="635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Lasting Power of Attorney</a:t>
            </a:r>
          </a:p>
        </p:txBody>
      </p:sp>
      <p:sp>
        <p:nvSpPr>
          <p:cNvPr id="28" name="TextBox 27"/>
          <p:cNvSpPr txBox="1"/>
          <p:nvPr/>
        </p:nvSpPr>
        <p:spPr>
          <a:xfrm>
            <a:off x="4807683" y="1869264"/>
            <a:ext cx="2483556" cy="523220"/>
          </a:xfrm>
          <a:prstGeom prst="rect">
            <a:avLst/>
          </a:prstGeom>
          <a:noFill/>
        </p:spPr>
        <p:txBody>
          <a:bodyPr wrap="square" rtlCol="0">
            <a:spAutoFit/>
          </a:bodyPr>
          <a:lstStyle/>
          <a:p>
            <a:pPr algn="ctr"/>
            <a:r>
              <a:rPr lang="en-US" sz="2800" dirty="0">
                <a:solidFill>
                  <a:schemeClr val="bg1"/>
                </a:solidFill>
              </a:rPr>
              <a:t>INFORMAL</a:t>
            </a:r>
          </a:p>
        </p:txBody>
      </p:sp>
      <p:sp>
        <p:nvSpPr>
          <p:cNvPr id="29" name="TextBox 28"/>
          <p:cNvSpPr txBox="1"/>
          <p:nvPr/>
        </p:nvSpPr>
        <p:spPr>
          <a:xfrm>
            <a:off x="4858651" y="4896420"/>
            <a:ext cx="2483556" cy="830997"/>
          </a:xfrm>
          <a:prstGeom prst="rect">
            <a:avLst/>
          </a:prstGeom>
          <a:noFill/>
        </p:spPr>
        <p:txBody>
          <a:bodyPr wrap="square" rtlCol="0">
            <a:spAutoFit/>
          </a:bodyPr>
          <a:lstStyle/>
          <a:p>
            <a:pPr algn="ctr"/>
            <a:r>
              <a:rPr lang="en-US" sz="2800" dirty="0">
                <a:solidFill>
                  <a:schemeClr val="bg1"/>
                </a:solidFill>
              </a:rPr>
              <a:t>FORMAL</a:t>
            </a:r>
          </a:p>
          <a:p>
            <a:pPr algn="ctr"/>
            <a:r>
              <a:rPr lang="en-US" dirty="0">
                <a:solidFill>
                  <a:schemeClr val="bg1"/>
                </a:solidFill>
              </a:rPr>
              <a:t>Legally binding</a:t>
            </a:r>
          </a:p>
        </p:txBody>
      </p:sp>
      <p:sp>
        <p:nvSpPr>
          <p:cNvPr id="30" name="Diamond 29"/>
          <p:cNvSpPr/>
          <p:nvPr/>
        </p:nvSpPr>
        <p:spPr>
          <a:xfrm>
            <a:off x="4491188" y="2632952"/>
            <a:ext cx="3115733" cy="2032000"/>
          </a:xfrm>
          <a:prstGeom prst="diamond">
            <a:avLst/>
          </a:prstGeom>
          <a:solidFill>
            <a:srgbClr val="1B3B7F"/>
          </a:solidFill>
          <a:ln w="38100">
            <a:solidFill>
              <a:srgbClr val="FFFFFF"/>
            </a:solidFill>
          </a:ln>
          <a:effectLst>
            <a:outerShdw blurRad="50800" dist="635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Advance Care Plan</a:t>
            </a:r>
          </a:p>
        </p:txBody>
      </p:sp>
    </p:spTree>
    <p:extLst>
      <p:ext uri="{BB962C8B-B14F-4D97-AF65-F5344CB8AC3E}">
        <p14:creationId xmlns:p14="http://schemas.microsoft.com/office/powerpoint/2010/main" val="2159475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solidFill>
                  <a:srgbClr val="005EB8"/>
                </a:solidFill>
                <a:latin typeface="Arial" panose="020B0604020202020204" pitchFamily="34" charset="0"/>
                <a:ea typeface="+mn-ea"/>
                <a:cs typeface="Arial" panose="020B0604020202020204" pitchFamily="34" charset="0"/>
              </a:rPr>
              <a:t>Anticipatory Clinical Management Plan </a:t>
            </a:r>
            <a:endParaRPr lang="en-GB" sz="3600" b="1" dirty="0">
              <a:solidFill>
                <a:srgbClr val="005EB8"/>
              </a:solidFill>
              <a:latin typeface="Arial" panose="020B0604020202020204" pitchFamily="34" charset="0"/>
              <a:ea typeface="+mn-ea"/>
              <a:cs typeface="Arial" panose="020B0604020202020204" pitchFamily="34" charset="0"/>
            </a:endParaRPr>
          </a:p>
        </p:txBody>
      </p:sp>
      <p:sp>
        <p:nvSpPr>
          <p:cNvPr id="6" name="Content Placeholder 2"/>
          <p:cNvSpPr txBox="1">
            <a:spLocks/>
          </p:cNvSpPr>
          <p:nvPr/>
        </p:nvSpPr>
        <p:spPr>
          <a:xfrm>
            <a:off x="457199" y="1600200"/>
            <a:ext cx="4192859" cy="5257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91376" y="1600200"/>
            <a:ext cx="3544478" cy="500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50058" y="1600200"/>
            <a:ext cx="6985484" cy="4633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1585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7167FB-6E3E-4435-A1FB-7603802CBF97}"/>
              </a:ext>
            </a:extLst>
          </p:cNvPr>
          <p:cNvSpPr>
            <a:spLocks noGrp="1"/>
          </p:cNvSpPr>
          <p:nvPr>
            <p:ph sz="quarter" idx="10"/>
          </p:nvPr>
        </p:nvSpPr>
        <p:spPr>
          <a:xfrm>
            <a:off x="497697" y="1466114"/>
            <a:ext cx="10316899" cy="2244128"/>
          </a:xfrm>
        </p:spPr>
        <p:txBody>
          <a:bodyPr/>
          <a:lstStyle/>
          <a:p>
            <a:pPr marL="0" lvl="0" indent="0" algn="ctr">
              <a:spcBef>
                <a:spcPts val="0"/>
              </a:spcBef>
              <a:buNone/>
            </a:pPr>
            <a:endParaRPr lang="en-US" sz="2400" dirty="0">
              <a:solidFill>
                <a:srgbClr val="5982DB">
                  <a:lumMod val="50000"/>
                </a:srgbClr>
              </a:solidFill>
              <a:latin typeface="Calibri"/>
              <a:cs typeface="+mn-cs"/>
            </a:endParaRPr>
          </a:p>
          <a:p>
            <a:endParaRPr lang="en-GB" i="1" dirty="0"/>
          </a:p>
          <a:p>
            <a:endParaRPr lang="en-GB" dirty="0"/>
          </a:p>
        </p:txBody>
      </p:sp>
      <p:sp>
        <p:nvSpPr>
          <p:cNvPr id="3" name="Title 2">
            <a:extLst>
              <a:ext uri="{FF2B5EF4-FFF2-40B4-BE49-F238E27FC236}">
                <a16:creationId xmlns:a16="http://schemas.microsoft.com/office/drawing/2014/main" id="{449BF692-4493-4E5A-8DD8-BE8E40D2EEA4}"/>
              </a:ext>
            </a:extLst>
          </p:cNvPr>
          <p:cNvSpPr>
            <a:spLocks noGrp="1"/>
          </p:cNvSpPr>
          <p:nvPr>
            <p:ph type="title"/>
          </p:nvPr>
        </p:nvSpPr>
        <p:spPr/>
        <p:txBody>
          <a:bodyPr>
            <a:normAutofit fontScale="90000"/>
          </a:bodyPr>
          <a:lstStyle/>
          <a:p>
            <a:r>
              <a:rPr lang="en-US" b="1" dirty="0"/>
              <a:t>Think about it – COVID 19</a:t>
            </a:r>
            <a:br>
              <a:rPr lang="en-US" sz="2400" dirty="0">
                <a:solidFill>
                  <a:schemeClr val="accent6">
                    <a:lumMod val="50000"/>
                  </a:schemeClr>
                </a:solidFill>
                <a:latin typeface="Helvetica" panose="020B0604020202020204" pitchFamily="34" charset="0"/>
                <a:cs typeface="Helvetica" panose="020B0604020202020204" pitchFamily="34" charset="0"/>
              </a:rPr>
            </a:br>
            <a:endParaRPr lang="en-GB" dirty="0"/>
          </a:p>
        </p:txBody>
      </p:sp>
      <p:pic>
        <p:nvPicPr>
          <p:cNvPr id="4" name="Picture 3"/>
          <p:cNvPicPr>
            <a:picLocks noChangeAspect="1"/>
          </p:cNvPicPr>
          <p:nvPr/>
        </p:nvPicPr>
        <p:blipFill>
          <a:blip r:embed="rId3"/>
          <a:stretch>
            <a:fillRect/>
          </a:stretch>
        </p:blipFill>
        <p:spPr>
          <a:xfrm>
            <a:off x="9249023" y="4585932"/>
            <a:ext cx="2307648" cy="1911661"/>
          </a:xfrm>
          <a:prstGeom prst="rect">
            <a:avLst/>
          </a:prstGeom>
        </p:spPr>
      </p:pic>
      <p:pic>
        <p:nvPicPr>
          <p:cNvPr id="5" name="Picture 4"/>
          <p:cNvPicPr>
            <a:picLocks noChangeAspect="1"/>
          </p:cNvPicPr>
          <p:nvPr/>
        </p:nvPicPr>
        <p:blipFill>
          <a:blip r:embed="rId4"/>
          <a:stretch>
            <a:fillRect/>
          </a:stretch>
        </p:blipFill>
        <p:spPr>
          <a:xfrm>
            <a:off x="9176752" y="1583612"/>
            <a:ext cx="2211532" cy="1882155"/>
          </a:xfrm>
          <a:prstGeom prst="rect">
            <a:avLst/>
          </a:prstGeom>
        </p:spPr>
      </p:pic>
      <p:pic>
        <p:nvPicPr>
          <p:cNvPr id="6" name="Picture 5"/>
          <p:cNvPicPr>
            <a:picLocks noChangeAspect="1"/>
          </p:cNvPicPr>
          <p:nvPr/>
        </p:nvPicPr>
        <p:blipFill>
          <a:blip r:embed="rId5"/>
          <a:stretch>
            <a:fillRect/>
          </a:stretch>
        </p:blipFill>
        <p:spPr>
          <a:xfrm>
            <a:off x="6856155" y="383653"/>
            <a:ext cx="1930886" cy="128466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746" y="1734049"/>
            <a:ext cx="1722096" cy="2416206"/>
          </a:xfrm>
          <a:prstGeom prst="rect">
            <a:avLst/>
          </a:prstGeom>
        </p:spPr>
      </p:pic>
      <p:pic>
        <p:nvPicPr>
          <p:cNvPr id="8" name="Picture 7"/>
          <p:cNvPicPr>
            <a:picLocks noChangeAspect="1"/>
          </p:cNvPicPr>
          <p:nvPr/>
        </p:nvPicPr>
        <p:blipFill>
          <a:blip r:embed="rId7"/>
          <a:stretch>
            <a:fillRect/>
          </a:stretch>
        </p:blipFill>
        <p:spPr>
          <a:xfrm>
            <a:off x="5226963" y="1734048"/>
            <a:ext cx="1708259" cy="1708259"/>
          </a:xfrm>
          <a:prstGeom prst="rect">
            <a:avLst/>
          </a:prstGeom>
        </p:spPr>
      </p:pic>
      <p:pic>
        <p:nvPicPr>
          <p:cNvPr id="9" name="Picture 8"/>
          <p:cNvPicPr>
            <a:picLocks noChangeAspect="1"/>
          </p:cNvPicPr>
          <p:nvPr/>
        </p:nvPicPr>
        <p:blipFill>
          <a:blip r:embed="rId8"/>
          <a:stretch>
            <a:fillRect/>
          </a:stretch>
        </p:blipFill>
        <p:spPr>
          <a:xfrm>
            <a:off x="3278530" y="1697164"/>
            <a:ext cx="1943100" cy="1866900"/>
          </a:xfrm>
          <a:prstGeom prst="rect">
            <a:avLst/>
          </a:prstGeom>
        </p:spPr>
      </p:pic>
      <p:pic>
        <p:nvPicPr>
          <p:cNvPr id="10" name="Picture 9"/>
          <p:cNvPicPr>
            <a:picLocks noChangeAspect="1"/>
          </p:cNvPicPr>
          <p:nvPr/>
        </p:nvPicPr>
        <p:blipFill>
          <a:blip r:embed="rId9"/>
          <a:stretch>
            <a:fillRect/>
          </a:stretch>
        </p:blipFill>
        <p:spPr>
          <a:xfrm>
            <a:off x="4205560" y="3521256"/>
            <a:ext cx="2686050" cy="1800225"/>
          </a:xfrm>
          <a:prstGeom prst="rect">
            <a:avLst/>
          </a:prstGeom>
        </p:spPr>
      </p:pic>
      <p:pic>
        <p:nvPicPr>
          <p:cNvPr id="13" name="Picture 12"/>
          <p:cNvPicPr>
            <a:picLocks noChangeAspect="1"/>
          </p:cNvPicPr>
          <p:nvPr/>
        </p:nvPicPr>
        <p:blipFill>
          <a:blip r:embed="rId10"/>
          <a:stretch>
            <a:fillRect/>
          </a:stretch>
        </p:blipFill>
        <p:spPr>
          <a:xfrm>
            <a:off x="1156024" y="5171034"/>
            <a:ext cx="1371600" cy="1485900"/>
          </a:xfrm>
          <a:prstGeom prst="rect">
            <a:avLst/>
          </a:prstGeom>
        </p:spPr>
      </p:pic>
      <p:pic>
        <p:nvPicPr>
          <p:cNvPr id="14" name="Picture 13"/>
          <p:cNvPicPr>
            <a:picLocks noChangeAspect="1"/>
          </p:cNvPicPr>
          <p:nvPr/>
        </p:nvPicPr>
        <p:blipFill>
          <a:blip r:embed="rId11"/>
          <a:stretch>
            <a:fillRect/>
          </a:stretch>
        </p:blipFill>
        <p:spPr>
          <a:xfrm>
            <a:off x="5867874" y="5625092"/>
            <a:ext cx="852523" cy="1134696"/>
          </a:xfrm>
          <a:prstGeom prst="rect">
            <a:avLst/>
          </a:prstGeom>
        </p:spPr>
      </p:pic>
      <p:sp>
        <p:nvSpPr>
          <p:cNvPr id="15" name="TextBox 14"/>
          <p:cNvSpPr txBox="1"/>
          <p:nvPr/>
        </p:nvSpPr>
        <p:spPr>
          <a:xfrm>
            <a:off x="497697" y="4461164"/>
            <a:ext cx="2875747" cy="369332"/>
          </a:xfrm>
          <a:prstGeom prst="rect">
            <a:avLst/>
          </a:prstGeom>
          <a:noFill/>
        </p:spPr>
        <p:txBody>
          <a:bodyPr wrap="square" rtlCol="0">
            <a:spAutoFit/>
          </a:bodyPr>
          <a:lstStyle/>
          <a:p>
            <a:r>
              <a:rPr lang="en-US" dirty="0"/>
              <a:t>Communication-wearing PPE</a:t>
            </a:r>
            <a:endParaRPr lang="en-GB" dirty="0"/>
          </a:p>
        </p:txBody>
      </p:sp>
      <p:sp>
        <p:nvSpPr>
          <p:cNvPr id="16" name="TextBox 15"/>
          <p:cNvSpPr txBox="1"/>
          <p:nvPr/>
        </p:nvSpPr>
        <p:spPr>
          <a:xfrm>
            <a:off x="2527624" y="5929745"/>
            <a:ext cx="2217979" cy="369332"/>
          </a:xfrm>
          <a:prstGeom prst="rect">
            <a:avLst/>
          </a:prstGeom>
          <a:noFill/>
        </p:spPr>
        <p:txBody>
          <a:bodyPr wrap="square" rtlCol="0">
            <a:spAutoFit/>
          </a:bodyPr>
          <a:lstStyle/>
          <a:p>
            <a:r>
              <a:rPr lang="en-US" dirty="0"/>
              <a:t>Check validity online </a:t>
            </a:r>
            <a:endParaRPr lang="en-GB" dirty="0"/>
          </a:p>
        </p:txBody>
      </p:sp>
      <p:sp>
        <p:nvSpPr>
          <p:cNvPr id="17" name="TextBox 16"/>
          <p:cNvSpPr txBox="1"/>
          <p:nvPr/>
        </p:nvSpPr>
        <p:spPr>
          <a:xfrm>
            <a:off x="6856155" y="5929745"/>
            <a:ext cx="1775227" cy="646331"/>
          </a:xfrm>
          <a:prstGeom prst="rect">
            <a:avLst/>
          </a:prstGeom>
          <a:noFill/>
        </p:spPr>
        <p:txBody>
          <a:bodyPr wrap="square" rtlCol="0">
            <a:spAutoFit/>
          </a:bodyPr>
          <a:lstStyle/>
          <a:p>
            <a:r>
              <a:rPr lang="en-US" dirty="0"/>
              <a:t>Alternative funeral plans</a:t>
            </a:r>
            <a:endParaRPr lang="en-GB" dirty="0"/>
          </a:p>
        </p:txBody>
      </p:sp>
      <p:sp>
        <p:nvSpPr>
          <p:cNvPr id="18" name="TextBox 17"/>
          <p:cNvSpPr txBox="1"/>
          <p:nvPr/>
        </p:nvSpPr>
        <p:spPr>
          <a:xfrm>
            <a:off x="3373444" y="3500951"/>
            <a:ext cx="1848186" cy="369332"/>
          </a:xfrm>
          <a:prstGeom prst="rect">
            <a:avLst/>
          </a:prstGeom>
          <a:noFill/>
        </p:spPr>
        <p:txBody>
          <a:bodyPr wrap="square" rtlCol="0">
            <a:spAutoFit/>
          </a:bodyPr>
          <a:lstStyle/>
          <a:p>
            <a:r>
              <a:rPr lang="en-US" dirty="0"/>
              <a:t>Staying in touch</a:t>
            </a:r>
            <a:endParaRPr lang="en-GB" dirty="0"/>
          </a:p>
        </p:txBody>
      </p:sp>
      <p:sp>
        <p:nvSpPr>
          <p:cNvPr id="19" name="TextBox 18"/>
          <p:cNvSpPr txBox="1"/>
          <p:nvPr/>
        </p:nvSpPr>
        <p:spPr>
          <a:xfrm>
            <a:off x="6891610" y="3442307"/>
            <a:ext cx="1677936" cy="1200329"/>
          </a:xfrm>
          <a:prstGeom prst="rect">
            <a:avLst/>
          </a:prstGeom>
          <a:noFill/>
        </p:spPr>
        <p:txBody>
          <a:bodyPr wrap="square" rtlCol="0">
            <a:spAutoFit/>
          </a:bodyPr>
          <a:lstStyle/>
          <a:p>
            <a:r>
              <a:rPr lang="en-US" dirty="0"/>
              <a:t>Difficult conversations by phone or video link</a:t>
            </a:r>
            <a:endParaRPr lang="en-GB" dirty="0"/>
          </a:p>
        </p:txBody>
      </p:sp>
      <p:sp>
        <p:nvSpPr>
          <p:cNvPr id="20" name="TextBox 19"/>
          <p:cNvSpPr txBox="1"/>
          <p:nvPr/>
        </p:nvSpPr>
        <p:spPr>
          <a:xfrm>
            <a:off x="8930670" y="3521256"/>
            <a:ext cx="2368975" cy="1200329"/>
          </a:xfrm>
          <a:prstGeom prst="rect">
            <a:avLst/>
          </a:prstGeom>
          <a:noFill/>
        </p:spPr>
        <p:txBody>
          <a:bodyPr wrap="square" rtlCol="0">
            <a:spAutoFit/>
          </a:bodyPr>
          <a:lstStyle/>
          <a:p>
            <a:r>
              <a:rPr lang="en-US" dirty="0"/>
              <a:t>What care and treatment is available at the home/ going to hospital</a:t>
            </a:r>
            <a:endParaRPr lang="en-GB" dirty="0"/>
          </a:p>
        </p:txBody>
      </p:sp>
    </p:spTree>
    <p:extLst>
      <p:ext uri="{BB962C8B-B14F-4D97-AF65-F5344CB8AC3E}">
        <p14:creationId xmlns:p14="http://schemas.microsoft.com/office/powerpoint/2010/main" val="1242876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7167FB-6E3E-4435-A1FB-7603802CBF97}"/>
              </a:ext>
            </a:extLst>
          </p:cNvPr>
          <p:cNvSpPr>
            <a:spLocks noGrp="1"/>
          </p:cNvSpPr>
          <p:nvPr>
            <p:ph sz="quarter" idx="10"/>
          </p:nvPr>
        </p:nvSpPr>
        <p:spPr>
          <a:xfrm>
            <a:off x="497697" y="1466114"/>
            <a:ext cx="10316899" cy="2244128"/>
          </a:xfrm>
        </p:spPr>
        <p:txBody>
          <a:bodyPr/>
          <a:lstStyle/>
          <a:p>
            <a:pPr marL="0" lvl="0" indent="0" algn="ctr">
              <a:spcBef>
                <a:spcPts val="0"/>
              </a:spcBef>
              <a:buNone/>
            </a:pPr>
            <a:r>
              <a:rPr lang="en-US" sz="3600" b="1" dirty="0">
                <a:solidFill>
                  <a:srgbClr val="5982DB">
                    <a:lumMod val="50000"/>
                  </a:srgbClr>
                </a:solidFill>
                <a:latin typeface="Calibri"/>
                <a:cs typeface="+mn-cs"/>
              </a:rPr>
              <a:t>Introduction</a:t>
            </a:r>
          </a:p>
          <a:p>
            <a:pPr marL="0" lvl="0" indent="0" algn="ctr">
              <a:spcBef>
                <a:spcPts val="0"/>
              </a:spcBef>
              <a:buNone/>
            </a:pPr>
            <a:r>
              <a:rPr lang="en-US" sz="2400" dirty="0">
                <a:solidFill>
                  <a:srgbClr val="5982DB">
                    <a:lumMod val="50000"/>
                  </a:srgbClr>
                </a:solidFill>
                <a:latin typeface="Calibri"/>
                <a:cs typeface="+mn-cs"/>
              </a:rPr>
              <a:t>Experiences Discussion</a:t>
            </a:r>
          </a:p>
          <a:p>
            <a:endParaRPr lang="en-GB" i="1" dirty="0"/>
          </a:p>
          <a:p>
            <a:endParaRPr lang="en-GB" dirty="0"/>
          </a:p>
        </p:txBody>
      </p:sp>
      <p:sp>
        <p:nvSpPr>
          <p:cNvPr id="3" name="Title 2">
            <a:extLst>
              <a:ext uri="{FF2B5EF4-FFF2-40B4-BE49-F238E27FC236}">
                <a16:creationId xmlns:a16="http://schemas.microsoft.com/office/drawing/2014/main" id="{449BF692-4493-4E5A-8DD8-BE8E40D2EEA4}"/>
              </a:ext>
            </a:extLst>
          </p:cNvPr>
          <p:cNvSpPr>
            <a:spLocks noGrp="1"/>
          </p:cNvSpPr>
          <p:nvPr>
            <p:ph type="title"/>
          </p:nvPr>
        </p:nvSpPr>
        <p:spPr/>
        <p:txBody>
          <a:bodyPr/>
          <a:lstStyle/>
          <a:p>
            <a:r>
              <a:rPr lang="en-GB" dirty="0"/>
              <a:t>Talk About It</a:t>
            </a:r>
          </a:p>
        </p:txBody>
      </p:sp>
      <p:sp>
        <p:nvSpPr>
          <p:cNvPr id="11" name="Rounded Rectangle 10"/>
          <p:cNvSpPr/>
          <p:nvPr/>
        </p:nvSpPr>
        <p:spPr>
          <a:xfrm>
            <a:off x="497697" y="2869891"/>
            <a:ext cx="10827026" cy="2657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t>To recognise the need to  facilitate conversations so that we may open up conversations about Advance Care Planning  </a:t>
            </a:r>
          </a:p>
          <a:p>
            <a:pPr marL="342900" indent="-342900">
              <a:buFont typeface="Arial" panose="020B0604020202020204" pitchFamily="34" charset="0"/>
              <a:buChar char="•"/>
            </a:pPr>
            <a:r>
              <a:rPr lang="en-GB" dirty="0"/>
              <a:t>To acknowledge that these conversations are often difficult </a:t>
            </a:r>
          </a:p>
          <a:p>
            <a:pPr marL="342900" indent="-342900">
              <a:buFont typeface="Arial" panose="020B0604020202020204" pitchFamily="34" charset="0"/>
              <a:buChar char="•"/>
            </a:pPr>
            <a:r>
              <a:rPr lang="en-GB" dirty="0"/>
              <a:t>To consider the consequences of  not opening up these conversation </a:t>
            </a:r>
          </a:p>
          <a:p>
            <a:pPr marL="342900" indent="-342900">
              <a:buFont typeface="Arial" panose="020B0604020202020204" pitchFamily="34" charset="0"/>
              <a:buChar char="•"/>
            </a:pPr>
            <a:r>
              <a:rPr lang="en-GB" dirty="0"/>
              <a:t>To identify when these conversations need to be passed  on to  other more experienced staff </a:t>
            </a:r>
          </a:p>
          <a:p>
            <a:pPr marL="342900" indent="-342900">
              <a:buFont typeface="Arial" panose="020B0604020202020204" pitchFamily="34" charset="0"/>
              <a:buChar char="•"/>
            </a:pPr>
            <a:r>
              <a:rPr lang="en-GB" dirty="0"/>
              <a:t>To acknowledge that we don’t have to know all the answers  but gathering the information and passing it on is really important. </a:t>
            </a:r>
          </a:p>
        </p:txBody>
      </p:sp>
    </p:spTree>
    <p:extLst>
      <p:ext uri="{BB962C8B-B14F-4D97-AF65-F5344CB8AC3E}">
        <p14:creationId xmlns:p14="http://schemas.microsoft.com/office/powerpoint/2010/main" val="640512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1855</Words>
  <Application>Microsoft Office PowerPoint</Application>
  <PresentationFormat>Widescreen</PresentationFormat>
  <Paragraphs>249</Paragraphs>
  <Slides>29</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Helvetica</vt:lpstr>
      <vt:lpstr>Office Theme</vt:lpstr>
      <vt:lpstr>Talking about My Future Wishes during COVID Having, recording and sharing important conversations</vt:lpstr>
      <vt:lpstr>The Team</vt:lpstr>
      <vt:lpstr>Introduction</vt:lpstr>
      <vt:lpstr>Think about it</vt:lpstr>
      <vt:lpstr>Think about it</vt:lpstr>
      <vt:lpstr>PowerPoint Presentation</vt:lpstr>
      <vt:lpstr>Anticipatory Clinical Management Plan </vt:lpstr>
      <vt:lpstr>Think about it – COVID 19 </vt:lpstr>
      <vt:lpstr>Talk About It</vt:lpstr>
      <vt:lpstr>Simple Skills Secrets</vt:lpstr>
      <vt:lpstr>A conversation about future care wishes may start because we ask an open Question or the person gives us a Cue.</vt:lpstr>
      <vt:lpstr>Talking about it  </vt:lpstr>
      <vt:lpstr>Talk about it </vt:lpstr>
      <vt:lpstr> Talk about it Sympathy, Pity and Empathy</vt:lpstr>
      <vt:lpstr>VIDEO: Blocking the Conversation</vt:lpstr>
      <vt:lpstr>Blocking (video 1)</vt:lpstr>
      <vt:lpstr> Blocking behaviours Stop the person talking about their concerns, can be very obvious or more subtle by using: </vt:lpstr>
      <vt:lpstr>VIDEO: Enabling the Conversation</vt:lpstr>
      <vt:lpstr>Picking up the cue (video 2)</vt:lpstr>
      <vt:lpstr>Allow the person to talk</vt:lpstr>
      <vt:lpstr>VIDEO: Discussing future wishes for care </vt:lpstr>
      <vt:lpstr>Phone call to a patient to discuss wishes for future care.(video 4)</vt:lpstr>
      <vt:lpstr>Summarise</vt:lpstr>
      <vt:lpstr>Screening</vt:lpstr>
      <vt:lpstr>Inviting A Plan.</vt:lpstr>
      <vt:lpstr>PowerPoint Presentation</vt:lpstr>
      <vt:lpstr>Record it and Share it </vt:lpstr>
      <vt:lpstr>Summary</vt:lpstr>
      <vt:lpstr>         Jane Chatterjee and Helan Mullan, St Gemma's Hospice, E:  janec@st-gemma.co.uk  Debby Veigas and Janet Millard, Wakefield Hospice E: debby.veigas@wakefieldhospice.co.uk E: janet.millard@wakefieldhospice.co.uk    Penny Kirk, Quality Improvement Manager (Dementia and Older People's Mental Health) T: 07825 242493 E: penny.kirk@nhs.net  Colin Sloane, Quality Improvement Lead (Dementia and Older People’s Mental Health) T: 07554 222798  E: colinsloane@nhs.net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about My Future Wishes during COVID - Having, recording and sharing important conversations</dc:title>
  <dc:creator>Colin Sloane</dc:creator>
  <cp:lastModifiedBy>Penny Kirk</cp:lastModifiedBy>
  <cp:revision>5</cp:revision>
  <dcterms:created xsi:type="dcterms:W3CDTF">2020-05-28T06:09:12Z</dcterms:created>
  <dcterms:modified xsi:type="dcterms:W3CDTF">2020-05-28T16:22:01Z</dcterms:modified>
</cp:coreProperties>
</file>