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71" r:id="rId7"/>
    <p:sldId id="258" r:id="rId8"/>
    <p:sldId id="270" r:id="rId9"/>
    <p:sldId id="269" r:id="rId10"/>
    <p:sldId id="268" r:id="rId11"/>
    <p:sldId id="260" r:id="rId12"/>
    <p:sldId id="261" r:id="rId13"/>
    <p:sldId id="262" r:id="rId14"/>
    <p:sldId id="267" r:id="rId15"/>
    <p:sldId id="263" r:id="rId16"/>
    <p:sldId id="264"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674" autoAdjust="0"/>
  </p:normalViewPr>
  <p:slideViewPr>
    <p:cSldViewPr snapToGrid="0" showGuides="1">
      <p:cViewPr varScale="1">
        <p:scale>
          <a:sx n="91" d="100"/>
          <a:sy n="91" d="100"/>
        </p:scale>
        <p:origin x="12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bradfordgovuk-my.sharepoint.com/personal/holly_watson_bradford_gov_uk/Documents/Desktop/Age%20graph.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atsonho1\Downloads\Service%20User%20Postcode%20(1).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Age band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Sheet1!$A$1:$A$8</c:f>
              <c:strCache>
                <c:ptCount val="8"/>
                <c:pt idx="0">
                  <c:v>Under 18</c:v>
                </c:pt>
                <c:pt idx="1">
                  <c:v>18 – 25</c:v>
                </c:pt>
                <c:pt idx="2">
                  <c:v>26 – 35</c:v>
                </c:pt>
                <c:pt idx="3">
                  <c:v>36 – 45</c:v>
                </c:pt>
                <c:pt idx="4">
                  <c:v>46 – 55</c:v>
                </c:pt>
                <c:pt idx="5">
                  <c:v>56 – 65</c:v>
                </c:pt>
                <c:pt idx="6">
                  <c:v>66 – 75</c:v>
                </c:pt>
                <c:pt idx="7">
                  <c:v>Over 75</c:v>
                </c:pt>
              </c:strCache>
            </c:strRef>
          </c:cat>
          <c:val>
            <c:numRef>
              <c:f>Sheet1!$B$1:$B$8</c:f>
              <c:numCache>
                <c:formatCode>General</c:formatCode>
                <c:ptCount val="8"/>
                <c:pt idx="0">
                  <c:v>68</c:v>
                </c:pt>
                <c:pt idx="1">
                  <c:v>249</c:v>
                </c:pt>
                <c:pt idx="2">
                  <c:v>458</c:v>
                </c:pt>
                <c:pt idx="3">
                  <c:v>557</c:v>
                </c:pt>
                <c:pt idx="4">
                  <c:v>502</c:v>
                </c:pt>
                <c:pt idx="5">
                  <c:v>633</c:v>
                </c:pt>
                <c:pt idx="6">
                  <c:v>554</c:v>
                </c:pt>
                <c:pt idx="7">
                  <c:v>1067</c:v>
                </c:pt>
              </c:numCache>
            </c:numRef>
          </c:val>
          <c:extLst>
            <c:ext xmlns:c16="http://schemas.microsoft.com/office/drawing/2014/chart" uri="{C3380CC4-5D6E-409C-BE32-E72D297353CC}">
              <c16:uniqueId val="{00000000-8C4F-439F-AF54-0254ACE1968F}"/>
            </c:ext>
          </c:extLst>
        </c:ser>
        <c:dLbls>
          <c:showLegendKey val="0"/>
          <c:showVal val="0"/>
          <c:showCatName val="0"/>
          <c:showSerName val="0"/>
          <c:showPercent val="0"/>
          <c:showBubbleSize val="0"/>
        </c:dLbls>
        <c:gapWidth val="219"/>
        <c:overlap val="-27"/>
        <c:axId val="626295128"/>
        <c:axId val="626298008"/>
      </c:barChart>
      <c:catAx>
        <c:axId val="62629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6298008"/>
        <c:crosses val="autoZero"/>
        <c:auto val="1"/>
        <c:lblAlgn val="ctr"/>
        <c:lblOffset val="100"/>
        <c:noMultiLvlLbl val="0"/>
      </c:catAx>
      <c:valAx>
        <c:axId val="626298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6295128"/>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Responses by IMD Decile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Export!$I$1</c:f>
              <c:strCache>
                <c:ptCount val="1"/>
              </c:strCache>
            </c:strRef>
          </c:tx>
          <c:spPr>
            <a:solidFill>
              <a:schemeClr val="accent1"/>
            </a:solidFill>
            <a:ln>
              <a:noFill/>
            </a:ln>
            <a:effectLst/>
          </c:spPr>
          <c:invertIfNegative val="0"/>
          <c:cat>
            <c:numRef>
              <c:f>Export!$G$2:$G$11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Export!$I$2:$I$11</c:f>
              <c:numCache>
                <c:formatCode>0.00%</c:formatCode>
                <c:ptCount val="10"/>
                <c:pt idx="0">
                  <c:v>0.38618103910016066</c:v>
                </c:pt>
                <c:pt idx="1">
                  <c:v>0.1531869309051955</c:v>
                </c:pt>
                <c:pt idx="2">
                  <c:v>0.14568826995179432</c:v>
                </c:pt>
                <c:pt idx="3">
                  <c:v>5.6775575790037495E-2</c:v>
                </c:pt>
                <c:pt idx="4">
                  <c:v>5.2490626673808251E-2</c:v>
                </c:pt>
                <c:pt idx="5">
                  <c:v>6.3202999464381363E-2</c:v>
                </c:pt>
                <c:pt idx="6">
                  <c:v>4.9276914836636314E-2</c:v>
                </c:pt>
                <c:pt idx="7">
                  <c:v>4.874129619710766E-2</c:v>
                </c:pt>
                <c:pt idx="8">
                  <c:v>2.3567220139260846E-2</c:v>
                </c:pt>
                <c:pt idx="9">
                  <c:v>2.088912694161757E-2</c:v>
                </c:pt>
              </c:numCache>
            </c:numRef>
          </c:val>
          <c:extLst>
            <c:ext xmlns:c16="http://schemas.microsoft.com/office/drawing/2014/chart" uri="{C3380CC4-5D6E-409C-BE32-E72D297353CC}">
              <c16:uniqueId val="{00000000-CFBC-4AD0-AF13-9FF3A12E0972}"/>
            </c:ext>
          </c:extLst>
        </c:ser>
        <c:dLbls>
          <c:showLegendKey val="0"/>
          <c:showVal val="0"/>
          <c:showCatName val="0"/>
          <c:showSerName val="0"/>
          <c:showPercent val="0"/>
          <c:showBubbleSize val="0"/>
        </c:dLbls>
        <c:gapWidth val="150"/>
        <c:axId val="658072160"/>
        <c:axId val="658070000"/>
      </c:barChart>
      <c:catAx>
        <c:axId val="65807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070000"/>
        <c:crosses val="autoZero"/>
        <c:auto val="1"/>
        <c:lblAlgn val="ctr"/>
        <c:lblOffset val="100"/>
        <c:noMultiLvlLbl val="0"/>
      </c:catAx>
      <c:valAx>
        <c:axId val="6580700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8072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solidFill>
        <a:schemeClr val="tx2"/>
      </a:solid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15F68-F248-46CB-9AAF-F48369B827D1}" type="datetimeFigureOut">
              <a:rPr lang="en-GB" smtClean="0"/>
              <a:t>11/02/2025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A2EB4-D8EB-4D97-B1DF-52E0E61B0945}" type="slidenum">
              <a:rPr lang="en-GB" smtClean="0"/>
              <a:t>‹#›</a:t>
            </a:fld>
            <a:endParaRPr lang="en-GB"/>
          </a:p>
        </p:txBody>
      </p:sp>
    </p:spTree>
    <p:extLst>
      <p:ext uri="{BB962C8B-B14F-4D97-AF65-F5344CB8AC3E}">
        <p14:creationId xmlns:p14="http://schemas.microsoft.com/office/powerpoint/2010/main" val="1167498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1A2EB4-D8EB-4D97-B1DF-52E0E61B0945}" type="slidenum">
              <a:rPr lang="en-GB" smtClean="0"/>
              <a:t>7</a:t>
            </a:fld>
            <a:endParaRPr lang="en-GB"/>
          </a:p>
        </p:txBody>
      </p:sp>
    </p:spTree>
    <p:extLst>
      <p:ext uri="{BB962C8B-B14F-4D97-AF65-F5344CB8AC3E}">
        <p14:creationId xmlns:p14="http://schemas.microsoft.com/office/powerpoint/2010/main" val="89070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631A2EB4-D8EB-4D97-B1DF-52E0E61B0945}" type="slidenum">
              <a:rPr lang="en-GB" smtClean="0"/>
              <a:t>14</a:t>
            </a:fld>
            <a:endParaRPr lang="en-GB"/>
          </a:p>
        </p:txBody>
      </p:sp>
    </p:spTree>
    <p:extLst>
      <p:ext uri="{BB962C8B-B14F-4D97-AF65-F5344CB8AC3E}">
        <p14:creationId xmlns:p14="http://schemas.microsoft.com/office/powerpoint/2010/main" val="1572115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8895-786B-D470-493F-906633E9A102}"/>
              </a:ext>
            </a:extLst>
          </p:cNvPr>
          <p:cNvSpPr>
            <a:spLocks noGrp="1"/>
          </p:cNvSpPr>
          <p:nvPr>
            <p:ph type="ctrTitle"/>
          </p:nvPr>
        </p:nvSpPr>
        <p:spPr>
          <a:xfrm>
            <a:off x="3712464" y="1260284"/>
            <a:ext cx="7748608" cy="1909763"/>
          </a:xfrm>
        </p:spPr>
        <p:txBody>
          <a:bodyPr anchor="b"/>
          <a:lstStyle>
            <a:lvl1pPr algn="l">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9262B25-7324-0B09-B23D-C58154091D67}"/>
              </a:ext>
            </a:extLst>
          </p:cNvPr>
          <p:cNvSpPr>
            <a:spLocks noGrp="1"/>
          </p:cNvSpPr>
          <p:nvPr>
            <p:ph type="subTitle" idx="1"/>
          </p:nvPr>
        </p:nvSpPr>
        <p:spPr>
          <a:xfrm>
            <a:off x="3712463" y="3422342"/>
            <a:ext cx="774860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a:extLst>
              <a:ext uri="{FF2B5EF4-FFF2-40B4-BE49-F238E27FC236}">
                <a16:creationId xmlns:a16="http://schemas.microsoft.com/office/drawing/2014/main" id="{264FC480-C283-E982-C60E-084B1D6C46DD}"/>
              </a:ext>
            </a:extLst>
          </p:cNvPr>
          <p:cNvSpPr>
            <a:spLocks noGrp="1"/>
          </p:cNvSpPr>
          <p:nvPr>
            <p:ph type="sldNum" sz="quarter" idx="12"/>
          </p:nvPr>
        </p:nvSpPr>
        <p:spPr>
          <a:xfrm>
            <a:off x="5833110" y="6162409"/>
            <a:ext cx="525780" cy="365125"/>
          </a:xfrm>
        </p:spPr>
        <p:txBody>
          <a:bodyPr/>
          <a:lstStyle>
            <a:lvl1pPr algn="ctr">
              <a:defRPr/>
            </a:lvl1pPr>
          </a:lstStyle>
          <a:p>
            <a:fld id="{3A158E67-5BB3-4D63-9F99-F6FA97D1B6AA}" type="slidenum">
              <a:rPr lang="en-GB" smtClean="0"/>
              <a:pPr/>
              <a:t>‹#›</a:t>
            </a:fld>
            <a:endParaRPr lang="en-GB" dirty="0"/>
          </a:p>
        </p:txBody>
      </p:sp>
      <p:pic>
        <p:nvPicPr>
          <p:cNvPr id="7" name="Picture 6">
            <a:extLst>
              <a:ext uri="{FF2B5EF4-FFF2-40B4-BE49-F238E27FC236}">
                <a16:creationId xmlns:a16="http://schemas.microsoft.com/office/drawing/2014/main" id="{ED4904F0-73F6-FBB3-3715-348A2A763DBF}"/>
              </a:ext>
            </a:extLst>
          </p:cNvPr>
          <p:cNvPicPr>
            <a:picLocks noChangeAspect="1"/>
          </p:cNvPicPr>
          <p:nvPr userDrawn="1"/>
        </p:nvPicPr>
        <p:blipFill>
          <a:blip r:embed="rId2"/>
          <a:stretch>
            <a:fillRect/>
          </a:stretch>
        </p:blipFill>
        <p:spPr>
          <a:xfrm>
            <a:off x="0" y="0"/>
            <a:ext cx="3151632" cy="6858000"/>
          </a:xfrm>
          <a:prstGeom prst="rect">
            <a:avLst/>
          </a:prstGeom>
        </p:spPr>
      </p:pic>
      <p:pic>
        <p:nvPicPr>
          <p:cNvPr id="8" name="Picture 7" descr="logo-CBMDC-colour.png">
            <a:extLst>
              <a:ext uri="{FF2B5EF4-FFF2-40B4-BE49-F238E27FC236}">
                <a16:creationId xmlns:a16="http://schemas.microsoft.com/office/drawing/2014/main" id="{163E6F1D-A549-1449-30E3-E66F17D83A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1159" y="6121781"/>
            <a:ext cx="1451915" cy="401943"/>
          </a:xfrm>
          <a:prstGeom prst="rect">
            <a:avLst/>
          </a:prstGeom>
        </p:spPr>
      </p:pic>
    </p:spTree>
    <p:extLst>
      <p:ext uri="{BB962C8B-B14F-4D97-AF65-F5344CB8AC3E}">
        <p14:creationId xmlns:p14="http://schemas.microsoft.com/office/powerpoint/2010/main" val="4896759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AF37-801A-47F3-0E44-38AF63408461}"/>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B33234A-B694-A8ED-FF94-2357CF6BAB08}"/>
              </a:ext>
            </a:extLst>
          </p:cNvPr>
          <p:cNvSpPr>
            <a:spLocks noGrp="1"/>
          </p:cNvSpPr>
          <p:nvPr>
            <p:ph idx="1"/>
          </p:nvPr>
        </p:nvSpPr>
        <p:spPr>
          <a:xfrm>
            <a:off x="838200" y="1825625"/>
            <a:ext cx="10515600" cy="2417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uilding with a clock tower&#10;&#10;Description automatically generated">
            <a:extLst>
              <a:ext uri="{FF2B5EF4-FFF2-40B4-BE49-F238E27FC236}">
                <a16:creationId xmlns:a16="http://schemas.microsoft.com/office/drawing/2014/main" id="{43D36EF8-85AD-5620-E954-1048510216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 r="7830" b="5625"/>
          <a:stretch/>
        </p:blipFill>
        <p:spPr>
          <a:xfrm>
            <a:off x="10266744" y="5372301"/>
            <a:ext cx="1925256" cy="1485699"/>
          </a:xfrm>
          <a:prstGeom prst="rect">
            <a:avLst/>
          </a:prstGeom>
        </p:spPr>
      </p:pic>
      <p:pic>
        <p:nvPicPr>
          <p:cNvPr id="5" name="Picture 4" descr="logo-CBMDC-colour.png">
            <a:extLst>
              <a:ext uri="{FF2B5EF4-FFF2-40B4-BE49-F238E27FC236}">
                <a16:creationId xmlns:a16="http://schemas.microsoft.com/office/drawing/2014/main" id="{8561A8C2-3DEA-460A-1172-D5DE00D7B5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175" y="6198243"/>
            <a:ext cx="1451915" cy="401943"/>
          </a:xfrm>
          <a:prstGeom prst="rect">
            <a:avLst/>
          </a:prstGeom>
        </p:spPr>
      </p:pic>
      <p:sp>
        <p:nvSpPr>
          <p:cNvPr id="8" name="Slide Number Placeholder 5">
            <a:extLst>
              <a:ext uri="{FF2B5EF4-FFF2-40B4-BE49-F238E27FC236}">
                <a16:creationId xmlns:a16="http://schemas.microsoft.com/office/drawing/2014/main" id="{5784C9EA-B86E-3AA3-FC8A-4AD59E68FBC1}"/>
              </a:ext>
            </a:extLst>
          </p:cNvPr>
          <p:cNvSpPr>
            <a:spLocks noGrp="1"/>
          </p:cNvSpPr>
          <p:nvPr>
            <p:ph type="sldNum" sz="quarter" idx="12"/>
          </p:nvPr>
        </p:nvSpPr>
        <p:spPr>
          <a:xfrm>
            <a:off x="5833110" y="6162409"/>
            <a:ext cx="525780" cy="365125"/>
          </a:xfrm>
        </p:spPr>
        <p:txBody>
          <a:bodyPr/>
          <a:lstStyle>
            <a:lvl1pPr algn="ctr">
              <a:defRPr/>
            </a:lvl1pPr>
          </a:lstStyle>
          <a:p>
            <a:fld id="{3A158E67-5BB3-4D63-9F99-F6FA97D1B6AA}" type="slidenum">
              <a:rPr lang="en-GB" smtClean="0"/>
              <a:pPr/>
              <a:t>‹#›</a:t>
            </a:fld>
            <a:endParaRPr lang="en-GB" dirty="0"/>
          </a:p>
        </p:txBody>
      </p:sp>
    </p:spTree>
    <p:extLst>
      <p:ext uri="{BB962C8B-B14F-4D97-AF65-F5344CB8AC3E}">
        <p14:creationId xmlns:p14="http://schemas.microsoft.com/office/powerpoint/2010/main" val="36385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AF37-801A-47F3-0E44-38AF63408461}"/>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B33234A-B694-A8ED-FF94-2357CF6BAB08}"/>
              </a:ext>
            </a:extLst>
          </p:cNvPr>
          <p:cNvSpPr>
            <a:spLocks noGrp="1"/>
          </p:cNvSpPr>
          <p:nvPr>
            <p:ph idx="1"/>
          </p:nvPr>
        </p:nvSpPr>
        <p:spPr>
          <a:xfrm>
            <a:off x="838200" y="1825625"/>
            <a:ext cx="10515600" cy="2417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7A3EC4EA-1D7A-DF36-08FB-7C4873A741F8}"/>
              </a:ext>
            </a:extLst>
          </p:cNvPr>
          <p:cNvSpPr txBox="1">
            <a:spLocks/>
          </p:cNvSpPr>
          <p:nvPr userDrawn="1"/>
        </p:nvSpPr>
        <p:spPr>
          <a:xfrm>
            <a:off x="5833110" y="6162409"/>
            <a:ext cx="5257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158E67-5BB3-4D63-9F99-F6FA97D1B6AA}" type="slidenum">
              <a:rPr lang="en-GB" smtClean="0"/>
              <a:pPr/>
              <a:t>‹#›</a:t>
            </a:fld>
            <a:endParaRPr lang="en-GB" dirty="0"/>
          </a:p>
        </p:txBody>
      </p:sp>
      <p:pic>
        <p:nvPicPr>
          <p:cNvPr id="8" name="Picture 7" descr="logo-CBMDC-colour.png">
            <a:extLst>
              <a:ext uri="{FF2B5EF4-FFF2-40B4-BE49-F238E27FC236}">
                <a16:creationId xmlns:a16="http://schemas.microsoft.com/office/drawing/2014/main" id="{7132F0F9-8934-C68D-616F-3C94BA8206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1159" y="6121781"/>
            <a:ext cx="1451915" cy="401943"/>
          </a:xfrm>
          <a:prstGeom prst="rect">
            <a:avLst/>
          </a:prstGeom>
        </p:spPr>
      </p:pic>
    </p:spTree>
    <p:extLst>
      <p:ext uri="{BB962C8B-B14F-4D97-AF65-F5344CB8AC3E}">
        <p14:creationId xmlns:p14="http://schemas.microsoft.com/office/powerpoint/2010/main" val="428214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76E1-435E-A54F-425E-F1756280E86D}"/>
              </a:ext>
            </a:extLst>
          </p:cNvPr>
          <p:cNvSpPr>
            <a:spLocks noGrp="1"/>
          </p:cNvSpPr>
          <p:nvPr>
            <p:ph type="title"/>
          </p:nvPr>
        </p:nvSpPr>
        <p:spPr>
          <a:xfrm>
            <a:off x="838200" y="1499198"/>
            <a:ext cx="10515600" cy="1929802"/>
          </a:xfrm>
        </p:spPr>
        <p:txBody>
          <a:bodyPr anchor="b"/>
          <a:lstStyle>
            <a:lvl1pPr>
              <a:defRPr sz="6000"/>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D5BDEF28-0710-4202-ECB7-9EEE59E89B15}"/>
              </a:ext>
            </a:extLst>
          </p:cNvPr>
          <p:cNvSpPr>
            <a:spLocks noGrp="1"/>
          </p:cNvSpPr>
          <p:nvPr>
            <p:ph type="sldNum" sz="quarter" idx="12"/>
          </p:nvPr>
        </p:nvSpPr>
        <p:spPr/>
        <p:txBody>
          <a:bodyPr/>
          <a:lstStyle/>
          <a:p>
            <a:fld id="{3A158E67-5BB3-4D63-9F99-F6FA97D1B6AA}" type="slidenum">
              <a:rPr lang="en-GB" smtClean="0"/>
              <a:t>‹#›</a:t>
            </a:fld>
            <a:endParaRPr lang="en-GB"/>
          </a:p>
        </p:txBody>
      </p:sp>
      <p:pic>
        <p:nvPicPr>
          <p:cNvPr id="7" name="Picture 6" descr="A building with a green field&#10;&#10;Description automatically generated with medium confidence">
            <a:extLst>
              <a:ext uri="{FF2B5EF4-FFF2-40B4-BE49-F238E27FC236}">
                <a16:creationId xmlns:a16="http://schemas.microsoft.com/office/drawing/2014/main" id="{0DBED0E4-482C-27DD-0566-5E67AD5AC8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16009"/>
            <a:ext cx="12192000" cy="1741989"/>
          </a:xfrm>
          <a:prstGeom prst="rect">
            <a:avLst/>
          </a:prstGeom>
        </p:spPr>
      </p:pic>
    </p:spTree>
    <p:extLst>
      <p:ext uri="{BB962C8B-B14F-4D97-AF65-F5344CB8AC3E}">
        <p14:creationId xmlns:p14="http://schemas.microsoft.com/office/powerpoint/2010/main" val="2808168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CBB2A5-D31D-9975-47EE-543FC691A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7117EDB-1959-F8AA-EAD4-5314780D3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A46BAB7C-7A07-5D8D-721D-8F5E0C4BC497}"/>
              </a:ext>
            </a:extLst>
          </p:cNvPr>
          <p:cNvSpPr>
            <a:spLocks noGrp="1"/>
          </p:cNvSpPr>
          <p:nvPr>
            <p:ph type="sldNum" sz="quarter" idx="4"/>
          </p:nvPr>
        </p:nvSpPr>
        <p:spPr>
          <a:xfrm>
            <a:off x="9293352" y="6313805"/>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158E67-5BB3-4D63-9F99-F6FA97D1B6AA}" type="slidenum">
              <a:rPr lang="en-GB" smtClean="0"/>
              <a:t>‹#›</a:t>
            </a:fld>
            <a:endParaRPr lang="en-GB"/>
          </a:p>
        </p:txBody>
      </p:sp>
    </p:spTree>
    <p:extLst>
      <p:ext uri="{BB962C8B-B14F-4D97-AF65-F5344CB8AC3E}">
        <p14:creationId xmlns:p14="http://schemas.microsoft.com/office/powerpoint/2010/main" val="42197397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DA8A-8520-7D3D-F743-B3AA30D4C9DF}"/>
              </a:ext>
            </a:extLst>
          </p:cNvPr>
          <p:cNvSpPr>
            <a:spLocks noGrp="1"/>
          </p:cNvSpPr>
          <p:nvPr>
            <p:ph type="ctrTitle"/>
          </p:nvPr>
        </p:nvSpPr>
        <p:spPr/>
        <p:txBody>
          <a:bodyPr>
            <a:normAutofit/>
          </a:bodyPr>
          <a:lstStyle/>
          <a:p>
            <a:r>
              <a:rPr lang="en-GB" sz="4400" dirty="0"/>
              <a:t>Commissioned Services Equalities Questionnaire</a:t>
            </a:r>
          </a:p>
        </p:txBody>
      </p:sp>
      <p:sp>
        <p:nvSpPr>
          <p:cNvPr id="3" name="Subtitle 2">
            <a:extLst>
              <a:ext uri="{FF2B5EF4-FFF2-40B4-BE49-F238E27FC236}">
                <a16:creationId xmlns:a16="http://schemas.microsoft.com/office/drawing/2014/main" id="{932C8D6C-08F1-95FD-C706-E59ABAF8A6DF}"/>
              </a:ext>
            </a:extLst>
          </p:cNvPr>
          <p:cNvSpPr>
            <a:spLocks noGrp="1"/>
          </p:cNvSpPr>
          <p:nvPr>
            <p:ph type="subTitle" idx="1"/>
          </p:nvPr>
        </p:nvSpPr>
        <p:spPr/>
        <p:txBody>
          <a:bodyPr/>
          <a:lstStyle/>
          <a:p>
            <a:r>
              <a:rPr lang="en-GB" dirty="0"/>
              <a:t>Summary of results</a:t>
            </a:r>
          </a:p>
        </p:txBody>
      </p:sp>
    </p:spTree>
    <p:extLst>
      <p:ext uri="{BB962C8B-B14F-4D97-AF65-F5344CB8AC3E}">
        <p14:creationId xmlns:p14="http://schemas.microsoft.com/office/powerpoint/2010/main" val="137243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D4FF4-802E-4525-6F74-3916C40E9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F3110-A845-DA7A-AB46-A421881F4337}"/>
              </a:ext>
            </a:extLst>
          </p:cNvPr>
          <p:cNvSpPr>
            <a:spLocks noGrp="1"/>
          </p:cNvSpPr>
          <p:nvPr>
            <p:ph type="title"/>
          </p:nvPr>
        </p:nvSpPr>
        <p:spPr>
          <a:xfrm>
            <a:off x="838200" y="230214"/>
            <a:ext cx="10515600" cy="783939"/>
          </a:xfrm>
        </p:spPr>
        <p:txBody>
          <a:bodyPr>
            <a:normAutofit/>
          </a:bodyPr>
          <a:lstStyle/>
          <a:p>
            <a:r>
              <a:rPr lang="en-GB" sz="2800" dirty="0"/>
              <a:t>Disability</a:t>
            </a:r>
          </a:p>
        </p:txBody>
      </p:sp>
      <p:sp>
        <p:nvSpPr>
          <p:cNvPr id="3" name="Content Placeholder 2">
            <a:extLst>
              <a:ext uri="{FF2B5EF4-FFF2-40B4-BE49-F238E27FC236}">
                <a16:creationId xmlns:a16="http://schemas.microsoft.com/office/drawing/2014/main" id="{1C63A290-F2EC-254A-3DFA-80BD71955A47}"/>
              </a:ext>
            </a:extLst>
          </p:cNvPr>
          <p:cNvSpPr>
            <a:spLocks noGrp="1"/>
          </p:cNvSpPr>
          <p:nvPr>
            <p:ph idx="1"/>
          </p:nvPr>
        </p:nvSpPr>
        <p:spPr>
          <a:xfrm>
            <a:off x="1066799" y="5103148"/>
            <a:ext cx="9670296" cy="1481397"/>
          </a:xfrm>
          <a:noFill/>
        </p:spPr>
        <p:txBody>
          <a:bodyPr>
            <a:normAutofit/>
          </a:bodyPr>
          <a:lstStyle/>
          <a:p>
            <a:pPr marL="0" indent="0">
              <a:spcBef>
                <a:spcPts val="0"/>
              </a:spcBef>
              <a:buNone/>
            </a:pPr>
            <a:r>
              <a:rPr lang="en-GB" sz="1900" dirty="0"/>
              <a:t>In this question, people could select more than one response. Approximately a quarter of people reported having a disability related to a mental health condition. Similar numbers of people had learning disabilities and/or physical impairments. 6% had an Autistic spectrum condition or other social/communication condition.</a:t>
            </a:r>
          </a:p>
        </p:txBody>
      </p:sp>
      <p:pic>
        <p:nvPicPr>
          <p:cNvPr id="4" name="Picture 3" descr="Bar graph showing survey results by disability">
            <a:extLst>
              <a:ext uri="{FF2B5EF4-FFF2-40B4-BE49-F238E27FC236}">
                <a16:creationId xmlns:a16="http://schemas.microsoft.com/office/drawing/2014/main" id="{C74A982F-1DE6-877E-FC92-7129A71BF826}"/>
              </a:ext>
            </a:extLst>
          </p:cNvPr>
          <p:cNvPicPr>
            <a:picLocks noChangeAspect="1"/>
          </p:cNvPicPr>
          <p:nvPr/>
        </p:nvPicPr>
        <p:blipFill rotWithShape="1">
          <a:blip r:embed="rId2"/>
          <a:srcRect l="831" t="1865"/>
          <a:stretch/>
        </p:blipFill>
        <p:spPr bwMode="auto">
          <a:xfrm>
            <a:off x="1454902" y="861753"/>
            <a:ext cx="9282193" cy="4093042"/>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437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B4B6-7CD2-C236-9E62-01524F466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66FF1-4283-3AC7-663E-68A854DE0858}"/>
              </a:ext>
            </a:extLst>
          </p:cNvPr>
          <p:cNvSpPr>
            <a:spLocks noGrp="1"/>
          </p:cNvSpPr>
          <p:nvPr>
            <p:ph type="title"/>
          </p:nvPr>
        </p:nvSpPr>
        <p:spPr>
          <a:xfrm>
            <a:off x="838200" y="230214"/>
            <a:ext cx="10515600" cy="783939"/>
          </a:xfrm>
        </p:spPr>
        <p:txBody>
          <a:bodyPr>
            <a:normAutofit/>
          </a:bodyPr>
          <a:lstStyle/>
          <a:p>
            <a:r>
              <a:rPr lang="en-GB" sz="2800" dirty="0"/>
              <a:t>Religion</a:t>
            </a:r>
          </a:p>
        </p:txBody>
      </p:sp>
      <p:sp>
        <p:nvSpPr>
          <p:cNvPr id="3" name="Content Placeholder 2">
            <a:extLst>
              <a:ext uri="{FF2B5EF4-FFF2-40B4-BE49-F238E27FC236}">
                <a16:creationId xmlns:a16="http://schemas.microsoft.com/office/drawing/2014/main" id="{D87FC8EE-271E-6463-2614-60405B1571C9}"/>
              </a:ext>
            </a:extLst>
          </p:cNvPr>
          <p:cNvSpPr>
            <a:spLocks noGrp="1"/>
          </p:cNvSpPr>
          <p:nvPr>
            <p:ph idx="1"/>
          </p:nvPr>
        </p:nvSpPr>
        <p:spPr>
          <a:xfrm>
            <a:off x="838200" y="1014153"/>
            <a:ext cx="10515600" cy="5004262"/>
          </a:xfrm>
          <a:noFill/>
        </p:spPr>
        <p:txBody>
          <a:bodyPr>
            <a:normAutofit/>
          </a:bodyPr>
          <a:lstStyle/>
          <a:p>
            <a:pPr marL="0" indent="0">
              <a:spcBef>
                <a:spcPts val="0"/>
              </a:spcBef>
              <a:buNone/>
            </a:pPr>
            <a:r>
              <a:rPr lang="en-GB" sz="1900" dirty="0"/>
              <a:t>41.33% of people described themselves as Christian and 23.45% as Muslim. 21.49% of people had no religion.</a:t>
            </a:r>
          </a:p>
          <a:p>
            <a:pPr marL="0" indent="0">
              <a:spcBef>
                <a:spcPts val="0"/>
              </a:spcBef>
              <a:buNone/>
            </a:pPr>
            <a:endParaRPr lang="en-GB" sz="1900" dirty="0"/>
          </a:p>
          <a:p>
            <a:pPr marL="0" indent="0">
              <a:spcBef>
                <a:spcPts val="0"/>
              </a:spcBef>
              <a:buNone/>
            </a:pPr>
            <a:r>
              <a:rPr lang="en-GB" sz="1900" dirty="0"/>
              <a:t>This is compared to 33.4%, 30.5% and 28.2% in the 2021 census respectively. This may indicate that services need to do more to ensure they are accessible and opening to people from the Islamic faith and people who do not have a religion. This needs further exploration.</a:t>
            </a:r>
            <a:endParaRPr lang="en-GB" sz="1900" dirty="0">
              <a:solidFill>
                <a:srgbClr val="FF0000"/>
              </a:solidFill>
            </a:endParaRPr>
          </a:p>
        </p:txBody>
      </p:sp>
      <p:pic>
        <p:nvPicPr>
          <p:cNvPr id="6" name="Picture 5" descr="Tree map showing survey results by religion">
            <a:extLst>
              <a:ext uri="{FF2B5EF4-FFF2-40B4-BE49-F238E27FC236}">
                <a16:creationId xmlns:a16="http://schemas.microsoft.com/office/drawing/2014/main" id="{0DFC42EF-4D01-F725-B9A1-106AF6F04F19}"/>
              </a:ext>
            </a:extLst>
          </p:cNvPr>
          <p:cNvPicPr>
            <a:picLocks noChangeAspect="1"/>
          </p:cNvPicPr>
          <p:nvPr/>
        </p:nvPicPr>
        <p:blipFill>
          <a:blip r:embed="rId2"/>
          <a:stretch>
            <a:fillRect/>
          </a:stretch>
        </p:blipFill>
        <p:spPr>
          <a:xfrm>
            <a:off x="1836869" y="2777405"/>
            <a:ext cx="8518262" cy="3715069"/>
          </a:xfrm>
          <a:prstGeom prst="rect">
            <a:avLst/>
          </a:prstGeom>
        </p:spPr>
      </p:pic>
    </p:spTree>
    <p:extLst>
      <p:ext uri="{BB962C8B-B14F-4D97-AF65-F5344CB8AC3E}">
        <p14:creationId xmlns:p14="http://schemas.microsoft.com/office/powerpoint/2010/main" val="418592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D1852-C8BC-B152-6835-B9574F40E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07CA0-6B1F-3080-2A58-E4F9953D3F6E}"/>
              </a:ext>
            </a:extLst>
          </p:cNvPr>
          <p:cNvSpPr>
            <a:spLocks noGrp="1"/>
          </p:cNvSpPr>
          <p:nvPr>
            <p:ph type="title"/>
          </p:nvPr>
        </p:nvSpPr>
        <p:spPr>
          <a:xfrm>
            <a:off x="838200" y="230214"/>
            <a:ext cx="10515600" cy="783939"/>
          </a:xfrm>
        </p:spPr>
        <p:txBody>
          <a:bodyPr>
            <a:normAutofit/>
          </a:bodyPr>
          <a:lstStyle/>
          <a:p>
            <a:r>
              <a:rPr lang="en-GB" sz="2800" dirty="0"/>
              <a:t>Unpaid carers</a:t>
            </a:r>
          </a:p>
        </p:txBody>
      </p:sp>
      <p:sp>
        <p:nvSpPr>
          <p:cNvPr id="3" name="Content Placeholder 2">
            <a:extLst>
              <a:ext uri="{FF2B5EF4-FFF2-40B4-BE49-F238E27FC236}">
                <a16:creationId xmlns:a16="http://schemas.microsoft.com/office/drawing/2014/main" id="{0AE2B926-2239-F85C-4440-A9185F6AA22D}"/>
              </a:ext>
            </a:extLst>
          </p:cNvPr>
          <p:cNvSpPr>
            <a:spLocks noGrp="1"/>
          </p:cNvSpPr>
          <p:nvPr>
            <p:ph idx="1"/>
          </p:nvPr>
        </p:nvSpPr>
        <p:spPr>
          <a:xfrm>
            <a:off x="838200" y="1014153"/>
            <a:ext cx="10515600" cy="1447693"/>
          </a:xfrm>
          <a:noFill/>
        </p:spPr>
        <p:txBody>
          <a:bodyPr>
            <a:normAutofit/>
          </a:bodyPr>
          <a:lstStyle/>
          <a:p>
            <a:pPr marL="0" indent="0">
              <a:spcBef>
                <a:spcPts val="0"/>
              </a:spcBef>
              <a:buNone/>
            </a:pPr>
            <a:r>
              <a:rPr lang="en-GB" sz="1900" dirty="0"/>
              <a:t>14.5% (610) of people said they were unpaid carers. 197 of these were receiving support from Carers Resource. This means approximately 10% of people accessing other commissioned services are carers</a:t>
            </a:r>
            <a:r>
              <a:rPr lang="en-GB" sz="2000" dirty="0"/>
              <a:t>.</a:t>
            </a:r>
          </a:p>
        </p:txBody>
      </p:sp>
      <p:sp>
        <p:nvSpPr>
          <p:cNvPr id="4" name="Title 1">
            <a:extLst>
              <a:ext uri="{FF2B5EF4-FFF2-40B4-BE49-F238E27FC236}">
                <a16:creationId xmlns:a16="http://schemas.microsoft.com/office/drawing/2014/main" id="{E913AF22-7D27-8CFB-2F0F-3C104A2D072C}"/>
              </a:ext>
            </a:extLst>
          </p:cNvPr>
          <p:cNvSpPr txBox="1">
            <a:spLocks/>
          </p:cNvSpPr>
          <p:nvPr/>
        </p:nvSpPr>
        <p:spPr>
          <a:xfrm>
            <a:off x="838200" y="2293368"/>
            <a:ext cx="10515600" cy="783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r>
              <a:rPr lang="en-GB" sz="2800" dirty="0"/>
              <a:t>People who had been in care as a child </a:t>
            </a:r>
          </a:p>
        </p:txBody>
      </p:sp>
      <p:sp>
        <p:nvSpPr>
          <p:cNvPr id="5" name="Content Placeholder 2">
            <a:extLst>
              <a:ext uri="{FF2B5EF4-FFF2-40B4-BE49-F238E27FC236}">
                <a16:creationId xmlns:a16="http://schemas.microsoft.com/office/drawing/2014/main" id="{3B57C9F4-7B33-D534-E4BE-331CD1CE8266}"/>
              </a:ext>
            </a:extLst>
          </p:cNvPr>
          <p:cNvSpPr txBox="1">
            <a:spLocks/>
          </p:cNvSpPr>
          <p:nvPr/>
        </p:nvSpPr>
        <p:spPr>
          <a:xfrm>
            <a:off x="838200" y="3077307"/>
            <a:ext cx="10515600" cy="209256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900" dirty="0"/>
              <a:t>4.5% of people reported being in care as a child. Based on calculations from The Care Leavers Association approximately 1% of adults in the UK spent at least part of their childhood in care. This is the first time information on the number of care-experienced people accessing adult social care services in Bradford has been collected. This information will be useful in growing understanding of how people who have been in care as a child use adult social care services and what support they may need when doing so.</a:t>
            </a:r>
            <a:endParaRPr lang="en-GB" sz="1900" dirty="0">
              <a:solidFill>
                <a:srgbClr val="FF0000"/>
              </a:solidFill>
            </a:endParaRPr>
          </a:p>
        </p:txBody>
      </p:sp>
    </p:spTree>
    <p:extLst>
      <p:ext uri="{BB962C8B-B14F-4D97-AF65-F5344CB8AC3E}">
        <p14:creationId xmlns:p14="http://schemas.microsoft.com/office/powerpoint/2010/main" val="3908669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15D25-DABE-D3C2-5BBD-B1B6B9B18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7D135-C2A9-0EDC-C5BB-1F820F6A6696}"/>
              </a:ext>
            </a:extLst>
          </p:cNvPr>
          <p:cNvSpPr>
            <a:spLocks noGrp="1"/>
          </p:cNvSpPr>
          <p:nvPr>
            <p:ph type="title"/>
          </p:nvPr>
        </p:nvSpPr>
        <p:spPr>
          <a:xfrm>
            <a:off x="838200" y="230214"/>
            <a:ext cx="10515600" cy="783939"/>
          </a:xfrm>
        </p:spPr>
        <p:txBody>
          <a:bodyPr>
            <a:normAutofit/>
          </a:bodyPr>
          <a:lstStyle/>
          <a:p>
            <a:r>
              <a:rPr lang="en-GB" sz="2800" dirty="0"/>
              <a:t>Low income</a:t>
            </a:r>
          </a:p>
        </p:txBody>
      </p:sp>
      <p:sp>
        <p:nvSpPr>
          <p:cNvPr id="3" name="Content Placeholder 2">
            <a:extLst>
              <a:ext uri="{FF2B5EF4-FFF2-40B4-BE49-F238E27FC236}">
                <a16:creationId xmlns:a16="http://schemas.microsoft.com/office/drawing/2014/main" id="{B019656B-F067-7D15-594D-31865C852B6E}"/>
              </a:ext>
            </a:extLst>
          </p:cNvPr>
          <p:cNvSpPr>
            <a:spLocks noGrp="1"/>
          </p:cNvSpPr>
          <p:nvPr>
            <p:ph idx="1"/>
          </p:nvPr>
        </p:nvSpPr>
        <p:spPr>
          <a:xfrm>
            <a:off x="838200" y="1014153"/>
            <a:ext cx="10515600" cy="5004262"/>
          </a:xfrm>
          <a:noFill/>
        </p:spPr>
        <p:txBody>
          <a:bodyPr>
            <a:normAutofit/>
          </a:bodyPr>
          <a:lstStyle/>
          <a:p>
            <a:pPr marL="0" indent="0">
              <a:spcBef>
                <a:spcPts val="0"/>
              </a:spcBef>
              <a:buNone/>
            </a:pPr>
            <a:r>
              <a:rPr lang="en-GB" sz="1900" dirty="0"/>
              <a:t>69% of respondents lived in the areas of most deprivation in Bradford (Deciles 1-3). 39% of people living in these areas were using Early Help and Prevention services. </a:t>
            </a:r>
          </a:p>
        </p:txBody>
      </p:sp>
      <p:graphicFrame>
        <p:nvGraphicFramePr>
          <p:cNvPr id="4" name="Chart 3" descr="Bar graph showing survey results by IMD Decile">
            <a:extLst>
              <a:ext uri="{FF2B5EF4-FFF2-40B4-BE49-F238E27FC236}">
                <a16:creationId xmlns:a16="http://schemas.microsoft.com/office/drawing/2014/main" id="{91C5FDD0-7E3F-FE4D-1336-12FFC480F2E9}"/>
              </a:ext>
            </a:extLst>
          </p:cNvPr>
          <p:cNvGraphicFramePr/>
          <p:nvPr>
            <p:extLst>
              <p:ext uri="{D42A27DB-BD31-4B8C-83A1-F6EECF244321}">
                <p14:modId xmlns:p14="http://schemas.microsoft.com/office/powerpoint/2010/main" val="3215608036"/>
              </p:ext>
            </p:extLst>
          </p:nvPr>
        </p:nvGraphicFramePr>
        <p:xfrm>
          <a:off x="2237568" y="2057400"/>
          <a:ext cx="7716864" cy="3961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26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2B987-6CA5-F8C0-A3DB-C4E12087A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52699-BB79-F852-E88E-7AEC8D735565}"/>
              </a:ext>
            </a:extLst>
          </p:cNvPr>
          <p:cNvSpPr>
            <a:spLocks noGrp="1"/>
          </p:cNvSpPr>
          <p:nvPr>
            <p:ph type="title"/>
          </p:nvPr>
        </p:nvSpPr>
        <p:spPr>
          <a:xfrm>
            <a:off x="838200" y="230214"/>
            <a:ext cx="10515600" cy="783939"/>
          </a:xfrm>
        </p:spPr>
        <p:txBody>
          <a:bodyPr>
            <a:normAutofit/>
          </a:bodyPr>
          <a:lstStyle/>
          <a:p>
            <a:r>
              <a:rPr lang="en-GB" sz="2800" dirty="0"/>
              <a:t>Areas for further exploration</a:t>
            </a:r>
          </a:p>
        </p:txBody>
      </p:sp>
      <p:sp>
        <p:nvSpPr>
          <p:cNvPr id="3" name="Content Placeholder 2">
            <a:extLst>
              <a:ext uri="{FF2B5EF4-FFF2-40B4-BE49-F238E27FC236}">
                <a16:creationId xmlns:a16="http://schemas.microsoft.com/office/drawing/2014/main" id="{71821D4C-C7AE-0426-20FA-14104591284B}"/>
              </a:ext>
            </a:extLst>
          </p:cNvPr>
          <p:cNvSpPr>
            <a:spLocks noGrp="1"/>
          </p:cNvSpPr>
          <p:nvPr>
            <p:ph idx="1"/>
          </p:nvPr>
        </p:nvSpPr>
        <p:spPr>
          <a:xfrm>
            <a:off x="838200" y="1014152"/>
            <a:ext cx="10515600" cy="5281139"/>
          </a:xfrm>
          <a:noFill/>
        </p:spPr>
        <p:txBody>
          <a:bodyPr>
            <a:normAutofit/>
          </a:bodyPr>
          <a:lstStyle/>
          <a:p>
            <a:pPr marL="0" indent="0">
              <a:spcBef>
                <a:spcPts val="0"/>
              </a:spcBef>
              <a:spcAft>
                <a:spcPts val="600"/>
              </a:spcAft>
              <a:buNone/>
            </a:pPr>
            <a:r>
              <a:rPr lang="en-GB" sz="1900" dirty="0"/>
              <a:t>Over the next 12 months, we want to work with providers to further explore and expand our understanding around:</a:t>
            </a:r>
          </a:p>
          <a:p>
            <a:pPr>
              <a:spcBef>
                <a:spcPts val="0"/>
              </a:spcBef>
              <a:spcAft>
                <a:spcPts val="600"/>
              </a:spcAft>
            </a:pPr>
            <a:r>
              <a:rPr lang="en-GB" sz="1900" dirty="0"/>
              <a:t>The accessibility accommodation-based services for people from different ethnicities.</a:t>
            </a:r>
          </a:p>
          <a:p>
            <a:pPr>
              <a:spcBef>
                <a:spcPts val="0"/>
              </a:spcBef>
              <a:spcAft>
                <a:spcPts val="600"/>
              </a:spcAft>
            </a:pPr>
            <a:r>
              <a:rPr lang="en-GB" sz="1900" dirty="0"/>
              <a:t>The gender divide in different types of service provision.</a:t>
            </a:r>
          </a:p>
          <a:p>
            <a:pPr>
              <a:spcBef>
                <a:spcPts val="0"/>
              </a:spcBef>
              <a:spcAft>
                <a:spcPts val="600"/>
              </a:spcAft>
            </a:pPr>
            <a:r>
              <a:rPr lang="en-GB" sz="1900" dirty="0"/>
              <a:t>As the most common form of disability affecting people’s day to day lives, how all services are able to effectively support people with needs around their mental health.</a:t>
            </a:r>
          </a:p>
          <a:p>
            <a:pPr>
              <a:spcBef>
                <a:spcPts val="0"/>
              </a:spcBef>
              <a:spcAft>
                <a:spcPts val="600"/>
              </a:spcAft>
            </a:pPr>
            <a:r>
              <a:rPr lang="en-GB" sz="1900" dirty="0"/>
              <a:t>How services are working to be accessible for people with Autism and those who are neurodivergent.</a:t>
            </a:r>
          </a:p>
          <a:p>
            <a:pPr>
              <a:spcBef>
                <a:spcPts val="0"/>
              </a:spcBef>
              <a:spcAft>
                <a:spcPts val="600"/>
              </a:spcAft>
            </a:pPr>
            <a:r>
              <a:rPr lang="en-GB" sz="1900" dirty="0"/>
              <a:t>How people from different faiths, and people who do not have a religion, find the accessibility of services.</a:t>
            </a:r>
          </a:p>
          <a:p>
            <a:pPr>
              <a:spcBef>
                <a:spcPts val="0"/>
              </a:spcBef>
              <a:spcAft>
                <a:spcPts val="600"/>
              </a:spcAft>
            </a:pPr>
            <a:r>
              <a:rPr lang="en-GB" sz="1900" dirty="0"/>
              <a:t>How providers can support people who are carers and who also access care or support for themselves.</a:t>
            </a:r>
          </a:p>
          <a:p>
            <a:pPr>
              <a:spcBef>
                <a:spcPts val="0"/>
              </a:spcBef>
              <a:spcAft>
                <a:spcPts val="600"/>
              </a:spcAft>
            </a:pPr>
            <a:r>
              <a:rPr lang="en-GB" sz="1900" dirty="0"/>
              <a:t>How people who have been in care as a child use adult social care services and what support they may need in services related to their experiences </a:t>
            </a:r>
            <a:r>
              <a:rPr lang="en-GB" sz="1900"/>
              <a:t>as children,</a:t>
            </a:r>
            <a:endParaRPr lang="en-GB" sz="1900" dirty="0"/>
          </a:p>
          <a:p>
            <a:pPr marL="0" indent="0">
              <a:spcBef>
                <a:spcPts val="0"/>
              </a:spcBef>
              <a:spcAft>
                <a:spcPts val="600"/>
              </a:spcAft>
              <a:buNone/>
            </a:pPr>
            <a:endParaRPr lang="en-GB" sz="1900" dirty="0"/>
          </a:p>
          <a:p>
            <a:pPr marL="0" indent="0">
              <a:spcBef>
                <a:spcPts val="0"/>
              </a:spcBef>
              <a:spcAft>
                <a:spcPts val="600"/>
              </a:spcAft>
              <a:buNone/>
            </a:pPr>
            <a:r>
              <a:rPr lang="en-GB" sz="1900" dirty="0"/>
              <a:t>This work will be used to build an action plan around improving the accessibility and inclusiveness of commissioning and commissioned services.</a:t>
            </a:r>
          </a:p>
        </p:txBody>
      </p:sp>
    </p:spTree>
    <p:extLst>
      <p:ext uri="{BB962C8B-B14F-4D97-AF65-F5344CB8AC3E}">
        <p14:creationId xmlns:p14="http://schemas.microsoft.com/office/powerpoint/2010/main" val="379227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6C80-0211-CC51-0943-5EB954A322A5}"/>
              </a:ext>
            </a:extLst>
          </p:cNvPr>
          <p:cNvSpPr>
            <a:spLocks noGrp="1"/>
          </p:cNvSpPr>
          <p:nvPr>
            <p:ph type="title"/>
          </p:nvPr>
        </p:nvSpPr>
        <p:spPr>
          <a:xfrm>
            <a:off x="838200" y="230214"/>
            <a:ext cx="10515600" cy="783939"/>
          </a:xfrm>
        </p:spPr>
        <p:txBody>
          <a:bodyPr>
            <a:normAutofit/>
          </a:bodyPr>
          <a:lstStyle/>
          <a:p>
            <a:r>
              <a:rPr lang="en-GB" sz="2800" dirty="0"/>
              <a:t>Introduction</a:t>
            </a:r>
          </a:p>
        </p:txBody>
      </p:sp>
      <p:sp>
        <p:nvSpPr>
          <p:cNvPr id="3" name="Content Placeholder 2">
            <a:extLst>
              <a:ext uri="{FF2B5EF4-FFF2-40B4-BE49-F238E27FC236}">
                <a16:creationId xmlns:a16="http://schemas.microsoft.com/office/drawing/2014/main" id="{D2E5E0A9-A031-D264-8166-A48855EC3E7A}"/>
              </a:ext>
            </a:extLst>
          </p:cNvPr>
          <p:cNvSpPr>
            <a:spLocks noGrp="1"/>
          </p:cNvSpPr>
          <p:nvPr>
            <p:ph idx="1"/>
          </p:nvPr>
        </p:nvSpPr>
        <p:spPr>
          <a:xfrm>
            <a:off x="838200" y="1014153"/>
            <a:ext cx="10515600" cy="5237018"/>
          </a:xfrm>
          <a:noFill/>
        </p:spPr>
        <p:txBody>
          <a:bodyPr>
            <a:normAutofit fontScale="92500" lnSpcReduction="10000"/>
          </a:bodyPr>
          <a:lstStyle/>
          <a:p>
            <a:pPr marL="0" indent="0">
              <a:lnSpc>
                <a:spcPct val="110000"/>
              </a:lnSpc>
              <a:spcBef>
                <a:spcPts val="0"/>
              </a:spcBef>
              <a:buNone/>
            </a:pPr>
            <a:r>
              <a:rPr lang="en-GB" sz="2000" dirty="0"/>
              <a:t>In 2024, the Adult Commissioning and Contract &amp; Quality Teams designed a new approach to collecting equalities data. This was launched with an initial roll-out of a new online equalities questionnaire in October and November.</a:t>
            </a:r>
          </a:p>
          <a:p>
            <a:pPr marL="0" indent="0">
              <a:lnSpc>
                <a:spcPct val="110000"/>
              </a:lnSpc>
              <a:spcBef>
                <a:spcPts val="0"/>
              </a:spcBef>
              <a:buNone/>
            </a:pPr>
            <a:endParaRPr lang="en-GB" sz="2000" dirty="0"/>
          </a:p>
          <a:p>
            <a:pPr marL="0" indent="0">
              <a:lnSpc>
                <a:spcPct val="110000"/>
              </a:lnSpc>
              <a:spcBef>
                <a:spcPts val="0"/>
              </a:spcBef>
              <a:buNone/>
            </a:pPr>
            <a:r>
              <a:rPr lang="en-GB" sz="2000" dirty="0"/>
              <a:t>This initial roll-out was undertaken in the style of a census to create a baseline dataset for people using commissioned services in Bradford. </a:t>
            </a:r>
          </a:p>
          <a:p>
            <a:pPr marL="0" indent="0">
              <a:lnSpc>
                <a:spcPct val="110000"/>
              </a:lnSpc>
              <a:spcBef>
                <a:spcPts val="0"/>
              </a:spcBef>
              <a:buNone/>
            </a:pPr>
            <a:endParaRPr lang="en-GB" sz="2000" dirty="0"/>
          </a:p>
          <a:p>
            <a:pPr marL="0" indent="0">
              <a:lnSpc>
                <a:spcPct val="110000"/>
              </a:lnSpc>
              <a:spcBef>
                <a:spcPts val="0"/>
              </a:spcBef>
              <a:buNone/>
            </a:pPr>
            <a:r>
              <a:rPr lang="en-GB" sz="2000" dirty="0"/>
              <a:t>Between 1</a:t>
            </a:r>
            <a:r>
              <a:rPr lang="en-GB" sz="2000" baseline="30000" dirty="0"/>
              <a:t>st</a:t>
            </a:r>
            <a:r>
              <a:rPr lang="en-GB" sz="2000" dirty="0"/>
              <a:t> October and 10</a:t>
            </a:r>
            <a:r>
              <a:rPr lang="en-GB" sz="2000" baseline="30000" dirty="0"/>
              <a:t>th</a:t>
            </a:r>
            <a:r>
              <a:rPr lang="en-GB" sz="2000" dirty="0"/>
              <a:t> November 2024, all providers in Bradford were asked to share the new equalities questionnaire with everyone who used their commissioned services during this period and support them to complete it where required.</a:t>
            </a:r>
          </a:p>
          <a:p>
            <a:pPr marL="0" indent="0">
              <a:lnSpc>
                <a:spcPct val="110000"/>
              </a:lnSpc>
              <a:spcBef>
                <a:spcPts val="0"/>
              </a:spcBef>
              <a:buNone/>
            </a:pPr>
            <a:endParaRPr lang="en-GB" sz="2000" dirty="0"/>
          </a:p>
          <a:p>
            <a:pPr marL="0" indent="0">
              <a:lnSpc>
                <a:spcPct val="110000"/>
              </a:lnSpc>
              <a:spcBef>
                <a:spcPts val="0"/>
              </a:spcBef>
              <a:buNone/>
            </a:pPr>
            <a:r>
              <a:rPr lang="en-GB" sz="2000" dirty="0"/>
              <a:t>The information collected from the questionnaire will be used to ensure all commissioned services are accessible, inclusive and responsive to the needs of people and communities within the Bradford District. </a:t>
            </a:r>
          </a:p>
          <a:p>
            <a:pPr marL="0" indent="0">
              <a:lnSpc>
                <a:spcPct val="110000"/>
              </a:lnSpc>
              <a:spcBef>
                <a:spcPts val="0"/>
              </a:spcBef>
              <a:buNone/>
            </a:pPr>
            <a:endParaRPr lang="en-GB" sz="2000" dirty="0"/>
          </a:p>
          <a:p>
            <a:pPr marL="0" indent="0">
              <a:lnSpc>
                <a:spcPct val="110000"/>
              </a:lnSpc>
              <a:spcBef>
                <a:spcPts val="0"/>
              </a:spcBef>
              <a:buNone/>
            </a:pPr>
            <a:r>
              <a:rPr lang="en-GB" sz="2000" dirty="0"/>
              <a:t>This report summarises the results of the survey and some key areas where we want to do further exploration.</a:t>
            </a:r>
          </a:p>
          <a:p>
            <a:pPr marL="0" indent="0">
              <a:lnSpc>
                <a:spcPct val="100000"/>
              </a:lnSpc>
              <a:spcBef>
                <a:spcPts val="0"/>
              </a:spcBef>
              <a:buNone/>
            </a:pPr>
            <a:endParaRPr lang="en-GB" sz="2000" dirty="0"/>
          </a:p>
          <a:p>
            <a:pPr marL="0" indent="0">
              <a:lnSpc>
                <a:spcPct val="100000"/>
              </a:lnSpc>
              <a:spcBef>
                <a:spcPts val="0"/>
              </a:spcBef>
              <a:buNone/>
            </a:pPr>
            <a:endParaRPr lang="en-GB" sz="2000" dirty="0"/>
          </a:p>
        </p:txBody>
      </p:sp>
    </p:spTree>
    <p:extLst>
      <p:ext uri="{BB962C8B-B14F-4D97-AF65-F5344CB8AC3E}">
        <p14:creationId xmlns:p14="http://schemas.microsoft.com/office/powerpoint/2010/main" val="125508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D0FB2-75D8-9DFA-F2D6-6818B5337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71C53-DBDE-60FD-9CE7-11833AEC6D2E}"/>
              </a:ext>
            </a:extLst>
          </p:cNvPr>
          <p:cNvSpPr>
            <a:spLocks noGrp="1"/>
          </p:cNvSpPr>
          <p:nvPr>
            <p:ph type="title"/>
          </p:nvPr>
        </p:nvSpPr>
        <p:spPr>
          <a:xfrm>
            <a:off x="838200" y="230214"/>
            <a:ext cx="10515600" cy="783939"/>
          </a:xfrm>
        </p:spPr>
        <p:txBody>
          <a:bodyPr>
            <a:normAutofit/>
          </a:bodyPr>
          <a:lstStyle/>
          <a:p>
            <a:r>
              <a:rPr lang="en-GB" sz="2800" dirty="0"/>
              <a:t>Background</a:t>
            </a:r>
          </a:p>
        </p:txBody>
      </p:sp>
      <p:sp>
        <p:nvSpPr>
          <p:cNvPr id="3" name="Content Placeholder 2">
            <a:extLst>
              <a:ext uri="{FF2B5EF4-FFF2-40B4-BE49-F238E27FC236}">
                <a16:creationId xmlns:a16="http://schemas.microsoft.com/office/drawing/2014/main" id="{D2E8BB4A-897F-430A-C6FF-28441F341C05}"/>
              </a:ext>
            </a:extLst>
          </p:cNvPr>
          <p:cNvSpPr>
            <a:spLocks noGrp="1"/>
          </p:cNvSpPr>
          <p:nvPr>
            <p:ph idx="1"/>
          </p:nvPr>
        </p:nvSpPr>
        <p:spPr>
          <a:xfrm>
            <a:off x="838200" y="1014153"/>
            <a:ext cx="10515600" cy="5237018"/>
          </a:xfrm>
          <a:noFill/>
        </p:spPr>
        <p:txBody>
          <a:bodyPr>
            <a:normAutofit/>
          </a:bodyPr>
          <a:lstStyle/>
          <a:p>
            <a:pPr marL="0" indent="0">
              <a:lnSpc>
                <a:spcPct val="110000"/>
              </a:lnSpc>
              <a:spcBef>
                <a:spcPts val="0"/>
              </a:spcBef>
              <a:buNone/>
            </a:pPr>
            <a:r>
              <a:rPr lang="en-GB" sz="1900" dirty="0"/>
              <a:t>Previously, People Commissioning gathered equalities data in two main ways:</a:t>
            </a:r>
          </a:p>
          <a:p>
            <a:pPr>
              <a:lnSpc>
                <a:spcPct val="110000"/>
              </a:lnSpc>
              <a:spcBef>
                <a:spcPts val="0"/>
              </a:spcBef>
            </a:pPr>
            <a:r>
              <a:rPr lang="en-GB" sz="1900" dirty="0"/>
              <a:t>Through contract monitoring reports</a:t>
            </a:r>
          </a:p>
          <a:p>
            <a:pPr>
              <a:lnSpc>
                <a:spcPct val="110000"/>
              </a:lnSpc>
              <a:spcBef>
                <a:spcPts val="0"/>
              </a:spcBef>
            </a:pPr>
            <a:r>
              <a:rPr lang="en-GB" sz="1900" dirty="0"/>
              <a:t>Through SystmOne</a:t>
            </a:r>
          </a:p>
          <a:p>
            <a:pPr marL="0" indent="0">
              <a:lnSpc>
                <a:spcPct val="110000"/>
              </a:lnSpc>
              <a:spcBef>
                <a:spcPts val="0"/>
              </a:spcBef>
              <a:buNone/>
            </a:pPr>
            <a:endParaRPr lang="en-GB" sz="1900" dirty="0"/>
          </a:p>
          <a:p>
            <a:pPr marL="0" indent="0">
              <a:lnSpc>
                <a:spcPct val="110000"/>
              </a:lnSpc>
              <a:spcBef>
                <a:spcPts val="0"/>
              </a:spcBef>
              <a:buNone/>
            </a:pPr>
            <a:r>
              <a:rPr lang="en-GB" sz="1900" dirty="0"/>
              <a:t>However, there are a number of issues with this. </a:t>
            </a:r>
            <a:r>
              <a:rPr lang="en-GB" sz="1900"/>
              <a:t>For example, </a:t>
            </a:r>
            <a:r>
              <a:rPr lang="en-GB" sz="1900" dirty="0"/>
              <a:t>information is in different formats, some categories of data are missing, not all providers are asked to give the monitoring information and not everyone who uses services are recorded on SystmOne.</a:t>
            </a:r>
          </a:p>
          <a:p>
            <a:pPr marL="0" indent="0">
              <a:lnSpc>
                <a:spcPct val="100000"/>
              </a:lnSpc>
              <a:spcBef>
                <a:spcPts val="0"/>
              </a:spcBef>
              <a:buNone/>
            </a:pPr>
            <a:endParaRPr lang="en-GB" sz="1900" dirty="0"/>
          </a:p>
          <a:p>
            <a:pPr marL="0" indent="0">
              <a:lnSpc>
                <a:spcPct val="100000"/>
              </a:lnSpc>
              <a:spcBef>
                <a:spcPts val="0"/>
              </a:spcBef>
              <a:buNone/>
            </a:pPr>
            <a:r>
              <a:rPr lang="en-GB" sz="1900" dirty="0"/>
              <a:t>Between June 2023 and September 2024 staff in People Commissioning, with support from providers and people who use services, reviewed how we collect and use equalities data from commissioned services.</a:t>
            </a:r>
          </a:p>
          <a:p>
            <a:pPr marL="0" indent="0">
              <a:lnSpc>
                <a:spcPct val="100000"/>
              </a:lnSpc>
              <a:spcBef>
                <a:spcPts val="0"/>
              </a:spcBef>
              <a:buNone/>
            </a:pPr>
            <a:endParaRPr lang="en-GB" sz="1900" dirty="0"/>
          </a:p>
          <a:p>
            <a:pPr marL="0" indent="0">
              <a:lnSpc>
                <a:spcPct val="100000"/>
              </a:lnSpc>
              <a:spcBef>
                <a:spcPts val="0"/>
              </a:spcBef>
              <a:buNone/>
            </a:pPr>
            <a:r>
              <a:rPr lang="en-GB" sz="1900" dirty="0"/>
              <a:t>The new approach, starting with establishing this baseline dataset:</a:t>
            </a:r>
          </a:p>
          <a:p>
            <a:pPr marL="0" indent="0">
              <a:lnSpc>
                <a:spcPct val="100000"/>
              </a:lnSpc>
              <a:spcBef>
                <a:spcPts val="0"/>
              </a:spcBef>
              <a:buNone/>
            </a:pPr>
            <a:r>
              <a:rPr lang="en-GB" sz="1900" dirty="0"/>
              <a:t>1. Creates a single consistent equalities reporting format</a:t>
            </a:r>
          </a:p>
          <a:p>
            <a:pPr marL="0" indent="0">
              <a:lnSpc>
                <a:spcPct val="100000"/>
              </a:lnSpc>
              <a:spcBef>
                <a:spcPts val="0"/>
              </a:spcBef>
              <a:buNone/>
            </a:pPr>
            <a:r>
              <a:rPr lang="en-GB" sz="1900" dirty="0"/>
              <a:t>2. Promotes and improves equalities data collection within commissioned services</a:t>
            </a:r>
          </a:p>
          <a:p>
            <a:pPr marL="0" indent="0">
              <a:lnSpc>
                <a:spcPct val="100000"/>
              </a:lnSpc>
              <a:spcBef>
                <a:spcPts val="0"/>
              </a:spcBef>
              <a:buNone/>
            </a:pPr>
            <a:r>
              <a:rPr lang="en-GB" sz="1900" dirty="0"/>
              <a:t>3. Supports improvement in services through a better understanding of who uses them</a:t>
            </a:r>
          </a:p>
          <a:p>
            <a:pPr marL="0" indent="0">
              <a:lnSpc>
                <a:spcPct val="100000"/>
              </a:lnSpc>
              <a:spcBef>
                <a:spcPts val="0"/>
              </a:spcBef>
              <a:buNone/>
            </a:pPr>
            <a:endParaRPr lang="en-GB" sz="2000" dirty="0"/>
          </a:p>
        </p:txBody>
      </p:sp>
    </p:spTree>
    <p:extLst>
      <p:ext uri="{BB962C8B-B14F-4D97-AF65-F5344CB8AC3E}">
        <p14:creationId xmlns:p14="http://schemas.microsoft.com/office/powerpoint/2010/main" val="121457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CFA7C-70B9-9671-5FDB-5C9390E56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D6098-B515-5F12-F5DF-D6E860036650}"/>
              </a:ext>
            </a:extLst>
          </p:cNvPr>
          <p:cNvSpPr>
            <a:spLocks noGrp="1"/>
          </p:cNvSpPr>
          <p:nvPr>
            <p:ph type="title"/>
          </p:nvPr>
        </p:nvSpPr>
        <p:spPr>
          <a:xfrm>
            <a:off x="838200" y="230214"/>
            <a:ext cx="10515600" cy="783939"/>
          </a:xfrm>
        </p:spPr>
        <p:txBody>
          <a:bodyPr>
            <a:normAutofit/>
          </a:bodyPr>
          <a:lstStyle/>
          <a:p>
            <a:r>
              <a:rPr lang="en-GB" sz="2800" dirty="0"/>
              <a:t>Overall response to the questionnaire</a:t>
            </a:r>
          </a:p>
        </p:txBody>
      </p:sp>
      <p:sp>
        <p:nvSpPr>
          <p:cNvPr id="3" name="Content Placeholder 2">
            <a:extLst>
              <a:ext uri="{FF2B5EF4-FFF2-40B4-BE49-F238E27FC236}">
                <a16:creationId xmlns:a16="http://schemas.microsoft.com/office/drawing/2014/main" id="{EECC956C-FD2C-E788-FAD0-9CFC540BE474}"/>
              </a:ext>
            </a:extLst>
          </p:cNvPr>
          <p:cNvSpPr>
            <a:spLocks noGrp="1"/>
          </p:cNvSpPr>
          <p:nvPr>
            <p:ph idx="1"/>
          </p:nvPr>
        </p:nvSpPr>
        <p:spPr>
          <a:xfrm>
            <a:off x="838200" y="1014153"/>
            <a:ext cx="10515600" cy="1862051"/>
          </a:xfrm>
          <a:noFill/>
        </p:spPr>
        <p:txBody>
          <a:bodyPr>
            <a:normAutofit/>
          </a:bodyPr>
          <a:lstStyle/>
          <a:p>
            <a:pPr marL="0" indent="0">
              <a:spcBef>
                <a:spcPts val="0"/>
              </a:spcBef>
              <a:buNone/>
            </a:pPr>
            <a:r>
              <a:rPr lang="en-GB" sz="1900" dirty="0"/>
              <a:t>We received 4,251 responses from people using 151 unique service IDs. Within this were two grant programmes – the Local Community Support grants and Local Friendship Support grants – where the unique service IDs included multiple groups and provision.</a:t>
            </a:r>
          </a:p>
          <a:p>
            <a:pPr marL="0" indent="0">
              <a:spcBef>
                <a:spcPts val="0"/>
              </a:spcBef>
              <a:buNone/>
            </a:pPr>
            <a:endParaRPr lang="en-GB" sz="1900" dirty="0"/>
          </a:p>
          <a:p>
            <a:pPr marL="0" indent="0">
              <a:spcBef>
                <a:spcPts val="0"/>
              </a:spcBef>
              <a:buNone/>
            </a:pPr>
            <a:r>
              <a:rPr lang="en-GB" sz="1900" dirty="0"/>
              <a:t>Following data cleansing work, we had a total of 4,146 usable responses*, from the following service types:</a:t>
            </a:r>
          </a:p>
          <a:p>
            <a:pPr marL="0" indent="0">
              <a:spcBef>
                <a:spcPts val="0"/>
              </a:spcBef>
              <a:buNone/>
            </a:pPr>
            <a:endParaRPr lang="en-GB" sz="2000" dirty="0"/>
          </a:p>
        </p:txBody>
      </p:sp>
      <p:sp>
        <p:nvSpPr>
          <p:cNvPr id="5" name="Content Placeholder 2">
            <a:extLst>
              <a:ext uri="{FF2B5EF4-FFF2-40B4-BE49-F238E27FC236}">
                <a16:creationId xmlns:a16="http://schemas.microsoft.com/office/drawing/2014/main" id="{B9246393-02FD-462D-118C-948244C6615C}"/>
              </a:ext>
            </a:extLst>
          </p:cNvPr>
          <p:cNvSpPr txBox="1">
            <a:spLocks/>
          </p:cNvSpPr>
          <p:nvPr/>
        </p:nvSpPr>
        <p:spPr>
          <a:xfrm>
            <a:off x="838200" y="2876204"/>
            <a:ext cx="10515600" cy="2111432"/>
          </a:xfrm>
          <a:prstGeom prst="rect">
            <a:avLst/>
          </a:prstGeom>
          <a:noFill/>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Advocacy </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Carers support</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Day Activities</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Early Help and Prevention</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Home Support</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Housing Related Support</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MH services</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Nursing care homes</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Residential care homes</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LD Residential respite</a:t>
            </a:r>
          </a:p>
          <a:p>
            <a:pPr>
              <a:lnSpc>
                <a:spcPct val="110000"/>
              </a:lnSpc>
              <a:spcBef>
                <a:spcPts val="0"/>
              </a:spcBef>
              <a:tabLst>
                <a:tab pos="457200" algn="l"/>
              </a:tabLst>
            </a:pPr>
            <a:r>
              <a:rPr lang="en-GB" sz="1900" kern="100" dirty="0">
                <a:effectLst/>
                <a:latin typeface="Arial" panose="020B0604020202020204" pitchFamily="34" charset="0"/>
                <a:ea typeface="Aptos" panose="020B0004020202020204" pitchFamily="34" charset="0"/>
                <a:cs typeface="Times New Roman" panose="02020603050405020304" pitchFamily="18" charset="0"/>
              </a:rPr>
              <a:t>Supported Living</a:t>
            </a:r>
          </a:p>
          <a:p>
            <a:pPr marL="0" indent="0">
              <a:spcBef>
                <a:spcPts val="0"/>
              </a:spcBef>
              <a:buFont typeface="Arial" panose="020B0604020202020204" pitchFamily="34" charset="0"/>
              <a:buNone/>
            </a:pPr>
            <a:endParaRPr lang="en-GB" sz="2000" dirty="0"/>
          </a:p>
        </p:txBody>
      </p:sp>
      <p:sp>
        <p:nvSpPr>
          <p:cNvPr id="4" name="Content Placeholder 2">
            <a:extLst>
              <a:ext uri="{FF2B5EF4-FFF2-40B4-BE49-F238E27FC236}">
                <a16:creationId xmlns:a16="http://schemas.microsoft.com/office/drawing/2014/main" id="{B29BA5D2-E8A5-E162-7442-AACA45339A79}"/>
              </a:ext>
            </a:extLst>
          </p:cNvPr>
          <p:cNvSpPr txBox="1">
            <a:spLocks/>
          </p:cNvSpPr>
          <p:nvPr/>
        </p:nvSpPr>
        <p:spPr>
          <a:xfrm>
            <a:off x="838200" y="5548393"/>
            <a:ext cx="10515600" cy="45007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400" dirty="0"/>
              <a:t>* People had the option of not responding to questions, so not all fields show 4,146 responses.</a:t>
            </a:r>
          </a:p>
        </p:txBody>
      </p:sp>
    </p:spTree>
    <p:extLst>
      <p:ext uri="{BB962C8B-B14F-4D97-AF65-F5344CB8AC3E}">
        <p14:creationId xmlns:p14="http://schemas.microsoft.com/office/powerpoint/2010/main" val="348836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F23B-DCC6-EC3C-5521-9BD2451609C7}"/>
              </a:ext>
            </a:extLst>
          </p:cNvPr>
          <p:cNvSpPr>
            <a:spLocks noGrp="1"/>
          </p:cNvSpPr>
          <p:nvPr>
            <p:ph type="title"/>
          </p:nvPr>
        </p:nvSpPr>
        <p:spPr/>
        <p:txBody>
          <a:bodyPr>
            <a:normAutofit/>
          </a:bodyPr>
          <a:lstStyle/>
          <a:p>
            <a:r>
              <a:rPr lang="en-GB" sz="2800" dirty="0"/>
              <a:t>Questionnaire Results</a:t>
            </a:r>
          </a:p>
        </p:txBody>
      </p:sp>
    </p:spTree>
    <p:extLst>
      <p:ext uri="{BB962C8B-B14F-4D97-AF65-F5344CB8AC3E}">
        <p14:creationId xmlns:p14="http://schemas.microsoft.com/office/powerpoint/2010/main" val="57156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F8B4F-1CAE-A354-CA8F-4E35F5462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62C1C-A305-FCB7-E018-CCDB8BB5D8CA}"/>
              </a:ext>
            </a:extLst>
          </p:cNvPr>
          <p:cNvSpPr>
            <a:spLocks noGrp="1"/>
          </p:cNvSpPr>
          <p:nvPr>
            <p:ph type="title"/>
          </p:nvPr>
        </p:nvSpPr>
        <p:spPr>
          <a:xfrm>
            <a:off x="838200" y="230214"/>
            <a:ext cx="10515600" cy="783939"/>
          </a:xfrm>
        </p:spPr>
        <p:txBody>
          <a:bodyPr>
            <a:normAutofit/>
          </a:bodyPr>
          <a:lstStyle/>
          <a:p>
            <a:r>
              <a:rPr lang="en-GB" sz="2800" dirty="0"/>
              <a:t>Ethnicity</a:t>
            </a:r>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F424A751-AB91-6E7F-D354-29D2294ED4C2}"/>
                  </a:ext>
                </a:extLst>
              </p:cNvPr>
              <p:cNvGraphicFramePr/>
              <p:nvPr>
                <p:extLst>
                  <p:ext uri="{D42A27DB-BD31-4B8C-83A1-F6EECF244321}">
                    <p14:modId xmlns:p14="http://schemas.microsoft.com/office/powerpoint/2010/main" val="2511078831"/>
                  </p:ext>
                </p:extLst>
              </p:nvPr>
            </p:nvGraphicFramePr>
            <p:xfrm>
              <a:off x="140617" y="939339"/>
              <a:ext cx="8222673" cy="490450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F424A751-AB91-6E7F-D354-29D2294ED4C2}"/>
                  </a:ext>
                </a:extLst>
              </p:cNvPr>
              <p:cNvPicPr>
                <a:picLocks noGrp="1" noRot="1" noChangeAspect="1" noMove="1" noResize="1" noEditPoints="1" noAdjustHandles="1" noChangeArrowheads="1" noChangeShapeType="1"/>
              </p:cNvPicPr>
              <p:nvPr/>
            </p:nvPicPr>
            <p:blipFill>
              <a:blip r:embed="rId3"/>
              <a:stretch>
                <a:fillRect/>
              </a:stretch>
            </p:blipFill>
            <p:spPr>
              <a:xfrm>
                <a:off x="140617" y="939339"/>
                <a:ext cx="8222673" cy="4904509"/>
              </a:xfrm>
              <a:prstGeom prst="rect">
                <a:avLst/>
              </a:prstGeom>
            </p:spPr>
          </p:pic>
        </mc:Fallback>
      </mc:AlternateContent>
      <p:sp>
        <p:nvSpPr>
          <p:cNvPr id="11" name="TextBox 10">
            <a:extLst>
              <a:ext uri="{FF2B5EF4-FFF2-40B4-BE49-F238E27FC236}">
                <a16:creationId xmlns:a16="http://schemas.microsoft.com/office/drawing/2014/main" id="{2E8C6079-6560-7A36-07C3-B76986327C05}"/>
              </a:ext>
            </a:extLst>
          </p:cNvPr>
          <p:cNvSpPr txBox="1"/>
          <p:nvPr/>
        </p:nvSpPr>
        <p:spPr>
          <a:xfrm>
            <a:off x="8705850" y="1014152"/>
            <a:ext cx="3088797" cy="4302716"/>
          </a:xfrm>
          <a:prstGeom prst="rect">
            <a:avLst/>
          </a:prstGeom>
          <a:noFill/>
        </p:spPr>
        <p:txBody>
          <a:bodyPr wrap="square" rtlCol="0">
            <a:spAutoFit/>
          </a:bodyPr>
          <a:lstStyle/>
          <a:p>
            <a:pPr>
              <a:lnSpc>
                <a:spcPct val="90000"/>
              </a:lnSpc>
            </a:pPr>
            <a:r>
              <a:rPr lang="en-GB" sz="1900" dirty="0">
                <a:solidFill>
                  <a:schemeClr val="tx2">
                    <a:lumMod val="75000"/>
                  </a:schemeClr>
                </a:solidFill>
                <a:latin typeface="Arial" panose="020B0604020202020204" pitchFamily="34" charset="0"/>
                <a:cs typeface="Arial" panose="020B0604020202020204" pitchFamily="34" charset="0"/>
              </a:rPr>
              <a:t>60.11% of people were from White British backgrounds and 26.58% from Asian backgrounds.</a:t>
            </a:r>
          </a:p>
          <a:p>
            <a:pPr>
              <a:lnSpc>
                <a:spcPct val="90000"/>
              </a:lnSpc>
            </a:pPr>
            <a:endParaRPr lang="en-GB" sz="1900" dirty="0">
              <a:solidFill>
                <a:schemeClr val="tx2">
                  <a:lumMod val="75000"/>
                </a:schemeClr>
              </a:solidFill>
              <a:latin typeface="Arial" panose="020B0604020202020204" pitchFamily="34" charset="0"/>
              <a:cs typeface="Arial" panose="020B0604020202020204" pitchFamily="34" charset="0"/>
            </a:endParaRPr>
          </a:p>
          <a:p>
            <a:pPr>
              <a:lnSpc>
                <a:spcPct val="90000"/>
              </a:lnSpc>
            </a:pPr>
            <a:r>
              <a:rPr lang="en-GB" sz="1900" dirty="0">
                <a:solidFill>
                  <a:schemeClr val="tx2">
                    <a:lumMod val="75000"/>
                  </a:schemeClr>
                </a:solidFill>
                <a:latin typeface="Arial" panose="020B0604020202020204" pitchFamily="34" charset="0"/>
                <a:cs typeface="Arial" panose="020B0604020202020204" pitchFamily="34" charset="0"/>
              </a:rPr>
              <a:t>This is broadly comparable to the 2021 Census data for Bradford (61.1% and 26.8% respectively).</a:t>
            </a:r>
          </a:p>
          <a:p>
            <a:pPr>
              <a:lnSpc>
                <a:spcPct val="90000"/>
              </a:lnSpc>
            </a:pPr>
            <a:endParaRPr lang="en-GB" sz="1900" dirty="0">
              <a:solidFill>
                <a:schemeClr val="tx2">
                  <a:lumMod val="75000"/>
                </a:schemeClr>
              </a:solidFill>
              <a:latin typeface="Arial" panose="020B0604020202020204" pitchFamily="34" charset="0"/>
              <a:cs typeface="Arial" panose="020B0604020202020204" pitchFamily="34" charset="0"/>
            </a:endParaRPr>
          </a:p>
          <a:p>
            <a:pPr>
              <a:lnSpc>
                <a:spcPct val="90000"/>
              </a:lnSpc>
            </a:pPr>
            <a:r>
              <a:rPr lang="en-GB" sz="1900" dirty="0">
                <a:solidFill>
                  <a:schemeClr val="tx2">
                    <a:lumMod val="75000"/>
                  </a:schemeClr>
                </a:solidFill>
                <a:latin typeface="Arial" panose="020B0604020202020204" pitchFamily="34" charset="0"/>
                <a:cs typeface="Arial" panose="020B0604020202020204" pitchFamily="34" charset="0"/>
              </a:rPr>
              <a:t>2.4% of people identified as being from Mixed or Multiple Ethnic Groups. Again, this is also reflective of the census data (2.7%).</a:t>
            </a:r>
          </a:p>
        </p:txBody>
      </p:sp>
      <p:pic>
        <p:nvPicPr>
          <p:cNvPr id="4" name="Picture 3" descr="Tree map showing ethnicity survey results ">
            <a:extLst>
              <a:ext uri="{FF2B5EF4-FFF2-40B4-BE49-F238E27FC236}">
                <a16:creationId xmlns:a16="http://schemas.microsoft.com/office/drawing/2014/main" id="{2A3E1F8E-C2D1-9506-8F63-D81723ADA807}"/>
              </a:ext>
            </a:extLst>
          </p:cNvPr>
          <p:cNvPicPr>
            <a:picLocks noChangeAspect="1"/>
          </p:cNvPicPr>
          <p:nvPr/>
        </p:nvPicPr>
        <p:blipFill>
          <a:blip r:embed="rId4"/>
          <a:stretch>
            <a:fillRect/>
          </a:stretch>
        </p:blipFill>
        <p:spPr>
          <a:xfrm>
            <a:off x="57150" y="939339"/>
            <a:ext cx="8585036" cy="4979322"/>
          </a:xfrm>
          <a:prstGeom prst="rect">
            <a:avLst/>
          </a:prstGeom>
        </p:spPr>
      </p:pic>
    </p:spTree>
    <p:extLst>
      <p:ext uri="{BB962C8B-B14F-4D97-AF65-F5344CB8AC3E}">
        <p14:creationId xmlns:p14="http://schemas.microsoft.com/office/powerpoint/2010/main" val="94036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958F-EE62-DB79-A054-7F64E32A4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E6C7E-D482-30B4-5490-6003D0D65DA3}"/>
              </a:ext>
            </a:extLst>
          </p:cNvPr>
          <p:cNvSpPr>
            <a:spLocks noGrp="1"/>
          </p:cNvSpPr>
          <p:nvPr>
            <p:ph type="title"/>
          </p:nvPr>
        </p:nvSpPr>
        <p:spPr>
          <a:xfrm>
            <a:off x="838200" y="230214"/>
            <a:ext cx="10515600" cy="783939"/>
          </a:xfrm>
        </p:spPr>
        <p:txBody>
          <a:bodyPr>
            <a:normAutofit/>
          </a:bodyPr>
          <a:lstStyle/>
          <a:p>
            <a:r>
              <a:rPr lang="en-GB" sz="2800"/>
              <a:t>Ethnicity</a:t>
            </a:r>
            <a:endParaRPr lang="en-GB" sz="2800" dirty="0"/>
          </a:p>
        </p:txBody>
      </p:sp>
      <p:sp>
        <p:nvSpPr>
          <p:cNvPr id="11" name="TextBox 10">
            <a:extLst>
              <a:ext uri="{FF2B5EF4-FFF2-40B4-BE49-F238E27FC236}">
                <a16:creationId xmlns:a16="http://schemas.microsoft.com/office/drawing/2014/main" id="{87642DDB-CDDD-B9EE-6DFD-A29A450FC7AA}"/>
              </a:ext>
            </a:extLst>
          </p:cNvPr>
          <p:cNvSpPr txBox="1"/>
          <p:nvPr/>
        </p:nvSpPr>
        <p:spPr>
          <a:xfrm>
            <a:off x="838200" y="1014152"/>
            <a:ext cx="10956447" cy="1144929"/>
          </a:xfrm>
          <a:prstGeom prst="rect">
            <a:avLst/>
          </a:prstGeom>
          <a:noFill/>
        </p:spPr>
        <p:txBody>
          <a:bodyPr wrap="square" rtlCol="0">
            <a:spAutoFit/>
          </a:bodyPr>
          <a:lstStyle/>
          <a:p>
            <a:pPr>
              <a:lnSpc>
                <a:spcPct val="90000"/>
              </a:lnSpc>
            </a:pPr>
            <a:r>
              <a:rPr lang="en-GB" sz="1900" dirty="0">
                <a:solidFill>
                  <a:schemeClr val="tx2">
                    <a:lumMod val="75000"/>
                  </a:schemeClr>
                </a:solidFill>
                <a:latin typeface="Arial" panose="020B0604020202020204" pitchFamily="34" charset="0"/>
                <a:cs typeface="Arial" panose="020B0604020202020204" pitchFamily="34" charset="0"/>
              </a:rPr>
              <a:t>When we look at different types of service delivery, the make-up of people who use those services in terms of ethnicity changes. These differences may reflect the choices people from different cultures make about social care, but it also highlights the need to ensure we have accessible services of all types. This is an area that needs further exploration.</a:t>
            </a:r>
          </a:p>
        </p:txBody>
      </p:sp>
      <p:pic>
        <p:nvPicPr>
          <p:cNvPr id="4" name="Picture 3" descr="Tree map showing ethnicity survey results from people in services without an accommodation element">
            <a:extLst>
              <a:ext uri="{FF2B5EF4-FFF2-40B4-BE49-F238E27FC236}">
                <a16:creationId xmlns:a16="http://schemas.microsoft.com/office/drawing/2014/main" id="{F2C04E54-3501-339A-AB10-5D6C2ED243B0}"/>
              </a:ext>
            </a:extLst>
          </p:cNvPr>
          <p:cNvPicPr>
            <a:picLocks noChangeAspect="1"/>
          </p:cNvPicPr>
          <p:nvPr/>
        </p:nvPicPr>
        <p:blipFill rotWithShape="1">
          <a:blip r:embed="rId3">
            <a:extLst>
              <a:ext uri="{28A0092B-C50C-407E-A947-70E740481C1C}">
                <a14:useLocalDpi xmlns:a14="http://schemas.microsoft.com/office/drawing/2010/main" val="0"/>
              </a:ext>
            </a:extLst>
          </a:blip>
          <a:srcRect l="1751" t="16757" r="1999" b="4054"/>
          <a:stretch/>
        </p:blipFill>
        <p:spPr bwMode="auto">
          <a:xfrm>
            <a:off x="6624637" y="3053023"/>
            <a:ext cx="3667125" cy="2790825"/>
          </a:xfrm>
          <a:prstGeom prst="rect">
            <a:avLst/>
          </a:prstGeom>
          <a:noFill/>
          <a:ln>
            <a:noFill/>
          </a:ln>
          <a:extLst>
            <a:ext uri="{53640926-AAD7-44D8-BBD7-CCE9431645EC}">
              <a14:shadowObscured xmlns:a14="http://schemas.microsoft.com/office/drawing/2010/main"/>
            </a:ext>
          </a:extLst>
        </p:spPr>
      </p:pic>
      <p:pic>
        <p:nvPicPr>
          <p:cNvPr id="5" name="Picture 4" descr="Tree map showing ethnicity survey results from people in accommodation based services">
            <a:extLst>
              <a:ext uri="{FF2B5EF4-FFF2-40B4-BE49-F238E27FC236}">
                <a16:creationId xmlns:a16="http://schemas.microsoft.com/office/drawing/2014/main" id="{E0AA6661-F230-76B0-1E77-270C9903E1F2}"/>
              </a:ext>
            </a:extLst>
          </p:cNvPr>
          <p:cNvPicPr>
            <a:picLocks noChangeAspect="1"/>
          </p:cNvPicPr>
          <p:nvPr/>
        </p:nvPicPr>
        <p:blipFill rotWithShape="1">
          <a:blip r:embed="rId4">
            <a:extLst>
              <a:ext uri="{28A0092B-C50C-407E-A947-70E740481C1C}">
                <a14:useLocalDpi xmlns:a14="http://schemas.microsoft.com/office/drawing/2010/main" val="0"/>
              </a:ext>
            </a:extLst>
          </a:blip>
          <a:srcRect l="1750" t="16487" r="1750" b="4324"/>
          <a:stretch/>
        </p:blipFill>
        <p:spPr bwMode="auto">
          <a:xfrm>
            <a:off x="823914" y="3053023"/>
            <a:ext cx="3676650" cy="2790825"/>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FC4ACFC-0422-476D-3175-92FA49AB4CBD}"/>
              </a:ext>
            </a:extLst>
          </p:cNvPr>
          <p:cNvSpPr txBox="1"/>
          <p:nvPr/>
        </p:nvSpPr>
        <p:spPr>
          <a:xfrm>
            <a:off x="823914" y="2381250"/>
            <a:ext cx="3676650"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with an accommodation element (e.g. supported living and care homes.)</a:t>
            </a:r>
          </a:p>
        </p:txBody>
      </p:sp>
      <p:sp>
        <p:nvSpPr>
          <p:cNvPr id="7" name="TextBox 6">
            <a:extLst>
              <a:ext uri="{FF2B5EF4-FFF2-40B4-BE49-F238E27FC236}">
                <a16:creationId xmlns:a16="http://schemas.microsoft.com/office/drawing/2014/main" id="{E8E7C3EE-E052-93D5-BD81-A221F5B91D2B}"/>
              </a:ext>
            </a:extLst>
          </p:cNvPr>
          <p:cNvSpPr txBox="1"/>
          <p:nvPr/>
        </p:nvSpPr>
        <p:spPr>
          <a:xfrm>
            <a:off x="6615112" y="2381250"/>
            <a:ext cx="4738688"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without an accommodation element (e.g. home support, day services, early help, information, advice and advocacy services</a:t>
            </a:r>
          </a:p>
        </p:txBody>
      </p:sp>
    </p:spTree>
    <p:extLst>
      <p:ext uri="{BB962C8B-B14F-4D97-AF65-F5344CB8AC3E}">
        <p14:creationId xmlns:p14="http://schemas.microsoft.com/office/powerpoint/2010/main" val="186862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5182-91C0-B7C9-51ED-68097E063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1A348-5AFC-0D5B-E66B-D134EEB91147}"/>
              </a:ext>
            </a:extLst>
          </p:cNvPr>
          <p:cNvSpPr>
            <a:spLocks noGrp="1"/>
          </p:cNvSpPr>
          <p:nvPr>
            <p:ph type="title"/>
          </p:nvPr>
        </p:nvSpPr>
        <p:spPr>
          <a:xfrm>
            <a:off x="838200" y="230214"/>
            <a:ext cx="10515600" cy="783939"/>
          </a:xfrm>
        </p:spPr>
        <p:txBody>
          <a:bodyPr>
            <a:normAutofit/>
          </a:bodyPr>
          <a:lstStyle/>
          <a:p>
            <a:r>
              <a:rPr lang="en-GB" sz="2800" dirty="0"/>
              <a:t>Gender</a:t>
            </a:r>
          </a:p>
        </p:txBody>
      </p:sp>
      <p:sp>
        <p:nvSpPr>
          <p:cNvPr id="3" name="Content Placeholder 2">
            <a:extLst>
              <a:ext uri="{FF2B5EF4-FFF2-40B4-BE49-F238E27FC236}">
                <a16:creationId xmlns:a16="http://schemas.microsoft.com/office/drawing/2014/main" id="{C6AC97EA-2A45-8004-4AE4-032DE46A49CC}"/>
              </a:ext>
            </a:extLst>
          </p:cNvPr>
          <p:cNvSpPr>
            <a:spLocks noGrp="1"/>
          </p:cNvSpPr>
          <p:nvPr>
            <p:ph idx="1"/>
          </p:nvPr>
        </p:nvSpPr>
        <p:spPr>
          <a:xfrm>
            <a:off x="838200" y="1014152"/>
            <a:ext cx="10515600" cy="1634221"/>
          </a:xfrm>
          <a:noFill/>
        </p:spPr>
        <p:txBody>
          <a:bodyPr>
            <a:normAutofit/>
          </a:bodyPr>
          <a:lstStyle/>
          <a:p>
            <a:pPr marL="0" indent="0">
              <a:spcBef>
                <a:spcPts val="0"/>
              </a:spcBef>
              <a:buNone/>
            </a:pPr>
            <a:r>
              <a:rPr lang="en-GB" sz="1900" dirty="0"/>
              <a:t>60.4% of people were female and 39.3% were male. 0.3% (12 people) identified as a different gender. 97.9% of people identified as the same gender as they were registered as at birth. Having more women than men in Adult Social Care service matches general trends in this area, however this needs to be further explored at service level to ensure that all service types are welcoming and accessible to men and women.</a:t>
            </a:r>
          </a:p>
        </p:txBody>
      </p:sp>
      <p:sp>
        <p:nvSpPr>
          <p:cNvPr id="4" name="Title 1">
            <a:extLst>
              <a:ext uri="{FF2B5EF4-FFF2-40B4-BE49-F238E27FC236}">
                <a16:creationId xmlns:a16="http://schemas.microsoft.com/office/drawing/2014/main" id="{91938593-10A4-8EB0-AD6F-5C5E778B310A}"/>
              </a:ext>
            </a:extLst>
          </p:cNvPr>
          <p:cNvSpPr txBox="1">
            <a:spLocks/>
          </p:cNvSpPr>
          <p:nvPr/>
        </p:nvSpPr>
        <p:spPr>
          <a:xfrm>
            <a:off x="838199" y="2648374"/>
            <a:ext cx="10515600" cy="783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r>
              <a:rPr lang="en-GB" sz="2800" dirty="0"/>
              <a:t>Age</a:t>
            </a:r>
          </a:p>
        </p:txBody>
      </p:sp>
      <p:sp>
        <p:nvSpPr>
          <p:cNvPr id="5" name="Content Placeholder 2">
            <a:extLst>
              <a:ext uri="{FF2B5EF4-FFF2-40B4-BE49-F238E27FC236}">
                <a16:creationId xmlns:a16="http://schemas.microsoft.com/office/drawing/2014/main" id="{4822C450-29D6-D84C-C9D6-32BB51A0B42E}"/>
              </a:ext>
            </a:extLst>
          </p:cNvPr>
          <p:cNvSpPr txBox="1">
            <a:spLocks/>
          </p:cNvSpPr>
          <p:nvPr/>
        </p:nvSpPr>
        <p:spPr>
          <a:xfrm>
            <a:off x="838199" y="3428999"/>
            <a:ext cx="3417278" cy="241484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900" dirty="0"/>
              <a:t>The average age of people completing the questionnaire was 57. The oldest respondent was 102. </a:t>
            </a:r>
          </a:p>
          <a:p>
            <a:pPr marL="0" indent="0">
              <a:spcBef>
                <a:spcPts val="0"/>
              </a:spcBef>
              <a:buFont typeface="Arial" panose="020B0604020202020204" pitchFamily="34" charset="0"/>
              <a:buNone/>
            </a:pPr>
            <a:endParaRPr lang="en-GB" sz="1900" dirty="0"/>
          </a:p>
          <a:p>
            <a:pPr marL="0" indent="0">
              <a:spcBef>
                <a:spcPts val="0"/>
              </a:spcBef>
              <a:buFont typeface="Arial" panose="020B0604020202020204" pitchFamily="34" charset="0"/>
              <a:buNone/>
            </a:pPr>
            <a:r>
              <a:rPr lang="en-GB" sz="1900" dirty="0"/>
              <a:t>A quarter of people who answered this question were over 75.</a:t>
            </a:r>
          </a:p>
        </p:txBody>
      </p:sp>
      <p:graphicFrame>
        <p:nvGraphicFramePr>
          <p:cNvPr id="6" name="Chart 5" descr="Bar graph showing survey results by age">
            <a:extLst>
              <a:ext uri="{FF2B5EF4-FFF2-40B4-BE49-F238E27FC236}">
                <a16:creationId xmlns:a16="http://schemas.microsoft.com/office/drawing/2014/main" id="{6E31AAD2-686B-7BC9-28EC-745015360BB2}"/>
              </a:ext>
            </a:extLst>
          </p:cNvPr>
          <p:cNvGraphicFramePr>
            <a:graphicFrameLocks/>
          </p:cNvGraphicFramePr>
          <p:nvPr>
            <p:extLst>
              <p:ext uri="{D42A27DB-BD31-4B8C-83A1-F6EECF244321}">
                <p14:modId xmlns:p14="http://schemas.microsoft.com/office/powerpoint/2010/main" val="3731623999"/>
              </p:ext>
            </p:extLst>
          </p:nvPr>
        </p:nvGraphicFramePr>
        <p:xfrm>
          <a:off x="4615214" y="2620502"/>
          <a:ext cx="5566278" cy="3850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879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5D2A0-12C3-66E3-3AB0-29DFD0589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AA56B-2E3A-520B-E3B7-2AF767E52DBA}"/>
              </a:ext>
            </a:extLst>
          </p:cNvPr>
          <p:cNvSpPr>
            <a:spLocks noGrp="1"/>
          </p:cNvSpPr>
          <p:nvPr>
            <p:ph type="title"/>
          </p:nvPr>
        </p:nvSpPr>
        <p:spPr>
          <a:xfrm>
            <a:off x="838200" y="3656147"/>
            <a:ext cx="10515600" cy="783939"/>
          </a:xfrm>
        </p:spPr>
        <p:txBody>
          <a:bodyPr>
            <a:normAutofit/>
          </a:bodyPr>
          <a:lstStyle/>
          <a:p>
            <a:r>
              <a:rPr lang="en-GB" sz="2800" dirty="0"/>
              <a:t>Pregnancy</a:t>
            </a:r>
          </a:p>
        </p:txBody>
      </p:sp>
      <p:sp>
        <p:nvSpPr>
          <p:cNvPr id="3" name="Content Placeholder 2">
            <a:extLst>
              <a:ext uri="{FF2B5EF4-FFF2-40B4-BE49-F238E27FC236}">
                <a16:creationId xmlns:a16="http://schemas.microsoft.com/office/drawing/2014/main" id="{AE98C3EC-C923-F2F4-68F9-E1A0CBDBC7F7}"/>
              </a:ext>
            </a:extLst>
          </p:cNvPr>
          <p:cNvSpPr>
            <a:spLocks noGrp="1"/>
          </p:cNvSpPr>
          <p:nvPr>
            <p:ph idx="1"/>
          </p:nvPr>
        </p:nvSpPr>
        <p:spPr>
          <a:xfrm>
            <a:off x="838200" y="1014153"/>
            <a:ext cx="10515600" cy="2414847"/>
          </a:xfrm>
          <a:noFill/>
        </p:spPr>
        <p:txBody>
          <a:bodyPr>
            <a:normAutofit/>
          </a:bodyPr>
          <a:lstStyle/>
          <a:p>
            <a:pPr marL="0" indent="0">
              <a:spcBef>
                <a:spcPts val="0"/>
              </a:spcBef>
              <a:buNone/>
            </a:pPr>
            <a:r>
              <a:rPr lang="en-GB" sz="1900" dirty="0"/>
              <a:t>82.16% of people identified heterosexual or straight. 9.12% of people respondents preferred not to answer this question.  2.48% of people identified as LGBTQ+.</a:t>
            </a:r>
          </a:p>
          <a:p>
            <a:pPr marL="0" indent="0">
              <a:spcBef>
                <a:spcPts val="0"/>
              </a:spcBef>
              <a:buNone/>
            </a:pPr>
            <a:endParaRPr lang="en-GB" sz="1900" dirty="0"/>
          </a:p>
          <a:p>
            <a:pPr marL="0" indent="0">
              <a:spcBef>
                <a:spcPts val="0"/>
              </a:spcBef>
              <a:buNone/>
            </a:pPr>
            <a:r>
              <a:rPr lang="en-GB" sz="1900" dirty="0"/>
              <a:t>In the 2021 census 88.9% people identified and heterosexual or straight, 2.4% as LGBTQ+, with 8.8% not answering.</a:t>
            </a:r>
          </a:p>
          <a:p>
            <a:pPr marL="0" indent="0">
              <a:spcBef>
                <a:spcPts val="0"/>
              </a:spcBef>
              <a:buNone/>
            </a:pPr>
            <a:endParaRPr lang="en-GB" sz="1900" dirty="0"/>
          </a:p>
          <a:p>
            <a:pPr marL="0" indent="0">
              <a:spcBef>
                <a:spcPts val="0"/>
              </a:spcBef>
              <a:buNone/>
            </a:pPr>
            <a:r>
              <a:rPr lang="en-GB" sz="1900" dirty="0"/>
              <a:t>75% of people who identified as LGBTQ+ were from White British backgrounds and 74% were under the age of 55.</a:t>
            </a:r>
          </a:p>
        </p:txBody>
      </p:sp>
      <p:sp>
        <p:nvSpPr>
          <p:cNvPr id="4" name="Title 1">
            <a:extLst>
              <a:ext uri="{FF2B5EF4-FFF2-40B4-BE49-F238E27FC236}">
                <a16:creationId xmlns:a16="http://schemas.microsoft.com/office/drawing/2014/main" id="{066D96FD-2CF7-24BD-9D1B-A09DA6F63278}"/>
              </a:ext>
            </a:extLst>
          </p:cNvPr>
          <p:cNvSpPr txBox="1">
            <a:spLocks/>
          </p:cNvSpPr>
          <p:nvPr/>
        </p:nvSpPr>
        <p:spPr>
          <a:xfrm>
            <a:off x="838200" y="230214"/>
            <a:ext cx="10515600" cy="783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r>
              <a:rPr lang="en-GB" sz="2800" dirty="0"/>
              <a:t>Sexual Orientation</a:t>
            </a:r>
          </a:p>
        </p:txBody>
      </p:sp>
      <p:sp>
        <p:nvSpPr>
          <p:cNvPr id="5" name="Content Placeholder 2">
            <a:extLst>
              <a:ext uri="{FF2B5EF4-FFF2-40B4-BE49-F238E27FC236}">
                <a16:creationId xmlns:a16="http://schemas.microsoft.com/office/drawing/2014/main" id="{97B68595-72BA-64A8-EAF7-5FF2FA2DD02A}"/>
              </a:ext>
            </a:extLst>
          </p:cNvPr>
          <p:cNvSpPr txBox="1">
            <a:spLocks/>
          </p:cNvSpPr>
          <p:nvPr/>
        </p:nvSpPr>
        <p:spPr>
          <a:xfrm>
            <a:off x="838200" y="4473325"/>
            <a:ext cx="10515600" cy="155819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900" dirty="0"/>
              <a:t>47 people (1.2%) were pregnant or had been pregnant in the last 12 months. However, issues have been identified with the validity of some the responses to this question. This question needs reviewing to ensure it is clear and understood by those completing the questionnaire.</a:t>
            </a:r>
            <a:endParaRPr lang="en-GB" sz="1900" dirty="0">
              <a:solidFill>
                <a:srgbClr val="FF0000"/>
              </a:solidFill>
            </a:endParaRPr>
          </a:p>
          <a:p>
            <a:pPr marL="0" indent="0">
              <a:spcBef>
                <a:spcPts val="0"/>
              </a:spcBef>
              <a:buFont typeface="Arial" panose="020B0604020202020204" pitchFamily="34" charset="0"/>
              <a:buNone/>
            </a:pPr>
            <a:endParaRPr lang="en-GB" sz="2000" dirty="0"/>
          </a:p>
        </p:txBody>
      </p:sp>
    </p:spTree>
    <p:extLst>
      <p:ext uri="{BB962C8B-B14F-4D97-AF65-F5344CB8AC3E}">
        <p14:creationId xmlns:p14="http://schemas.microsoft.com/office/powerpoint/2010/main" val="814253735"/>
      </p:ext>
    </p:extLst>
  </p:cSld>
  <p:clrMapOvr>
    <a:masterClrMapping/>
  </p:clrMapOvr>
</p:sld>
</file>

<file path=ppt/theme/theme1.xml><?xml version="1.0" encoding="utf-8"?>
<a:theme xmlns:a="http://schemas.openxmlformats.org/drawingml/2006/main" name="Office Theme">
  <a:themeElements>
    <a:clrScheme name="Bradford Council">
      <a:dk1>
        <a:srgbClr val="AA4E0F"/>
      </a:dk1>
      <a:lt1>
        <a:sysClr val="window" lastClr="FFFFFF"/>
      </a:lt1>
      <a:dk2>
        <a:srgbClr val="585454"/>
      </a:dk2>
      <a:lt2>
        <a:srgbClr val="D5B076"/>
      </a:lt2>
      <a:accent1>
        <a:srgbClr val="00687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FEBA40F-D4B2-43F9-B7BA-66A72342E236}" vid="{756FE13A-CB5D-454E-A60B-F6C5EDB34C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35B43672C82646A165A211A72267E7" ma:contentTypeVersion="15" ma:contentTypeDescription="Create a new document." ma:contentTypeScope="" ma:versionID="52fdc1ddd3e2ac436206d4d4a96e5e3a">
  <xsd:schema xmlns:xsd="http://www.w3.org/2001/XMLSchema" xmlns:xs="http://www.w3.org/2001/XMLSchema" xmlns:p="http://schemas.microsoft.com/office/2006/metadata/properties" xmlns:ns2="90a5f22f-9a44-4b60-9715-c224f6ff5791" xmlns:ns3="d4eb30bb-7fcd-45d9-a34e-8320dddb5db1" targetNamespace="http://schemas.microsoft.com/office/2006/metadata/properties" ma:root="true" ma:fieldsID="2f48aedc3e6b72884e2eed947f499b12" ns2:_="" ns3:_="">
    <xsd:import namespace="90a5f22f-9a44-4b60-9715-c224f6ff5791"/>
    <xsd:import namespace="d4eb30bb-7fcd-45d9-a34e-8320dddb5db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Servicearea" minOccurs="0"/>
                <xsd:element ref="ns2:DocumentType"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Category"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a5f22f-9a44-4b60-9715-c224f6ff5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Servicearea" ma:index="12" nillable="true" ma:displayName="Service area" ma:format="Dropdown" ma:internalName="Servicearea">
      <xsd:simpleType>
        <xsd:restriction base="dms:Choice">
          <xsd:enumeration value="Communications"/>
          <xsd:enumeration value="Complaints"/>
          <xsd:enumeration value="Buildings"/>
          <xsd:enumeration value="Insurance"/>
          <xsd:enumeration value="FOI / EIR"/>
          <xsd:enumeration value="Data protection"/>
          <xsd:enumeration value="IT Support"/>
          <xsd:enumeration value="Procurement"/>
          <xsd:enumeration value="Money Management"/>
          <xsd:enumeration value="Finance"/>
          <xsd:enumeration value="Store"/>
          <xsd:enumeration value="Fleet"/>
        </xsd:restriction>
      </xsd:simpleType>
    </xsd:element>
    <xsd:element name="DocumentType" ma:index="13" nillable="true" ma:displayName="Document Type" ma:format="Dropdown" ma:internalName="DocumentType">
      <xsd:simpleType>
        <xsd:restriction base="dms:Choice">
          <xsd:enumeration value="Document"/>
          <xsd:enumeration value="Image"/>
          <xsd:enumeration value="Template"/>
          <xsd:enumeration value="Form"/>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2dfcbb7-e422-43b6-ac96-49dfbd2743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Category" ma:index="21"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Recruitment"/>
                    <xsd:enumeration value="Travel"/>
                    <xsd:enumeration value="Office"/>
                    <xsd:enumeration value="Risk Management"/>
                    <xsd:enumeration value="Fraud"/>
                    <xsd:enumeration value="Contract Management"/>
                    <xsd:enumeration value="Under £25K"/>
                    <xsd:enumeration value="25K to threshold"/>
                    <xsd:enumeration value="Works"/>
                    <xsd:enumeration value="Above threshold"/>
                    <xsd:enumeration value="Social Value"/>
                    <xsd:enumeration value="Grants"/>
                    <xsd:enumeration value="YORtender"/>
                    <xsd:enumeration value="TUPE"/>
                    <xsd:enumeration value="Letters"/>
                    <xsd:enumeration value="GDPR"/>
                    <xsd:enumeration value="Guidance"/>
                    <xsd:enumeration value="Covid-19"/>
                    <xsd:enumeration value="Year end"/>
                    <xsd:enumeration value="IMS"/>
                    <xsd:enumeration value="Payments"/>
                    <xsd:enumeration value="Spending panel"/>
                    <xsd:enumeration value="P2P Guides"/>
                    <xsd:enumeration value="Key Controls"/>
                    <xsd:enumeration value="Accounts"/>
                    <xsd:enumeration value="Finance advice"/>
                    <xsd:enumeration value="Capital"/>
                    <xsd:enumeration value="Meeting rooms"/>
                    <xsd:enumeration value="Fire"/>
                    <xsd:enumeration value="Britannia House"/>
                    <xsd:enumeration value="BCFT"/>
                    <xsd:enumeration value="Misc Payment"/>
                    <xsd:enumeration value="Fire Evacuation"/>
                    <xsd:enumeration value="DPIA"/>
                    <xsd:enumeration value="BACS/CHAPS"/>
                    <xsd:enumeration value="Cash"/>
                    <xsd:enumeration value="Cash and Cheque"/>
                    <xsd:enumeration value="Petty cash"/>
                    <xsd:enumeration value="Manager Info"/>
                    <xsd:enumeration value="Driver"/>
                    <xsd:enumeration value="Vehicle"/>
                    <xsd:enumeration value="IT Co-ordinator"/>
                    <xsd:enumeration value="SARS"/>
                    <xsd:enumeration value="DSI"/>
                    <xsd:enumeration value="Data Sharing"/>
                    <xsd:enumeration value="Branding"/>
                    <xsd:enumeration value="SAP"/>
                    <xsd:enumeration value="Contract and Grants Register"/>
                  </xsd:restriction>
                </xsd:simpleType>
              </xsd:element>
            </xsd:sequence>
          </xsd:extension>
        </xsd:complexContent>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eb30bb-7fcd-45d9-a34e-8320dddb5db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d930ae8-988e-4bf1-a9e4-828d2405f5ee}" ma:internalName="TaxCatchAll" ma:showField="CatchAllData" ma:web="d4eb30bb-7fcd-45d9-a34e-8320dddb5d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90a5f22f-9a44-4b60-9715-c224f6ff5791" xsi:nil="true"/>
    <lcf76f155ced4ddcb4097134ff3c332f xmlns="90a5f22f-9a44-4b60-9715-c224f6ff5791">
      <Terms xmlns="http://schemas.microsoft.com/office/infopath/2007/PartnerControls"/>
    </lcf76f155ced4ddcb4097134ff3c332f>
    <DocumentType xmlns="90a5f22f-9a44-4b60-9715-c224f6ff5791">Template</DocumentType>
    <TaxCatchAll xmlns="d4eb30bb-7fcd-45d9-a34e-8320dddb5db1" xsi:nil="true"/>
    <Servicearea xmlns="90a5f22f-9a44-4b60-9715-c224f6ff5791">Communications</Servicearea>
  </documentManagement>
</p:properties>
</file>

<file path=customXml/itemProps1.xml><?xml version="1.0" encoding="utf-8"?>
<ds:datastoreItem xmlns:ds="http://schemas.openxmlformats.org/officeDocument/2006/customXml" ds:itemID="{EF22296B-9793-4DB4-B3BC-54175EECBB9B}">
  <ds:schemaRefs>
    <ds:schemaRef ds:uri="http://schemas.microsoft.com/sharepoint/v3/contenttype/forms"/>
  </ds:schemaRefs>
</ds:datastoreItem>
</file>

<file path=customXml/itemProps2.xml><?xml version="1.0" encoding="utf-8"?>
<ds:datastoreItem xmlns:ds="http://schemas.openxmlformats.org/officeDocument/2006/customXml" ds:itemID="{79668D79-E31C-4938-B8AF-C63699BBD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a5f22f-9a44-4b60-9715-c224f6ff5791"/>
    <ds:schemaRef ds:uri="d4eb30bb-7fcd-45d9-a34e-8320dddb5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E40B83-F423-4111-A559-AD6835C2D1C6}">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4eb30bb-7fcd-45d9-a34e-8320dddb5db1"/>
    <ds:schemaRef ds:uri="90a5f22f-9a44-4b60-9715-c224f6ff57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443</TotalTime>
  <Words>1335</Words>
  <Application>Microsoft Office PowerPoint</Application>
  <PresentationFormat>Widescreen</PresentationFormat>
  <Paragraphs>93</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Arial Black</vt:lpstr>
      <vt:lpstr>Office Theme</vt:lpstr>
      <vt:lpstr>Commissioned Services Equalities Questionnaire</vt:lpstr>
      <vt:lpstr>Introduction</vt:lpstr>
      <vt:lpstr>Background</vt:lpstr>
      <vt:lpstr>Overall response to the questionnaire</vt:lpstr>
      <vt:lpstr>Questionnaire Results</vt:lpstr>
      <vt:lpstr>Ethnicity</vt:lpstr>
      <vt:lpstr>Ethnicity</vt:lpstr>
      <vt:lpstr>Gender</vt:lpstr>
      <vt:lpstr>Pregnancy</vt:lpstr>
      <vt:lpstr>Disability</vt:lpstr>
      <vt:lpstr>Religion</vt:lpstr>
      <vt:lpstr>Unpaid carers</vt:lpstr>
      <vt:lpstr>Low income</vt:lpstr>
      <vt:lpstr>Areas for further exploration</vt:lpstr>
    </vt:vector>
  </TitlesOfParts>
  <Company>City of Bradford Metropolitan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Holly Watson</dc:creator>
  <cp:lastModifiedBy>Holly Watson</cp:lastModifiedBy>
  <cp:revision>28</cp:revision>
  <dcterms:created xsi:type="dcterms:W3CDTF">2024-09-30T08:38:14Z</dcterms:created>
  <dcterms:modified xsi:type="dcterms:W3CDTF">2025-02-11T08:38:01Z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0x010100C935B43672C82646A165A211A72267E7</vt:lpwstr>
  </property>
  <property fmtid="{D5CDD505-2E9C-101B-9397-08002B2CF9AE}" pid="3" name="MediaServiceImageTags">
    <vt:lpwstr/>
  </property>
</Properties>
</file>