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5"/>
  </p:sldMasterIdLst>
  <p:notesMasterIdLst>
    <p:notesMasterId r:id="rId11"/>
  </p:notesMasterIdLst>
  <p:sldIdLst>
    <p:sldId id="275" r:id="rId6"/>
    <p:sldId id="278" r:id="rId7"/>
    <p:sldId id="279" r:id="rId8"/>
    <p:sldId id="276" r:id="rId9"/>
    <p:sldId id="269" r:id="rId10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1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1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1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1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1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1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1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1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1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77777"/>
    <a:srgbClr val="D5B076"/>
    <a:srgbClr val="005192"/>
    <a:srgbClr val="AA4E0F"/>
    <a:srgbClr val="006871"/>
    <a:srgbClr val="89898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2787"/>
    <p:restoredTop sz="63636" autoAdjust="0"/>
  </p:normalViewPr>
  <p:slideViewPr>
    <p:cSldViewPr>
      <p:cViewPr varScale="1">
        <p:scale>
          <a:sx n="47" d="100"/>
          <a:sy n="47" d="100"/>
        </p:scale>
        <p:origin x="1404" y="3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notesMaster" Target="notesMasters/notesMaster1.xml"/><Relationship Id="rId5" Type="http://schemas.openxmlformats.org/officeDocument/2006/relationships/slideMaster" Target="slideMasters/slideMaster1.xml"/><Relationship Id="rId15" Type="http://schemas.openxmlformats.org/officeDocument/2006/relationships/tableStyles" Target="tableStyles.xml"/><Relationship Id="rId10" Type="http://schemas.openxmlformats.org/officeDocument/2006/relationships/slide" Target="slides/slide5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7BEEB9CF-A22F-4E06-98B2-4D6C7913E379}" type="datetimeFigureOut">
              <a:rPr lang="en-GB"/>
              <a:pPr>
                <a:defRPr/>
              </a:pPr>
              <a:t>11/05/2021</a:t>
            </a:fld>
            <a:endParaRPr lang="en-GB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92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 smtClean="0"/>
              <a:t>Click to edit Master text styles</a:t>
            </a:r>
          </a:p>
          <a:p>
            <a:pPr lvl="1"/>
            <a:r>
              <a:rPr lang="en-GB" noProof="0" smtClean="0"/>
              <a:t>Second level</a:t>
            </a:r>
          </a:p>
          <a:p>
            <a:pPr lvl="2"/>
            <a:r>
              <a:rPr lang="en-GB" noProof="0" smtClean="0"/>
              <a:t>Third level</a:t>
            </a:r>
          </a:p>
          <a:p>
            <a:pPr lvl="3"/>
            <a:r>
              <a:rPr lang="en-GB" noProof="0" smtClean="0"/>
              <a:t>Fourth level</a:t>
            </a:r>
          </a:p>
          <a:p>
            <a:pPr lvl="4"/>
            <a:r>
              <a:rPr lang="en-GB" noProof="0" smtClean="0"/>
              <a:t>Fifth level</a:t>
            </a:r>
          </a:p>
        </p:txBody>
      </p:sp>
      <p:sp>
        <p:nvSpPr>
          <p:cNvPr id="92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95961ECC-0FD6-40DC-A9AF-EA42D61AE51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6850722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Start with</a:t>
            </a:r>
            <a:r>
              <a:rPr lang="en-GB" baseline="0" dirty="0" smtClean="0"/>
              <a:t> the bottom two – which are the reviews.</a:t>
            </a:r>
          </a:p>
          <a:p>
            <a:r>
              <a:rPr lang="en-GB" baseline="0" dirty="0" smtClean="0"/>
              <a:t>More information coming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5961ECC-0FD6-40DC-A9AF-EA42D61AE51D}" type="slidenum">
              <a:rPr lang="en-GB" smtClean="0"/>
              <a:pPr>
                <a:defRPr/>
              </a:pPr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085451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lvl="0" indent="0">
              <a:spcAft>
                <a:spcPts val="0"/>
              </a:spcAft>
              <a:buFont typeface="Symbol" panose="05050102010706020507" pitchFamily="18" charset="2"/>
              <a:buNone/>
            </a:pPr>
            <a:r>
              <a:rPr lang="en-GB" sz="12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Gaps include:</a:t>
            </a:r>
          </a:p>
          <a:p>
            <a:pPr marL="342900" lvl="0" indent="-342900"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GB" sz="12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Support for people on the autism spectrum including people with more challenges in their lives and young men who want to be active </a:t>
            </a:r>
          </a:p>
          <a:p>
            <a:pPr marL="342900" lvl="0" indent="-342900"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GB" sz="12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Support for people who are in the later stages of dementia and may need to walk around or be supported if they become upset</a:t>
            </a:r>
          </a:p>
          <a:p>
            <a:pPr marL="342900" lvl="0" indent="-342900"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GB" sz="12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Support for people with sensory impairments</a:t>
            </a:r>
          </a:p>
          <a:p>
            <a:pPr marL="342900" lvl="0" indent="-342900"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GB" sz="12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More help for people get jobs, increase the number of hours they are working and/or keep jobs  </a:t>
            </a:r>
          </a:p>
          <a:p>
            <a:pPr marL="342900" lvl="0" indent="-342900"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GB" sz="12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Provision in South</a:t>
            </a:r>
            <a:r>
              <a:rPr lang="en-GB" sz="1200" baseline="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Bradford</a:t>
            </a:r>
            <a:endParaRPr lang="en-GB" sz="1200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DA2A3C4-5E9F-4D01-A565-DEFB407F62B4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7373701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GB" sz="3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ＭＳ Ｐゴシック"/>
                <a:cs typeface="+mn-cs"/>
              </a:rPr>
              <a:t>This is for a 5 hour day – if Providers offer shorter or longer days the price can be adjusted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GB" sz="3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ＭＳ Ｐゴシック"/>
                <a:cs typeface="+mn-cs"/>
              </a:rPr>
              <a:t>Half day &amp; day sessions replaced by number of hours attended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GB" sz="3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ＭＳ Ｐゴシック"/>
                <a:cs typeface="+mn-cs"/>
              </a:rPr>
              <a:t>One to one on top of standard replaced by 1:1 rate</a:t>
            </a:r>
          </a:p>
          <a:p>
            <a:pPr lvl="0" eaLnBrk="1" fontAlgn="auto" hangingPunct="1">
              <a:spcAft>
                <a:spcPts val="0"/>
              </a:spcAft>
              <a:buFont typeface="Arial" panose="020B0604020202020204" pitchFamily="34" charset="0"/>
              <a:buNone/>
            </a:pPr>
            <a:endParaRPr lang="en-GB" sz="1200" kern="1200" dirty="0">
              <a:solidFill>
                <a:prstClr val="black"/>
              </a:solidFill>
              <a:latin typeface="+mn-lt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95961ECC-0FD6-40DC-A9AF-EA42D61AE51D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1" charset="-128"/>
                <a:cs typeface="+mn-cs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1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7625104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5961ECC-0FD6-40DC-A9AF-EA42D61AE51D}" type="slidenum">
              <a:rPr lang="en-GB" smtClean="0"/>
              <a:pPr>
                <a:defRPr/>
              </a:pPr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939872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5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7763" y="5916613"/>
            <a:ext cx="2376487" cy="657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11188" y="1125538"/>
            <a:ext cx="4387850" cy="1943100"/>
          </a:xfrm>
        </p:spPr>
        <p:txBody>
          <a:bodyPr/>
          <a:lstStyle>
            <a:lvl1pPr>
              <a:defRPr sz="4400" smtClean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en-GB" noProof="0" dirty="0" smtClean="0"/>
              <a:t>Click to edit Master title style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06425" y="3141663"/>
            <a:ext cx="4392613" cy="1752600"/>
          </a:xfrm>
        </p:spPr>
        <p:txBody>
          <a:bodyPr/>
          <a:lstStyle>
            <a:lvl1pPr marL="0" indent="0" eaLnBrk="1" hangingPunct="1">
              <a:buFontTx/>
              <a:buNone/>
              <a:defRPr sz="2400" smtClean="0">
                <a:solidFill>
                  <a:srgbClr val="424242"/>
                </a:solidFill>
                <a:latin typeface="Arial Bold" pitchFamily="1" charset="0"/>
              </a:defRPr>
            </a:lvl1pPr>
          </a:lstStyle>
          <a:p>
            <a:pPr lvl="0"/>
            <a:r>
              <a:rPr lang="en-GB" noProof="0" dirty="0" smtClean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5319211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75804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9022123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194868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26809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979982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1120725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165113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929069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49786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741692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3588900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pic>
        <p:nvPicPr>
          <p:cNvPr id="1028" name="Picture 5"/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7763" y="5916613"/>
            <a:ext cx="2376487" cy="657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51" r:id="rId1"/>
    <p:sldLayoutId id="2147483740" r:id="rId2"/>
    <p:sldLayoutId id="2147483741" r:id="rId3"/>
    <p:sldLayoutId id="2147483742" r:id="rId4"/>
    <p:sldLayoutId id="2147483743" r:id="rId5"/>
    <p:sldLayoutId id="2147483744" r:id="rId6"/>
    <p:sldLayoutId id="2147483745" r:id="rId7"/>
    <p:sldLayoutId id="2147483746" r:id="rId8"/>
    <p:sldLayoutId id="2147483747" r:id="rId9"/>
    <p:sldLayoutId id="2147483748" r:id="rId10"/>
    <p:sldLayoutId id="2147483749" r:id="rId11"/>
    <p:sldLayoutId id="2147483750" r:id="rId1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595959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595959"/>
          </a:solidFill>
          <a:latin typeface="Arial" charset="0"/>
          <a:ea typeface="ＭＳ Ｐゴシック" pitchFamily="1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595959"/>
          </a:solidFill>
          <a:latin typeface="Arial" charset="0"/>
          <a:ea typeface="ＭＳ Ｐゴシック" pitchFamily="1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595959"/>
          </a:solidFill>
          <a:latin typeface="Arial" charset="0"/>
          <a:ea typeface="ＭＳ Ｐゴシック" pitchFamily="1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595959"/>
          </a:solidFill>
          <a:latin typeface="Arial" charset="0"/>
          <a:ea typeface="ＭＳ Ｐゴシック" pitchFamily="1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charset="0"/>
          <a:ea typeface="ＭＳ Ｐゴシック" pitchFamily="1" charset="-128"/>
        </a:defRPr>
      </a:lvl6pPr>
      <a:lvl7pPr marL="914400" algn="l" rtl="0" fontAlgn="base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charset="0"/>
          <a:ea typeface="ＭＳ Ｐゴシック" pitchFamily="1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charset="0"/>
          <a:ea typeface="ＭＳ Ｐゴシック" pitchFamily="1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charset="0"/>
          <a:ea typeface="ＭＳ Ｐゴシック" pitchFamily="1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rgbClr val="404040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rgbClr val="404040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rgbClr val="404040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rgbClr val="404040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rgbClr val="404040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bradford.gov.uk/business/commissioning-adult-health-and-social-care-services/commissioning-adult-health-and-social-care-services/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3568" y="332656"/>
            <a:ext cx="7772400" cy="1143000"/>
          </a:xfrm>
        </p:spPr>
        <p:txBody>
          <a:bodyPr/>
          <a:lstStyle/>
          <a:p>
            <a:r>
              <a:rPr lang="en-GB" dirty="0" smtClean="0"/>
              <a:t>Upcoming commissioning activity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3568" y="1628800"/>
            <a:ext cx="7772400" cy="4114800"/>
          </a:xfrm>
        </p:spPr>
        <p:txBody>
          <a:bodyPr/>
          <a:lstStyle/>
          <a:p>
            <a:r>
              <a:rPr lang="en-GB" sz="2400" dirty="0" smtClean="0"/>
              <a:t>Continued delivery of the Day Opportunities Provider List</a:t>
            </a:r>
          </a:p>
          <a:p>
            <a:r>
              <a:rPr lang="en-GB" sz="2400" dirty="0" smtClean="0"/>
              <a:t>Launch of the new Residential and Nursing Provider List</a:t>
            </a:r>
          </a:p>
          <a:p>
            <a:r>
              <a:rPr lang="en-GB" sz="2400" dirty="0" smtClean="0"/>
              <a:t>Launch of a review into the Supported Living Framework and the accommodation and support offer in Bradford.</a:t>
            </a:r>
          </a:p>
          <a:p>
            <a:r>
              <a:rPr lang="en-GB" sz="2400" dirty="0" smtClean="0"/>
              <a:t>Launch of a review in Home Support (including ISF1s and STEP)</a:t>
            </a:r>
          </a:p>
          <a:p>
            <a:pPr marL="0" indent="0">
              <a:buNone/>
            </a:pPr>
            <a:endParaRPr lang="en-GB" sz="2800" dirty="0" smtClean="0"/>
          </a:p>
          <a:p>
            <a:pPr marL="0" indent="0">
              <a:buNone/>
            </a:pPr>
            <a:endParaRPr lang="en-GB" sz="2800" dirty="0" smtClean="0"/>
          </a:p>
          <a:p>
            <a:endParaRPr lang="en-GB" sz="2800" dirty="0" smtClean="0"/>
          </a:p>
          <a:p>
            <a:endParaRPr lang="en-GB" sz="2800" dirty="0" smtClean="0"/>
          </a:p>
          <a:p>
            <a:pPr marL="0" indent="0">
              <a:buNone/>
            </a:pPr>
            <a:endParaRPr lang="en-GB" sz="2800" dirty="0" smtClean="0"/>
          </a:p>
        </p:txBody>
      </p:sp>
    </p:spTree>
    <p:extLst>
      <p:ext uri="{BB962C8B-B14F-4D97-AF65-F5344CB8AC3E}">
        <p14:creationId xmlns:p14="http://schemas.microsoft.com/office/powerpoint/2010/main" val="37835115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Daytime Activities Provider List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sz="2400" dirty="0"/>
              <a:t>This is a tender for:</a:t>
            </a:r>
          </a:p>
          <a:p>
            <a:r>
              <a:rPr lang="en-GB" sz="2400" dirty="0"/>
              <a:t>Daytime activity groups, supported employment and supported volunteering for people who have an eligible need</a:t>
            </a:r>
          </a:p>
          <a:p>
            <a:r>
              <a:rPr lang="en-GB" sz="2400" dirty="0"/>
              <a:t>It is open from 6</a:t>
            </a:r>
            <a:r>
              <a:rPr lang="en-GB" sz="2400" baseline="30000" dirty="0"/>
              <a:t>th</a:t>
            </a:r>
            <a:r>
              <a:rPr lang="en-GB" sz="2400" dirty="0"/>
              <a:t> January for 10 years</a:t>
            </a:r>
          </a:p>
          <a:p>
            <a:r>
              <a:rPr lang="en-GB" sz="2400" dirty="0"/>
              <a:t>You can apply via Yortender: reference</a:t>
            </a:r>
          </a:p>
          <a:p>
            <a:r>
              <a:rPr lang="en-GB" sz="2400" dirty="0"/>
              <a:t>Market briefing for more information on gaps:</a:t>
            </a:r>
          </a:p>
          <a:p>
            <a:r>
              <a:rPr lang="en-GB" sz="2400" dirty="0">
                <a:hlinkClick r:id="rId3"/>
              </a:rPr>
              <a:t>https://www.bradford.gov.uk/business/commissioning-adult-health-and-social-care-services/commissioning-adult-health-and-social-care-services/</a:t>
            </a:r>
            <a:endParaRPr lang="en-GB" sz="2400" dirty="0"/>
          </a:p>
          <a:p>
            <a:endParaRPr lang="en-GB" sz="1800" dirty="0"/>
          </a:p>
        </p:txBody>
      </p:sp>
    </p:spTree>
    <p:extLst>
      <p:ext uri="{BB962C8B-B14F-4D97-AF65-F5344CB8AC3E}">
        <p14:creationId xmlns:p14="http://schemas.microsoft.com/office/powerpoint/2010/main" val="29468917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300" b="0" kern="1200" dirty="0">
                <a:solidFill>
                  <a:prstClr val="black"/>
                </a:solidFill>
                <a:latin typeface="Calibri"/>
              </a:rPr>
              <a:t>Daytime Activities: Rates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57350" y="2024844"/>
            <a:ext cx="5829300" cy="3404406"/>
          </a:xfrm>
        </p:spPr>
        <p:txBody>
          <a:bodyPr/>
          <a:lstStyle/>
          <a:p>
            <a:pPr marL="0" indent="0" eaLnBrk="1" fontAlgn="auto" hangingPunct="1">
              <a:spcAft>
                <a:spcPts val="0"/>
              </a:spcAft>
              <a:buNone/>
            </a:pPr>
            <a:r>
              <a:rPr lang="en-GB" sz="2250" kern="1200" dirty="0">
                <a:solidFill>
                  <a:prstClr val="black"/>
                </a:solidFill>
                <a:latin typeface="Calibri"/>
              </a:rPr>
              <a:t>There will be five rates for people new to the support or who have had a social work review:</a:t>
            </a:r>
          </a:p>
          <a:p>
            <a:endParaRPr lang="en-GB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/>
          </p:nvPr>
        </p:nvGraphicFramePr>
        <p:xfrm>
          <a:off x="1466655" y="2746824"/>
          <a:ext cx="6210691" cy="2758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70842">
                  <a:extLst>
                    <a:ext uri="{9D8B030D-6E8A-4147-A177-3AD203B41FA5}">
                      <a16:colId xmlns:a16="http://schemas.microsoft.com/office/drawing/2014/main" val="2073237468"/>
                    </a:ext>
                  </a:extLst>
                </a:gridCol>
                <a:gridCol w="3113735">
                  <a:extLst>
                    <a:ext uri="{9D8B030D-6E8A-4147-A177-3AD203B41FA5}">
                      <a16:colId xmlns:a16="http://schemas.microsoft.com/office/drawing/2014/main" val="1158080524"/>
                    </a:ext>
                  </a:extLst>
                </a:gridCol>
                <a:gridCol w="1026114">
                  <a:extLst>
                    <a:ext uri="{9D8B030D-6E8A-4147-A177-3AD203B41FA5}">
                      <a16:colId xmlns:a16="http://schemas.microsoft.com/office/drawing/2014/main" val="1331332287"/>
                    </a:ext>
                  </a:extLst>
                </a:gridCol>
              </a:tblGrid>
              <a:tr h="278130">
                <a:tc>
                  <a:txBody>
                    <a:bodyPr/>
                    <a:lstStyle/>
                    <a:p>
                      <a:r>
                        <a:rPr lang="en-GB" sz="1400" dirty="0" smtClean="0"/>
                        <a:t>Category</a:t>
                      </a:r>
                      <a:endParaRPr lang="en-GB" sz="14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GB" sz="1400" dirty="0" smtClean="0"/>
                        <a:t>Type of support</a:t>
                      </a:r>
                      <a:endParaRPr lang="en-GB" sz="14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GB" sz="1400" dirty="0" smtClean="0"/>
                        <a:t>Rate</a:t>
                      </a:r>
                      <a:endParaRPr lang="en-GB" sz="1400" dirty="0"/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2434681377"/>
                  </a:ext>
                </a:extLst>
              </a:tr>
              <a:tr h="278130">
                <a:tc>
                  <a:txBody>
                    <a:bodyPr/>
                    <a:lstStyle/>
                    <a:p>
                      <a:r>
                        <a:rPr lang="en-GB" sz="1400" dirty="0" smtClean="0"/>
                        <a:t>Standard</a:t>
                      </a:r>
                      <a:endParaRPr lang="en-GB" sz="14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GB" sz="1400" dirty="0" smtClean="0"/>
                        <a:t>For attending a group activity</a:t>
                      </a:r>
                      <a:endParaRPr lang="en-GB" sz="14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£42.01</a:t>
                      </a:r>
                      <a:endParaRPr lang="en-GB" sz="1400" kern="1200" baseline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1435" marR="51435" marT="0" marB="0" anchor="ctr"/>
                </a:tc>
                <a:extLst>
                  <a:ext uri="{0D108BD9-81ED-4DB2-BD59-A6C34878D82A}">
                    <a16:rowId xmlns:a16="http://schemas.microsoft.com/office/drawing/2014/main" val="2587707247"/>
                  </a:ext>
                </a:extLst>
              </a:tr>
              <a:tr h="480060">
                <a:tc>
                  <a:txBody>
                    <a:bodyPr/>
                    <a:lstStyle/>
                    <a:p>
                      <a:r>
                        <a:rPr lang="en-GB" sz="1400" dirty="0" smtClean="0"/>
                        <a:t>Enhanced</a:t>
                      </a:r>
                      <a:endParaRPr lang="en-GB" sz="14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GB" sz="1400" dirty="0" smtClean="0"/>
                        <a:t>Where someone needs 1:1</a:t>
                      </a:r>
                      <a:r>
                        <a:rPr lang="en-GB" sz="1400" baseline="0" dirty="0" smtClean="0"/>
                        <a:t> support for part of the day</a:t>
                      </a:r>
                      <a:endParaRPr lang="en-GB" sz="14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£68.48</a:t>
                      </a:r>
                      <a:endParaRPr lang="en-GB" sz="1400" kern="1200" baseline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1435" marR="51435" marT="0" marB="0" anchor="ctr"/>
                </a:tc>
                <a:extLst>
                  <a:ext uri="{0D108BD9-81ED-4DB2-BD59-A6C34878D82A}">
                    <a16:rowId xmlns:a16="http://schemas.microsoft.com/office/drawing/2014/main" val="4065879190"/>
                  </a:ext>
                </a:extLst>
              </a:tr>
              <a:tr h="480060">
                <a:tc>
                  <a:txBody>
                    <a:bodyPr/>
                    <a:lstStyle/>
                    <a:p>
                      <a:r>
                        <a:rPr lang="en-GB" sz="1400" dirty="0" smtClean="0"/>
                        <a:t>Individual</a:t>
                      </a:r>
                      <a:endParaRPr lang="en-GB" sz="14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GB" sz="1400" dirty="0" smtClean="0"/>
                        <a:t>Where someone needs 1:1 support all day</a:t>
                      </a:r>
                      <a:endParaRPr lang="en-GB" sz="14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£104.71</a:t>
                      </a:r>
                      <a:endParaRPr lang="en-GB" sz="1400" kern="1200" baseline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1435" marR="51435" marT="0" marB="0" anchor="ctr"/>
                </a:tc>
                <a:extLst>
                  <a:ext uri="{0D108BD9-81ED-4DB2-BD59-A6C34878D82A}">
                    <a16:rowId xmlns:a16="http://schemas.microsoft.com/office/drawing/2014/main" val="806571978"/>
                  </a:ext>
                </a:extLst>
              </a:tr>
              <a:tr h="480060">
                <a:tc>
                  <a:txBody>
                    <a:bodyPr/>
                    <a:lstStyle/>
                    <a:p>
                      <a:r>
                        <a:rPr lang="en-GB" sz="1400" dirty="0" smtClean="0"/>
                        <a:t>Supported</a:t>
                      </a:r>
                      <a:r>
                        <a:rPr lang="en-GB" sz="1400" baseline="0" dirty="0" smtClean="0"/>
                        <a:t> Employment</a:t>
                      </a:r>
                      <a:endParaRPr lang="en-GB" sz="14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GB" sz="1400" dirty="0" smtClean="0"/>
                        <a:t>Where someone</a:t>
                      </a:r>
                      <a:r>
                        <a:rPr lang="en-GB" sz="1400" baseline="0" dirty="0" smtClean="0"/>
                        <a:t> is being supported to get a job or keep a job</a:t>
                      </a:r>
                      <a:endParaRPr lang="en-GB" sz="14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£12.91</a:t>
                      </a:r>
                      <a:endParaRPr lang="en-GB" sz="1400" kern="1200" baseline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1435" marR="51435" marT="0" marB="0" anchor="ctr"/>
                </a:tc>
                <a:extLst>
                  <a:ext uri="{0D108BD9-81ED-4DB2-BD59-A6C34878D82A}">
                    <a16:rowId xmlns:a16="http://schemas.microsoft.com/office/drawing/2014/main" val="2195405475"/>
                  </a:ext>
                </a:extLst>
              </a:tr>
              <a:tr h="685800">
                <a:tc>
                  <a:txBody>
                    <a:bodyPr/>
                    <a:lstStyle/>
                    <a:p>
                      <a:r>
                        <a:rPr lang="en-GB" sz="1400" dirty="0" smtClean="0"/>
                        <a:t>Supported Volunteering</a:t>
                      </a:r>
                      <a:endParaRPr lang="en-GB" sz="14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GB" sz="1400" dirty="0" smtClean="0"/>
                        <a:t>Where someone</a:t>
                      </a:r>
                      <a:r>
                        <a:rPr lang="en-GB" sz="1400" baseline="0" dirty="0" smtClean="0"/>
                        <a:t> is being supported to get a volunteering opportunity or keep a volunteering opportunity</a:t>
                      </a:r>
                      <a:endParaRPr lang="en-GB" sz="14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£10.44</a:t>
                      </a:r>
                      <a:endParaRPr lang="en-GB" sz="1400" kern="1200" baseline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1435" marR="51435" marT="0" marB="0" anchor="ctr"/>
                </a:tc>
                <a:extLst>
                  <a:ext uri="{0D108BD9-81ED-4DB2-BD59-A6C34878D82A}">
                    <a16:rowId xmlns:a16="http://schemas.microsoft.com/office/drawing/2014/main" val="173479152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021163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3568" y="332656"/>
            <a:ext cx="7772400" cy="1143000"/>
          </a:xfrm>
        </p:spPr>
        <p:txBody>
          <a:bodyPr/>
          <a:lstStyle/>
          <a:p>
            <a:r>
              <a:rPr lang="en-GB" dirty="0" smtClean="0"/>
              <a:t>Residential and Nursing Provider List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3568" y="1628800"/>
            <a:ext cx="7772400" cy="4114800"/>
          </a:xfrm>
        </p:spPr>
        <p:txBody>
          <a:bodyPr/>
          <a:lstStyle/>
          <a:p>
            <a:r>
              <a:rPr lang="en-GB" sz="2400" dirty="0" smtClean="0"/>
              <a:t>June 2021 - Launch of Tender documents </a:t>
            </a:r>
            <a:r>
              <a:rPr lang="en-GB" sz="2400" dirty="0" err="1" smtClean="0"/>
              <a:t>inc</a:t>
            </a:r>
            <a:r>
              <a:rPr lang="en-GB" sz="2400" dirty="0" smtClean="0"/>
              <a:t> application process onto Provider List via </a:t>
            </a:r>
            <a:r>
              <a:rPr lang="en-GB" sz="2400" dirty="0" err="1" smtClean="0"/>
              <a:t>YORTender</a:t>
            </a:r>
            <a:r>
              <a:rPr lang="en-GB" sz="2400" dirty="0" smtClean="0"/>
              <a:t>.</a:t>
            </a:r>
          </a:p>
          <a:p>
            <a:r>
              <a:rPr lang="en-GB" sz="2400" dirty="0" smtClean="0"/>
              <a:t>October - Indicative </a:t>
            </a:r>
            <a:r>
              <a:rPr lang="en-GB" sz="2400" dirty="0"/>
              <a:t>date for new contracts in place. </a:t>
            </a:r>
          </a:p>
          <a:p>
            <a:r>
              <a:rPr lang="en-GB" sz="2400" dirty="0" smtClean="0"/>
              <a:t>Will be open for 6 weeks initially and will then be re-opened in rounds. Providers are encouraged to apply earlier to allow for any new business to be placed with them under the new contracts. </a:t>
            </a:r>
          </a:p>
          <a:p>
            <a:pPr marL="0" indent="0">
              <a:buNone/>
            </a:pPr>
            <a:endParaRPr lang="en-GB" sz="2800" dirty="0" smtClean="0"/>
          </a:p>
          <a:p>
            <a:endParaRPr lang="en-GB" sz="2800" dirty="0" smtClean="0"/>
          </a:p>
          <a:p>
            <a:endParaRPr lang="en-GB" sz="2800" dirty="0" smtClean="0"/>
          </a:p>
          <a:p>
            <a:pPr marL="0" indent="0">
              <a:buNone/>
            </a:pPr>
            <a:endParaRPr lang="en-GB" sz="2800" dirty="0" smtClean="0"/>
          </a:p>
        </p:txBody>
      </p:sp>
    </p:spTree>
    <p:extLst>
      <p:ext uri="{BB962C8B-B14F-4D97-AF65-F5344CB8AC3E}">
        <p14:creationId xmlns:p14="http://schemas.microsoft.com/office/powerpoint/2010/main" val="31631690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3568" y="332656"/>
            <a:ext cx="7772400" cy="1143000"/>
          </a:xfrm>
        </p:spPr>
        <p:txBody>
          <a:bodyPr/>
          <a:lstStyle/>
          <a:p>
            <a:r>
              <a:rPr lang="en-GB" dirty="0" smtClean="0"/>
              <a:t>Application Process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6448" y="1340768"/>
            <a:ext cx="7846640" cy="4467200"/>
          </a:xfrm>
        </p:spPr>
        <p:txBody>
          <a:bodyPr/>
          <a:lstStyle/>
          <a:p>
            <a:r>
              <a:rPr lang="en-GB" sz="2400" dirty="0" smtClean="0"/>
              <a:t>Ensure that you are signed up to </a:t>
            </a:r>
            <a:r>
              <a:rPr lang="en-GB" sz="2400" dirty="0" err="1" smtClean="0"/>
              <a:t>YORTender</a:t>
            </a:r>
            <a:r>
              <a:rPr lang="en-GB" sz="2400" dirty="0" smtClean="0"/>
              <a:t>. </a:t>
            </a:r>
          </a:p>
          <a:p>
            <a:r>
              <a:rPr lang="en-GB" sz="2400" dirty="0"/>
              <a:t>Reference: </a:t>
            </a:r>
            <a:r>
              <a:rPr lang="en-GB" sz="2400" dirty="0" smtClean="0"/>
              <a:t>BMDC/DN420609. </a:t>
            </a:r>
          </a:p>
          <a:p>
            <a:r>
              <a:rPr lang="en-GB" sz="2400" dirty="0" smtClean="0"/>
              <a:t>Read the documents. </a:t>
            </a:r>
            <a:endParaRPr lang="en-GB" sz="2400" dirty="0"/>
          </a:p>
          <a:p>
            <a:r>
              <a:rPr lang="en-GB" sz="2400" dirty="0" smtClean="0"/>
              <a:t>State </a:t>
            </a:r>
            <a:r>
              <a:rPr lang="en-GB" sz="2400" dirty="0"/>
              <a:t>that you agree to deliver </a:t>
            </a:r>
            <a:r>
              <a:rPr lang="en-GB" sz="2400" dirty="0" smtClean="0"/>
              <a:t>these. </a:t>
            </a:r>
            <a:endParaRPr lang="en-GB" sz="2400" dirty="0"/>
          </a:p>
          <a:p>
            <a:r>
              <a:rPr lang="en-GB" sz="2400" dirty="0"/>
              <a:t>No test/ questions on each </a:t>
            </a:r>
            <a:r>
              <a:rPr lang="en-GB" sz="2400" dirty="0" smtClean="0"/>
              <a:t>area</a:t>
            </a:r>
          </a:p>
          <a:p>
            <a:r>
              <a:rPr lang="en-GB" sz="2400" dirty="0" smtClean="0"/>
              <a:t>You </a:t>
            </a:r>
            <a:r>
              <a:rPr lang="en-GB" sz="2400" dirty="0"/>
              <a:t>will be asked to provide a copy of your accounts for due diligence </a:t>
            </a:r>
            <a:r>
              <a:rPr lang="en-GB" sz="2400" dirty="0" smtClean="0"/>
              <a:t>purposes</a:t>
            </a:r>
            <a:endParaRPr lang="en-GB" sz="2400" dirty="0"/>
          </a:p>
          <a:p>
            <a:pPr marL="0" indent="0">
              <a:buNone/>
            </a:pPr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val="2462043347"/>
      </p:ext>
    </p:extLst>
  </p:cSld>
  <p:clrMapOvr>
    <a:masterClrMapping/>
  </p:clrMapOvr>
</p:sld>
</file>

<file path=ppt/theme/theme1.xml><?xml version="1.0" encoding="utf-8"?>
<a:theme xmlns:a="http://schemas.openxmlformats.org/drawingml/2006/main" name="Blank Presentatio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lank Presentation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1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1" charset="-128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LongProperties xmlns="http://schemas.microsoft.com/office/2006/metadata/longProperties"/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d0b4d4e3-5e6b-4cd2-b4f1-c2cfb07e87bd">
      <Value>67</Value>
      <Value>121</Value>
    </TaxCatchAll>
    <jca61ed375004124b06360e7e528af3a xmlns="d0b4d4e3-5e6b-4cd2-b4f1-c2cfb07e87bd">
      <Terms xmlns="http://schemas.microsoft.com/office/infopath/2007/PartnerControls">
        <TermInfo xmlns="http://schemas.microsoft.com/office/infopath/2007/PartnerControls">
          <TermName xmlns="http://schemas.microsoft.com/office/infopath/2007/PartnerControls">Chief Executive</TermName>
          <TermId xmlns="http://schemas.microsoft.com/office/infopath/2007/PartnerControls">633447c2-e641-4395-aa7b-ceff75759f6f</TermId>
        </TermInfo>
      </Terms>
    </jca61ed375004124b06360e7e528af3a>
    <a89ec2e881924649b56d136f417343cd xmlns="14b87bfc-89ff-4911-b9dc-f8526a62674a">
      <Terms xmlns="http://schemas.microsoft.com/office/infopath/2007/PartnerControls">
        <TermInfo xmlns="http://schemas.microsoft.com/office/infopath/2007/PartnerControls">
          <TermName xmlns="http://schemas.microsoft.com/office/infopath/2007/PartnerControls">Corporate MS Office Templates</TermName>
          <TermId xmlns="http://schemas.microsoft.com/office/infopath/2007/PartnerControls">3f449300-6e98-452a-b689-156cf1d47528</TermId>
        </TermInfo>
      </Terms>
    </a89ec2e881924649b56d136f417343cd>
  </documentManagement>
</p:properties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BradNetDoc" ma:contentTypeID="0x010100BF21E284049E0B4E9C13BCEFF60FE20600DE18FF97D118AE449442E56ACEED7777" ma:contentTypeVersion="3" ma:contentTypeDescription="" ma:contentTypeScope="" ma:versionID="14958f5b3373c4c36b5e0d92013e2e68">
  <xsd:schema xmlns:xsd="http://www.w3.org/2001/XMLSchema" xmlns:xs="http://www.w3.org/2001/XMLSchema" xmlns:p="http://schemas.microsoft.com/office/2006/metadata/properties" xmlns:ns2="d0b4d4e3-5e6b-4cd2-b4f1-c2cfb07e87bd" xmlns:ns3="14b87bfc-89ff-4911-b9dc-f8526a62674a" targetNamespace="http://schemas.microsoft.com/office/2006/metadata/properties" ma:root="true" ma:fieldsID="844c76de397200a8de43eead85be39de" ns2:_="" ns3:_="">
    <xsd:import namespace="d0b4d4e3-5e6b-4cd2-b4f1-c2cfb07e87bd"/>
    <xsd:import namespace="14b87bfc-89ff-4911-b9dc-f8526a62674a"/>
    <xsd:element name="properties">
      <xsd:complexType>
        <xsd:sequence>
          <xsd:element name="documentManagement">
            <xsd:complexType>
              <xsd:all>
                <xsd:element ref="ns2:jca61ed375004124b06360e7e528af3a" minOccurs="0"/>
                <xsd:element ref="ns2:TaxCatchAll" minOccurs="0"/>
                <xsd:element ref="ns2:TaxCatchAllLabel" minOccurs="0"/>
                <xsd:element ref="ns3:a89ec2e881924649b56d136f417343c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0b4d4e3-5e6b-4cd2-b4f1-c2cfb07e87bd" elementFormDefault="qualified">
    <xsd:import namespace="http://schemas.microsoft.com/office/2006/documentManagement/types"/>
    <xsd:import namespace="http://schemas.microsoft.com/office/infopath/2007/PartnerControls"/>
    <xsd:element name="jca61ed375004124b06360e7e528af3a" ma:index="8" nillable="true" ma:taxonomy="true" ma:internalName="jca61ed375004124b06360e7e528af3a" ma:taxonomyFieldName="BNDepartment" ma:displayName="Department" ma:indexed="true" ma:default="" ma:fieldId="{3ca61ed3-7500-4124-b063-60e7e528af3a}" ma:sspId="95ffa1d7-3c64-41f3-9f50-fdcccd4bda03" ma:termSetId="919cebc2-c505-4154-acbe-cc463165d79b" ma:anchorId="4609a5d4-f984-44ea-b8c2-60fe2b2707c1" ma:open="false" ma:isKeyword="false">
      <xsd:complexType>
        <xsd:sequence>
          <xsd:element ref="pc:Terms" minOccurs="0" maxOccurs="1"/>
        </xsd:sequence>
      </xsd:complexType>
    </xsd:element>
    <xsd:element name="TaxCatchAll" ma:index="9" nillable="true" ma:displayName="Taxonomy Catch All Column" ma:hidden="true" ma:list="{6ed2c0d6-85fc-4350-9a3a-822f58bfba56}" ma:internalName="TaxCatchAll" ma:showField="CatchAllData" ma:web="d0b4d4e3-5e6b-4cd2-b4f1-c2cfb07e87b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10" nillable="true" ma:displayName="Taxonomy Catch All Column1" ma:hidden="true" ma:list="{6ed2c0d6-85fc-4350-9a3a-822f58bfba56}" ma:internalName="TaxCatchAllLabel" ma:readOnly="true" ma:showField="CatchAllDataLabel" ma:web="d0b4d4e3-5e6b-4cd2-b4f1-c2cfb07e87b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4b87bfc-89ff-4911-b9dc-f8526a62674a" elementFormDefault="qualified">
    <xsd:import namespace="http://schemas.microsoft.com/office/2006/documentManagement/types"/>
    <xsd:import namespace="http://schemas.microsoft.com/office/infopath/2007/PartnerControls"/>
    <xsd:element name="a89ec2e881924649b56d136f417343cd" ma:index="12" nillable="true" ma:taxonomy="true" ma:internalName="a89ec2e881924649b56d136f417343cd" ma:taxonomyFieldName="RollupTag" ma:displayName="RollupTag" ma:default="" ma:fieldId="{a89ec2e8-8192-4649-b56d-136f417343cd}" ma:taxonomyMulti="true" ma:sspId="95ffa1d7-3c64-41f3-9f50-fdcccd4bda03" ma:termSetId="919cebc2-c505-4154-acbe-cc463165d79b" ma:anchorId="00000000-0000-0000-0000-000000000000" ma:open="false" ma:isKeyword="false">
      <xsd:complexType>
        <xsd:sequence>
          <xsd:element ref="pc:Terms" minOccurs="0" maxOccurs="1"/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175C2F06-4567-4D3D-AA19-409DBB6B7D10}">
  <ds:schemaRefs>
    <ds:schemaRef ds:uri="http://schemas.microsoft.com/office/2006/metadata/longProperties"/>
  </ds:schemaRefs>
</ds:datastoreItem>
</file>

<file path=customXml/itemProps2.xml><?xml version="1.0" encoding="utf-8"?>
<ds:datastoreItem xmlns:ds="http://schemas.openxmlformats.org/officeDocument/2006/customXml" ds:itemID="{9BA0866C-3F97-4793-9252-7BD26143F62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5AEB46BA-7B96-4354-84F0-58C683FDA2E2}">
  <ds:schemaRefs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d0b4d4e3-5e6b-4cd2-b4f1-c2cfb07e87bd"/>
    <ds:schemaRef ds:uri="http://purl.org/dc/elements/1.1/"/>
    <ds:schemaRef ds:uri="http://schemas.microsoft.com/office/2006/metadata/properties"/>
    <ds:schemaRef ds:uri="14b87bfc-89ff-4911-b9dc-f8526a62674a"/>
    <ds:schemaRef ds:uri="http://www.w3.org/XML/1998/namespace"/>
    <ds:schemaRef ds:uri="http://purl.org/dc/dcmitype/"/>
  </ds:schemaRefs>
</ds:datastoreItem>
</file>

<file path=customXml/itemProps4.xml><?xml version="1.0" encoding="utf-8"?>
<ds:datastoreItem xmlns:ds="http://schemas.openxmlformats.org/officeDocument/2006/customXml" ds:itemID="{1F22B4DD-BA0D-484A-B80F-7C5B085BBDD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0b4d4e3-5e6b-4cd2-b4f1-c2cfb07e87bd"/>
    <ds:schemaRef ds:uri="14b87bfc-89ff-4911-b9dc-f8526a62674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1567</TotalTime>
  <Words>456</Words>
  <Application>Microsoft Office PowerPoint</Application>
  <PresentationFormat>On-screen Show (4:3)</PresentationFormat>
  <Paragraphs>63</Paragraphs>
  <Slides>5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2" baseType="lpstr">
      <vt:lpstr>ＭＳ Ｐゴシック</vt:lpstr>
      <vt:lpstr>Arial</vt:lpstr>
      <vt:lpstr>Arial Bold</vt:lpstr>
      <vt:lpstr>Calibri</vt:lpstr>
      <vt:lpstr>Symbol</vt:lpstr>
      <vt:lpstr>Times New Roman</vt:lpstr>
      <vt:lpstr>Blank Presentation</vt:lpstr>
      <vt:lpstr>Upcoming commissioning activity</vt:lpstr>
      <vt:lpstr>Daytime Activities Provider List</vt:lpstr>
      <vt:lpstr>Daytime Activities: Rates</vt:lpstr>
      <vt:lpstr>Residential and Nursing Provider List</vt:lpstr>
      <vt:lpstr>Application Process</vt:lpstr>
    </vt:vector>
  </TitlesOfParts>
  <Company>bradford met. council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 template</dc:title>
  <dc:creator>Richard Briscoe</dc:creator>
  <cp:lastModifiedBy>Holly Watson</cp:lastModifiedBy>
  <cp:revision>92</cp:revision>
  <dcterms:created xsi:type="dcterms:W3CDTF">2011-07-14T13:34:17Z</dcterms:created>
  <dcterms:modified xsi:type="dcterms:W3CDTF">2021-05-11T10:05:48Z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RollupTag">
    <vt:lpwstr>121;#Corporate MS Office Templates|3f449300-6e98-452a-b689-156cf1d47528</vt:lpwstr>
  </property>
  <property fmtid="{D5CDD505-2E9C-101B-9397-08002B2CF9AE}" pid="3" name="BNDepartment">
    <vt:lpwstr>67;#Chief Executive|633447c2-e641-4395-aa7b-ceff75759f6f</vt:lpwstr>
  </property>
  <property fmtid="{D5CDD505-2E9C-101B-9397-08002B2CF9AE}" pid="4" name="ContentTypeId">
    <vt:lpwstr>0x010100BF21E284049E0B4E9C13BCEFF60FE20600DE18FF97D118AE449442E56ACEED7777</vt:lpwstr>
  </property>
</Properties>
</file>