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5"/>
  </p:sldMasterIdLst>
  <p:notesMasterIdLst>
    <p:notesMasterId r:id="rId14"/>
  </p:notesMasterIdLst>
  <p:sldIdLst>
    <p:sldId id="261" r:id="rId6"/>
    <p:sldId id="262" r:id="rId7"/>
    <p:sldId id="263" r:id="rId8"/>
    <p:sldId id="264" r:id="rId9"/>
    <p:sldId id="266" r:id="rId10"/>
    <p:sldId id="267" r:id="rId11"/>
    <p:sldId id="268" r:id="rId12"/>
    <p:sldId id="265" r:id="rId1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B076"/>
    <a:srgbClr val="005192"/>
    <a:srgbClr val="AA4E0F"/>
    <a:srgbClr val="006871"/>
    <a:srgbClr val="898989"/>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787"/>
    <p:restoredTop sz="94249" autoAdjust="0"/>
  </p:normalViewPr>
  <p:slideViewPr>
    <p:cSldViewPr>
      <p:cViewPr varScale="1">
        <p:scale>
          <a:sx n="68" d="100"/>
          <a:sy n="68" d="100"/>
        </p:scale>
        <p:origin x="70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fld id="{7BEEB9CF-A22F-4E06-98B2-4D6C7913E379}" type="datetimeFigureOut">
              <a:rPr lang="en-GB"/>
              <a:pPr>
                <a:defRPr/>
              </a:pPr>
              <a:t>12/09/2024</a:t>
            </a:fld>
            <a:endParaRPr lang="en-GB"/>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5961ECC-0FD6-40DC-A9AF-EA42D61AE51D}" type="slidenum">
              <a:rPr lang="en-GB"/>
              <a:pPr>
                <a:defRPr/>
              </a:pPr>
              <a:t>‹#›</a:t>
            </a:fld>
            <a:endParaRPr lang="en-GB"/>
          </a:p>
        </p:txBody>
      </p:sp>
    </p:spTree>
    <p:extLst>
      <p:ext uri="{BB962C8B-B14F-4D97-AF65-F5344CB8AC3E}">
        <p14:creationId xmlns:p14="http://schemas.microsoft.com/office/powerpoint/2010/main" val="5685072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27763" y="5916613"/>
            <a:ext cx="2376487"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2" name="Rectangle 2"/>
          <p:cNvSpPr>
            <a:spLocks noGrp="1" noChangeArrowheads="1"/>
          </p:cNvSpPr>
          <p:nvPr>
            <p:ph type="ctrTitle"/>
          </p:nvPr>
        </p:nvSpPr>
        <p:spPr>
          <a:xfrm>
            <a:off x="611188" y="1125538"/>
            <a:ext cx="4387850" cy="1943100"/>
          </a:xfrm>
        </p:spPr>
        <p:txBody>
          <a:bodyPr/>
          <a:lstStyle>
            <a:lvl1pPr>
              <a:defRPr sz="4400" smtClean="0">
                <a:solidFill>
                  <a:schemeClr val="tx1">
                    <a:lumMod val="65000"/>
                    <a:lumOff val="35000"/>
                  </a:schemeClr>
                </a:solidFill>
              </a:defRPr>
            </a:lvl1pPr>
          </a:lstStyle>
          <a:p>
            <a:pPr lvl="0"/>
            <a:r>
              <a:rPr lang="en-GB" noProof="0" dirty="0"/>
              <a:t>Click to edit Master title style</a:t>
            </a:r>
          </a:p>
        </p:txBody>
      </p:sp>
      <p:sp>
        <p:nvSpPr>
          <p:cNvPr id="5123" name="Rectangle 3"/>
          <p:cNvSpPr>
            <a:spLocks noGrp="1" noChangeArrowheads="1"/>
          </p:cNvSpPr>
          <p:nvPr>
            <p:ph type="subTitle" idx="1"/>
          </p:nvPr>
        </p:nvSpPr>
        <p:spPr>
          <a:xfrm>
            <a:off x="606425" y="3141663"/>
            <a:ext cx="4392613" cy="1752600"/>
          </a:xfrm>
        </p:spPr>
        <p:txBody>
          <a:bodyPr/>
          <a:lstStyle>
            <a:lvl1pPr marL="0" indent="0" eaLnBrk="1" hangingPunct="1">
              <a:buFontTx/>
              <a:buNone/>
              <a:defRPr sz="2400" smtClean="0">
                <a:solidFill>
                  <a:srgbClr val="424242"/>
                </a:solidFill>
                <a:latin typeface="Arial Bold" pitchFamily="1" charset="0"/>
              </a:defRPr>
            </a:lvl1pPr>
          </a:lstStyle>
          <a:p>
            <a:pPr lvl="0"/>
            <a:r>
              <a:rPr lang="en-GB" noProof="0" dirty="0"/>
              <a:t>Click to edit Master subtitle style</a:t>
            </a:r>
          </a:p>
        </p:txBody>
      </p:sp>
    </p:spTree>
    <p:extLst>
      <p:ext uri="{BB962C8B-B14F-4D97-AF65-F5344CB8AC3E}">
        <p14:creationId xmlns:p14="http://schemas.microsoft.com/office/powerpoint/2010/main" val="531921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7580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90221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1948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1">
                    <a:lumMod val="65000"/>
                    <a:lumOff val="35000"/>
                  </a:schemeClr>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3172680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97998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12072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16511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92906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774978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169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58890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5"/>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227763" y="5916613"/>
            <a:ext cx="2376487"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751"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txStyles>
    <p:titleStyle>
      <a:lvl1pPr algn="l" rtl="0" eaLnBrk="0" fontAlgn="base" hangingPunct="0">
        <a:spcBef>
          <a:spcPct val="0"/>
        </a:spcBef>
        <a:spcAft>
          <a:spcPct val="0"/>
        </a:spcAft>
        <a:defRPr sz="4000" b="1">
          <a:solidFill>
            <a:srgbClr val="595959"/>
          </a:solidFill>
          <a:latin typeface="+mj-lt"/>
          <a:ea typeface="+mj-ea"/>
          <a:cs typeface="+mj-cs"/>
        </a:defRPr>
      </a:lvl1pPr>
      <a:lvl2pPr algn="l" rtl="0" eaLnBrk="0" fontAlgn="base" hangingPunct="0">
        <a:spcBef>
          <a:spcPct val="0"/>
        </a:spcBef>
        <a:spcAft>
          <a:spcPct val="0"/>
        </a:spcAft>
        <a:defRPr sz="4000" b="1">
          <a:solidFill>
            <a:srgbClr val="595959"/>
          </a:solidFill>
          <a:latin typeface="Arial" charset="0"/>
          <a:ea typeface="ＭＳ Ｐゴシック" pitchFamily="1" charset="-128"/>
        </a:defRPr>
      </a:lvl2pPr>
      <a:lvl3pPr algn="l" rtl="0" eaLnBrk="0" fontAlgn="base" hangingPunct="0">
        <a:spcBef>
          <a:spcPct val="0"/>
        </a:spcBef>
        <a:spcAft>
          <a:spcPct val="0"/>
        </a:spcAft>
        <a:defRPr sz="4000" b="1">
          <a:solidFill>
            <a:srgbClr val="595959"/>
          </a:solidFill>
          <a:latin typeface="Arial" charset="0"/>
          <a:ea typeface="ＭＳ Ｐゴシック" pitchFamily="1" charset="-128"/>
        </a:defRPr>
      </a:lvl3pPr>
      <a:lvl4pPr algn="l" rtl="0" eaLnBrk="0" fontAlgn="base" hangingPunct="0">
        <a:spcBef>
          <a:spcPct val="0"/>
        </a:spcBef>
        <a:spcAft>
          <a:spcPct val="0"/>
        </a:spcAft>
        <a:defRPr sz="4000" b="1">
          <a:solidFill>
            <a:srgbClr val="595959"/>
          </a:solidFill>
          <a:latin typeface="Arial" charset="0"/>
          <a:ea typeface="ＭＳ Ｐゴシック" pitchFamily="1" charset="-128"/>
        </a:defRPr>
      </a:lvl4pPr>
      <a:lvl5pPr algn="l" rtl="0" eaLnBrk="0" fontAlgn="base" hangingPunct="0">
        <a:spcBef>
          <a:spcPct val="0"/>
        </a:spcBef>
        <a:spcAft>
          <a:spcPct val="0"/>
        </a:spcAft>
        <a:defRPr sz="4000" b="1">
          <a:solidFill>
            <a:srgbClr val="595959"/>
          </a:solidFill>
          <a:latin typeface="Arial" charset="0"/>
          <a:ea typeface="ＭＳ Ｐゴシック" pitchFamily="1" charset="-128"/>
        </a:defRPr>
      </a:lvl5pPr>
      <a:lvl6pPr marL="457200" algn="l" rtl="0" fontAlgn="base">
        <a:spcBef>
          <a:spcPct val="0"/>
        </a:spcBef>
        <a:spcAft>
          <a:spcPct val="0"/>
        </a:spcAft>
        <a:defRPr sz="4000" b="1">
          <a:solidFill>
            <a:schemeClr val="tx2"/>
          </a:solidFill>
          <a:latin typeface="Arial" charset="0"/>
          <a:ea typeface="ＭＳ Ｐゴシック" pitchFamily="1" charset="-128"/>
        </a:defRPr>
      </a:lvl6pPr>
      <a:lvl7pPr marL="914400" algn="l" rtl="0" fontAlgn="base">
        <a:spcBef>
          <a:spcPct val="0"/>
        </a:spcBef>
        <a:spcAft>
          <a:spcPct val="0"/>
        </a:spcAft>
        <a:defRPr sz="4000" b="1">
          <a:solidFill>
            <a:schemeClr val="tx2"/>
          </a:solidFill>
          <a:latin typeface="Arial" charset="0"/>
          <a:ea typeface="ＭＳ Ｐゴシック" pitchFamily="1" charset="-128"/>
        </a:defRPr>
      </a:lvl7pPr>
      <a:lvl8pPr marL="1371600" algn="l" rtl="0" fontAlgn="base">
        <a:spcBef>
          <a:spcPct val="0"/>
        </a:spcBef>
        <a:spcAft>
          <a:spcPct val="0"/>
        </a:spcAft>
        <a:defRPr sz="4000" b="1">
          <a:solidFill>
            <a:schemeClr val="tx2"/>
          </a:solidFill>
          <a:latin typeface="Arial" charset="0"/>
          <a:ea typeface="ＭＳ Ｐゴシック" pitchFamily="1" charset="-128"/>
        </a:defRPr>
      </a:lvl8pPr>
      <a:lvl9pPr marL="1828800" algn="l" rtl="0" fontAlgn="base">
        <a:spcBef>
          <a:spcPct val="0"/>
        </a:spcBef>
        <a:spcAft>
          <a:spcPct val="0"/>
        </a:spcAft>
        <a:defRPr sz="4000" b="1">
          <a:solidFill>
            <a:schemeClr val="tx2"/>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3200">
          <a:solidFill>
            <a:srgbClr val="404040"/>
          </a:solidFill>
          <a:latin typeface="+mn-lt"/>
          <a:ea typeface="+mn-ea"/>
          <a:cs typeface="+mn-cs"/>
        </a:defRPr>
      </a:lvl1pPr>
      <a:lvl2pPr marL="742950" indent="-285750" algn="l" rtl="0" eaLnBrk="0" fontAlgn="base" hangingPunct="0">
        <a:spcBef>
          <a:spcPct val="20000"/>
        </a:spcBef>
        <a:spcAft>
          <a:spcPct val="0"/>
        </a:spcAft>
        <a:buChar char="–"/>
        <a:defRPr sz="2800">
          <a:solidFill>
            <a:srgbClr val="404040"/>
          </a:solidFill>
          <a:latin typeface="+mn-lt"/>
          <a:ea typeface="+mn-ea"/>
        </a:defRPr>
      </a:lvl2pPr>
      <a:lvl3pPr marL="1143000" indent="-228600" algn="l" rtl="0" eaLnBrk="0" fontAlgn="base" hangingPunct="0">
        <a:spcBef>
          <a:spcPct val="20000"/>
        </a:spcBef>
        <a:spcAft>
          <a:spcPct val="0"/>
        </a:spcAft>
        <a:buChar char="•"/>
        <a:defRPr sz="2400">
          <a:solidFill>
            <a:srgbClr val="404040"/>
          </a:solidFill>
          <a:latin typeface="+mn-lt"/>
          <a:ea typeface="+mn-ea"/>
        </a:defRPr>
      </a:lvl3pPr>
      <a:lvl4pPr marL="1600200" indent="-228600" algn="l" rtl="0" eaLnBrk="0" fontAlgn="base" hangingPunct="0">
        <a:spcBef>
          <a:spcPct val="20000"/>
        </a:spcBef>
        <a:spcAft>
          <a:spcPct val="0"/>
        </a:spcAft>
        <a:buChar char="–"/>
        <a:defRPr sz="2000">
          <a:solidFill>
            <a:srgbClr val="404040"/>
          </a:solidFill>
          <a:latin typeface="+mn-lt"/>
          <a:ea typeface="+mn-ea"/>
        </a:defRPr>
      </a:lvl4pPr>
      <a:lvl5pPr marL="2057400" indent="-228600" algn="l" rtl="0" eaLnBrk="0" fontAlgn="base" hangingPunct="0">
        <a:spcBef>
          <a:spcPct val="20000"/>
        </a:spcBef>
        <a:spcAft>
          <a:spcPct val="0"/>
        </a:spcAft>
        <a:buChar char="»"/>
        <a:defRPr sz="2000">
          <a:solidFill>
            <a:srgbClr val="404040"/>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bradford.connecttosupport.org/provider-zone/equalities-data-new-approach-coming/"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solidFill>
                  <a:srgbClr val="FF0000"/>
                </a:solidFill>
              </a:rPr>
              <a:t>ABOUT THESE SLIDES</a:t>
            </a:r>
          </a:p>
        </p:txBody>
      </p:sp>
      <p:sp>
        <p:nvSpPr>
          <p:cNvPr id="4099" name="Rectangle 3"/>
          <p:cNvSpPr>
            <a:spLocks noGrp="1" noChangeArrowheads="1"/>
          </p:cNvSpPr>
          <p:nvPr>
            <p:ph type="body" idx="1"/>
          </p:nvPr>
        </p:nvSpPr>
        <p:spPr>
          <a:xfrm>
            <a:off x="685800" y="1412776"/>
            <a:ext cx="7772400" cy="4539208"/>
          </a:xfrm>
        </p:spPr>
        <p:txBody>
          <a:bodyPr/>
          <a:lstStyle/>
          <a:p>
            <a:pPr marL="0" indent="0">
              <a:spcAft>
                <a:spcPts val="600"/>
              </a:spcAft>
              <a:buNone/>
            </a:pPr>
            <a:r>
              <a:rPr lang="en-GB" sz="1800" dirty="0">
                <a:solidFill>
                  <a:srgbClr val="FF0000"/>
                </a:solidFill>
              </a:rPr>
              <a:t>These slides have been drafted to help you explain to staff about the Equalities Questionnaire roll-out happening in October 2024.</a:t>
            </a:r>
          </a:p>
          <a:p>
            <a:pPr marL="0" indent="0">
              <a:spcAft>
                <a:spcPts val="600"/>
              </a:spcAft>
              <a:buNone/>
            </a:pPr>
            <a:endParaRPr lang="en-GB" sz="1800" dirty="0">
              <a:solidFill>
                <a:srgbClr val="FF0000"/>
              </a:solidFill>
            </a:endParaRPr>
          </a:p>
          <a:p>
            <a:pPr marL="0" indent="0">
              <a:spcAft>
                <a:spcPts val="600"/>
              </a:spcAft>
              <a:buNone/>
            </a:pPr>
            <a:r>
              <a:rPr lang="en-GB" sz="1800" dirty="0">
                <a:solidFill>
                  <a:srgbClr val="FF0000"/>
                </a:solidFill>
              </a:rPr>
              <a:t>You are welcome to edit these slides as appropriate to your service and staff team, including changing them to your organisation’s own PowerPoint template.</a:t>
            </a:r>
          </a:p>
          <a:p>
            <a:pPr marL="0" indent="0">
              <a:spcAft>
                <a:spcPts val="600"/>
              </a:spcAft>
              <a:buNone/>
            </a:pPr>
            <a:endParaRPr lang="en-GB"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What is Bradford Council doing?</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Ø"/>
            </a:pPr>
            <a:r>
              <a:rPr lang="en-GB" sz="1800" dirty="0"/>
              <a:t>Bradford Council are asking all providers and all services to take part in an initial roll-out of a new Equalities Questionnaire.</a:t>
            </a:r>
          </a:p>
          <a:p>
            <a:pPr>
              <a:spcAft>
                <a:spcPts val="600"/>
              </a:spcAft>
              <a:buFont typeface="Wingdings" panose="05000000000000000000" pitchFamily="2" charset="2"/>
              <a:buChar char="Ø"/>
            </a:pPr>
            <a:r>
              <a:rPr lang="en-GB" sz="1800" dirty="0"/>
              <a:t>The online questionnaire will gather anonymous information about the equality characteristics of people who are using care and support services in the District.</a:t>
            </a:r>
          </a:p>
          <a:p>
            <a:pPr>
              <a:spcAft>
                <a:spcPts val="600"/>
              </a:spcAft>
              <a:buFont typeface="Wingdings" panose="05000000000000000000" pitchFamily="2" charset="2"/>
              <a:buChar char="Ø"/>
            </a:pPr>
            <a:r>
              <a:rPr lang="en-GB" sz="1800" dirty="0"/>
              <a:t>We are going to share the equalities questionnaire with everyone who uses our care and support services in Bradford and support them to complete it where required over the month of October.</a:t>
            </a:r>
          </a:p>
          <a:p>
            <a:pPr>
              <a:spcAft>
                <a:spcPts val="600"/>
              </a:spcAft>
              <a:buFont typeface="Wingdings" panose="05000000000000000000" pitchFamily="2" charset="2"/>
              <a:buChar char="Ø"/>
            </a:pPr>
            <a:r>
              <a:rPr lang="en-GB" sz="1800" dirty="0"/>
              <a:t>Bradford Council want all care and support services to be accessible, inclusive and responsive to the needs of people and communities within the District – having good equalities information will help them do this.</a:t>
            </a:r>
          </a:p>
        </p:txBody>
      </p:sp>
    </p:spTree>
    <p:extLst>
      <p:ext uri="{BB962C8B-B14F-4D97-AF65-F5344CB8AC3E}">
        <p14:creationId xmlns:p14="http://schemas.microsoft.com/office/powerpoint/2010/main" val="911249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Why is equalities data important</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Ø"/>
            </a:pPr>
            <a:r>
              <a:rPr lang="en-GB" sz="1800" dirty="0"/>
              <a:t>It helps us understand who is using our services, and who isn’t.</a:t>
            </a:r>
          </a:p>
          <a:p>
            <a:pPr>
              <a:spcAft>
                <a:spcPts val="600"/>
              </a:spcAft>
              <a:buFont typeface="Wingdings" panose="05000000000000000000" pitchFamily="2" charset="2"/>
              <a:buChar char="Ø"/>
            </a:pPr>
            <a:r>
              <a:rPr lang="en-GB" sz="1800" dirty="0"/>
              <a:t>It sheds light on the situation of groups who are at risk of discrimination</a:t>
            </a:r>
          </a:p>
          <a:p>
            <a:pPr>
              <a:spcAft>
                <a:spcPts val="600"/>
              </a:spcAft>
              <a:buFont typeface="Wingdings" panose="05000000000000000000" pitchFamily="2" charset="2"/>
              <a:buChar char="Ø"/>
            </a:pPr>
            <a:r>
              <a:rPr lang="en-GB" sz="1800" dirty="0"/>
              <a:t>Inequality can only be tackled when we know where it is happening…</a:t>
            </a:r>
          </a:p>
          <a:p>
            <a:pPr lvl="1">
              <a:spcAft>
                <a:spcPts val="600"/>
              </a:spcAft>
              <a:buFont typeface="Wingdings" panose="05000000000000000000" pitchFamily="2" charset="2"/>
              <a:buChar char="Ø"/>
            </a:pPr>
            <a:r>
              <a:rPr lang="en-GB" sz="1800" dirty="0"/>
              <a:t>to look for the underlying causes and effectively address them, working in partnership with the people affected</a:t>
            </a:r>
          </a:p>
          <a:p>
            <a:pPr lvl="1">
              <a:spcAft>
                <a:spcPts val="600"/>
              </a:spcAft>
              <a:buFont typeface="Wingdings" panose="05000000000000000000" pitchFamily="2" charset="2"/>
              <a:buChar char="Ø"/>
            </a:pPr>
            <a:r>
              <a:rPr lang="en-GB" sz="1800" dirty="0"/>
              <a:t>And work to deliver improvements and better outcomes for people who use services.</a:t>
            </a:r>
          </a:p>
        </p:txBody>
      </p:sp>
    </p:spTree>
    <p:extLst>
      <p:ext uri="{BB962C8B-B14F-4D97-AF65-F5344CB8AC3E}">
        <p14:creationId xmlns:p14="http://schemas.microsoft.com/office/powerpoint/2010/main" val="1365975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How the information will be used</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Ø"/>
            </a:pPr>
            <a:r>
              <a:rPr lang="en-GB" sz="1800" dirty="0"/>
              <a:t>Quality assurance and contract management activity</a:t>
            </a:r>
          </a:p>
          <a:p>
            <a:pPr>
              <a:spcAft>
                <a:spcPts val="600"/>
              </a:spcAft>
              <a:buFont typeface="Wingdings" panose="05000000000000000000" pitchFamily="2" charset="2"/>
              <a:buChar char="Ø"/>
            </a:pPr>
            <a:r>
              <a:rPr lang="en-GB" sz="1800" dirty="0"/>
              <a:t>Service reviews, needs and gap analysis</a:t>
            </a:r>
          </a:p>
          <a:p>
            <a:pPr>
              <a:spcAft>
                <a:spcPts val="600"/>
              </a:spcAft>
              <a:buFont typeface="Wingdings" panose="05000000000000000000" pitchFamily="2" charset="2"/>
              <a:buChar char="Ø"/>
            </a:pPr>
            <a:r>
              <a:rPr lang="en-GB" sz="1800" dirty="0"/>
              <a:t>Improvements to service delivery and design</a:t>
            </a:r>
          </a:p>
          <a:p>
            <a:pPr>
              <a:spcAft>
                <a:spcPts val="600"/>
              </a:spcAft>
              <a:buFont typeface="Wingdings" panose="05000000000000000000" pitchFamily="2" charset="2"/>
              <a:buChar char="Ø"/>
            </a:pPr>
            <a:r>
              <a:rPr lang="en-GB" sz="1800" dirty="0"/>
              <a:t>Workforce planning and shaping</a:t>
            </a:r>
          </a:p>
          <a:p>
            <a:pPr>
              <a:spcAft>
                <a:spcPts val="600"/>
              </a:spcAft>
              <a:buFont typeface="Wingdings" panose="05000000000000000000" pitchFamily="2" charset="2"/>
              <a:buChar char="Ø"/>
            </a:pPr>
            <a:r>
              <a:rPr lang="en-GB" sz="1800" dirty="0"/>
              <a:t>Equality Impact Assessments</a:t>
            </a:r>
          </a:p>
          <a:p>
            <a:pPr>
              <a:spcAft>
                <a:spcPts val="600"/>
              </a:spcAft>
              <a:buFont typeface="Wingdings" panose="05000000000000000000" pitchFamily="2" charset="2"/>
              <a:buChar char="Ø"/>
            </a:pPr>
            <a:r>
              <a:rPr lang="en-GB" sz="1800" dirty="0"/>
              <a:t>CQC assurance</a:t>
            </a:r>
          </a:p>
          <a:p>
            <a:pPr>
              <a:spcAft>
                <a:spcPts val="600"/>
              </a:spcAft>
              <a:buFont typeface="Wingdings" panose="05000000000000000000" pitchFamily="2" charset="2"/>
              <a:buChar char="Ø"/>
            </a:pPr>
            <a:endParaRPr lang="en-GB" sz="1800" dirty="0"/>
          </a:p>
        </p:txBody>
      </p:sp>
    </p:spTree>
    <p:extLst>
      <p:ext uri="{BB962C8B-B14F-4D97-AF65-F5344CB8AC3E}">
        <p14:creationId xmlns:p14="http://schemas.microsoft.com/office/powerpoint/2010/main" val="4186691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What are we being asked to do</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Ø"/>
            </a:pPr>
            <a:r>
              <a:rPr lang="en-GB" sz="1800" dirty="0"/>
              <a:t>We will be sent an email with a link to the online questionnaire and our unique service ID.</a:t>
            </a:r>
          </a:p>
          <a:p>
            <a:pPr>
              <a:spcAft>
                <a:spcPts val="600"/>
              </a:spcAft>
              <a:buFont typeface="Wingdings" panose="05000000000000000000" pitchFamily="2" charset="2"/>
              <a:buChar char="Ø"/>
            </a:pPr>
            <a:r>
              <a:rPr lang="en-GB" sz="1800" dirty="0"/>
              <a:t>The questionnaires can be completed either,</a:t>
            </a:r>
          </a:p>
          <a:p>
            <a:pPr lvl="1">
              <a:spcAft>
                <a:spcPts val="600"/>
              </a:spcAft>
              <a:buFont typeface="Wingdings" panose="05000000000000000000" pitchFamily="2" charset="2"/>
              <a:buChar char="Ø"/>
            </a:pPr>
            <a:r>
              <a:rPr lang="en-GB" sz="1800" dirty="0"/>
              <a:t>By sending the link and unique service ID directly to the person for them to complete the questionnaire themselves, or</a:t>
            </a:r>
          </a:p>
          <a:p>
            <a:pPr lvl="1">
              <a:spcAft>
                <a:spcPts val="600"/>
              </a:spcAft>
              <a:buFont typeface="Wingdings" panose="05000000000000000000" pitchFamily="2" charset="2"/>
              <a:buChar char="Ø"/>
            </a:pPr>
            <a:r>
              <a:rPr lang="en-GB" sz="1800" dirty="0"/>
              <a:t>By a member of staff supporting the person to complete the questionnaire on a phone or tablet</a:t>
            </a:r>
          </a:p>
          <a:p>
            <a:pPr marL="365125" lvl="1" indent="-365125">
              <a:spcAft>
                <a:spcPts val="600"/>
              </a:spcAft>
              <a:buFont typeface="Wingdings" panose="05000000000000000000" pitchFamily="2" charset="2"/>
              <a:buChar char="Ø"/>
            </a:pPr>
            <a:r>
              <a:rPr lang="en-GB" sz="1800" dirty="0"/>
              <a:t>The aim is that everyone who uses our services in October is asked to fill out or is supported to fill out the questionnaire. This is a bit like a census of people using service.</a:t>
            </a:r>
          </a:p>
          <a:p>
            <a:pPr marL="365125" lvl="1" indent="-365125">
              <a:spcAft>
                <a:spcPts val="600"/>
              </a:spcAft>
              <a:buFont typeface="Wingdings" panose="05000000000000000000" pitchFamily="2" charset="2"/>
              <a:buChar char="Ø"/>
            </a:pPr>
            <a:r>
              <a:rPr lang="en-GB" sz="1800" dirty="0"/>
              <a:t>We will get a report back from the Council with the results from the questionnaire which will help us to think about who uses our services.</a:t>
            </a:r>
          </a:p>
        </p:txBody>
      </p:sp>
    </p:spTree>
    <p:extLst>
      <p:ext uri="{BB962C8B-B14F-4D97-AF65-F5344CB8AC3E}">
        <p14:creationId xmlns:p14="http://schemas.microsoft.com/office/powerpoint/2010/main" val="4075104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Information about the questionnaire</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Ø"/>
            </a:pPr>
            <a:r>
              <a:rPr lang="en-GB" sz="1800" dirty="0"/>
              <a:t>The questionnaires must be completed online. It works on phones and tablets.</a:t>
            </a:r>
          </a:p>
          <a:p>
            <a:pPr>
              <a:spcAft>
                <a:spcPts val="600"/>
              </a:spcAft>
              <a:buFont typeface="Wingdings" panose="05000000000000000000" pitchFamily="2" charset="2"/>
              <a:buChar char="Ø"/>
            </a:pPr>
            <a:r>
              <a:rPr lang="en-GB" sz="1800" dirty="0"/>
              <a:t>All responses are anonymous.</a:t>
            </a:r>
          </a:p>
          <a:p>
            <a:pPr>
              <a:spcAft>
                <a:spcPts val="600"/>
              </a:spcAft>
              <a:buFont typeface="Wingdings" panose="05000000000000000000" pitchFamily="2" charset="2"/>
              <a:buChar char="Ø"/>
            </a:pPr>
            <a:r>
              <a:rPr lang="en-GB" sz="1800" dirty="0"/>
              <a:t>If you hover over this symbol in the questionnaire        you will be able to see a short explanation of why the question is being asked. </a:t>
            </a:r>
          </a:p>
          <a:p>
            <a:pPr>
              <a:spcAft>
                <a:spcPts val="600"/>
              </a:spcAft>
              <a:buFont typeface="Wingdings" panose="05000000000000000000" pitchFamily="2" charset="2"/>
              <a:buChar char="Ø"/>
            </a:pPr>
            <a:r>
              <a:rPr lang="en-GB" sz="1800" dirty="0"/>
              <a:t>All questions that offer answer choices have a prefer not to say option. All questions (apart from the unique service ID) can also just be left blank if people want to do this.</a:t>
            </a:r>
          </a:p>
          <a:p>
            <a:pPr>
              <a:spcAft>
                <a:spcPts val="600"/>
              </a:spcAft>
              <a:buFont typeface="Wingdings" panose="05000000000000000000" pitchFamily="2" charset="2"/>
              <a:buChar char="Ø"/>
            </a:pPr>
            <a:r>
              <a:rPr lang="en-GB" sz="1800" dirty="0"/>
              <a:t>Easy Read, Audio and BSL information will be available to support the questionnaire.</a:t>
            </a:r>
          </a:p>
          <a:p>
            <a:pPr>
              <a:spcAft>
                <a:spcPts val="600"/>
              </a:spcAft>
              <a:buFont typeface="Wingdings" panose="05000000000000000000" pitchFamily="2" charset="2"/>
              <a:buChar char="Ø"/>
            </a:pPr>
            <a:r>
              <a:rPr lang="en-GB" sz="1800" dirty="0"/>
              <a:t>Guidance for staff is available on the </a:t>
            </a:r>
            <a:r>
              <a:rPr lang="en-GB" sz="1800" dirty="0">
                <a:hlinkClick r:id="rId2"/>
              </a:rPr>
              <a:t>Connect to Support Provider Zone</a:t>
            </a:r>
            <a:r>
              <a:rPr lang="en-GB" sz="1800" dirty="0"/>
              <a:t>.</a:t>
            </a:r>
          </a:p>
          <a:p>
            <a:pPr>
              <a:spcAft>
                <a:spcPts val="600"/>
              </a:spcAft>
              <a:buFont typeface="Wingdings" panose="05000000000000000000" pitchFamily="2" charset="2"/>
              <a:buChar char="Ø"/>
            </a:pPr>
            <a:endParaRPr lang="en-GB" sz="1800" dirty="0"/>
          </a:p>
        </p:txBody>
      </p:sp>
      <p:pic>
        <p:nvPicPr>
          <p:cNvPr id="2" name="Picture 1">
            <a:extLst>
              <a:ext uri="{FF2B5EF4-FFF2-40B4-BE49-F238E27FC236}">
                <a16:creationId xmlns:a16="http://schemas.microsoft.com/office/drawing/2014/main" id="{D3B13B29-8836-F493-343D-C191961646C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176" y="2492896"/>
            <a:ext cx="379730" cy="263525"/>
          </a:xfrm>
          <a:prstGeom prst="rect">
            <a:avLst/>
          </a:prstGeom>
          <a:noFill/>
        </p:spPr>
      </p:pic>
    </p:spTree>
    <p:extLst>
      <p:ext uri="{BB962C8B-B14F-4D97-AF65-F5344CB8AC3E}">
        <p14:creationId xmlns:p14="http://schemas.microsoft.com/office/powerpoint/2010/main" val="3234716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Some tips for supporting people to answer equality questions</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ü"/>
            </a:pPr>
            <a:r>
              <a:rPr lang="en-GB" sz="1800" dirty="0"/>
              <a:t>Let people know that whatever their answer is; that answer is ok.</a:t>
            </a:r>
          </a:p>
          <a:p>
            <a:pPr>
              <a:spcAft>
                <a:spcPts val="600"/>
              </a:spcAft>
              <a:buFont typeface="Wingdings" panose="05000000000000000000" pitchFamily="2" charset="2"/>
              <a:buChar char="ü"/>
            </a:pPr>
            <a:r>
              <a:rPr lang="en-GB" sz="1800" dirty="0"/>
              <a:t>Keep your tone neutral and non-judgemental.</a:t>
            </a:r>
          </a:p>
          <a:p>
            <a:pPr>
              <a:spcAft>
                <a:spcPts val="600"/>
              </a:spcAft>
              <a:buFont typeface="Wingdings" panose="05000000000000000000" pitchFamily="2" charset="2"/>
              <a:buChar char="ü"/>
            </a:pPr>
            <a:r>
              <a:rPr lang="en-GB" sz="1800" dirty="0"/>
              <a:t>Use the additional information provided (in the info sheet or by hovering over the symbol) to help people understand why we’re asking the questions.</a:t>
            </a:r>
          </a:p>
          <a:p>
            <a:pPr>
              <a:spcAft>
                <a:spcPts val="600"/>
              </a:spcAft>
              <a:buFont typeface="Wingdings" panose="05000000000000000000" pitchFamily="2" charset="2"/>
              <a:buChar char="ü"/>
            </a:pPr>
            <a:r>
              <a:rPr lang="en-GB" sz="1800" dirty="0"/>
              <a:t>Reassure people that their information will be anonymous and treated sensitively.</a:t>
            </a:r>
          </a:p>
          <a:p>
            <a:pPr>
              <a:spcAft>
                <a:spcPts val="600"/>
              </a:spcAft>
              <a:buFont typeface="Wingdings" panose="05000000000000000000" pitchFamily="2" charset="2"/>
              <a:buChar char="ü"/>
            </a:pPr>
            <a:r>
              <a:rPr lang="en-GB" sz="1800" dirty="0"/>
              <a:t>Reassure people that if they don’t want to answer a question they can pick ‘prefer not to say’ or just leave it blank.</a:t>
            </a:r>
          </a:p>
          <a:p>
            <a:pPr>
              <a:spcAft>
                <a:spcPts val="600"/>
              </a:spcAft>
              <a:buFont typeface="Wingdings" panose="05000000000000000000" pitchFamily="2" charset="2"/>
              <a:buChar char="ü"/>
            </a:pPr>
            <a:r>
              <a:rPr lang="en-GB" sz="1800" dirty="0"/>
              <a:t>Let people know by answering these questions, they’ll be helping others to get good services.</a:t>
            </a:r>
          </a:p>
          <a:p>
            <a:pPr>
              <a:spcAft>
                <a:spcPts val="600"/>
              </a:spcAft>
              <a:buFont typeface="Wingdings" panose="05000000000000000000" pitchFamily="2" charset="2"/>
              <a:buChar char="Ø"/>
            </a:pPr>
            <a:endParaRPr lang="en-GB" sz="1800" dirty="0"/>
          </a:p>
        </p:txBody>
      </p:sp>
    </p:spTree>
    <p:extLst>
      <p:ext uri="{BB962C8B-B14F-4D97-AF65-F5344CB8AC3E}">
        <p14:creationId xmlns:p14="http://schemas.microsoft.com/office/powerpoint/2010/main" val="714719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93948"/>
            <a:ext cx="7772400" cy="936104"/>
          </a:xfrm>
        </p:spPr>
        <p:txBody>
          <a:bodyPr/>
          <a:lstStyle/>
          <a:p>
            <a:r>
              <a:rPr lang="en-GB" sz="2400" dirty="0"/>
              <a:t>Key messages</a:t>
            </a:r>
          </a:p>
        </p:txBody>
      </p:sp>
      <p:sp>
        <p:nvSpPr>
          <p:cNvPr id="4099" name="Rectangle 3"/>
          <p:cNvSpPr>
            <a:spLocks noGrp="1" noChangeArrowheads="1"/>
          </p:cNvSpPr>
          <p:nvPr>
            <p:ph type="body" idx="1"/>
          </p:nvPr>
        </p:nvSpPr>
        <p:spPr>
          <a:xfrm>
            <a:off x="685800" y="1412776"/>
            <a:ext cx="7772400" cy="4539208"/>
          </a:xfrm>
        </p:spPr>
        <p:txBody>
          <a:bodyPr/>
          <a:lstStyle/>
          <a:p>
            <a:pPr>
              <a:spcAft>
                <a:spcPts val="600"/>
              </a:spcAft>
              <a:buFont typeface="Wingdings" panose="05000000000000000000" pitchFamily="2" charset="2"/>
              <a:buChar char="Ø"/>
            </a:pPr>
            <a:r>
              <a:rPr lang="en-GB" sz="1800" dirty="0"/>
              <a:t>This questionnaire will help improve existing services and shape future services to be accessible, inclusive and welcoming for everyone. </a:t>
            </a:r>
          </a:p>
          <a:p>
            <a:pPr>
              <a:spcAft>
                <a:spcPts val="600"/>
              </a:spcAft>
              <a:buFont typeface="Wingdings" panose="05000000000000000000" pitchFamily="2" charset="2"/>
              <a:buChar char="Ø"/>
            </a:pPr>
            <a:r>
              <a:rPr lang="en-GB" sz="1800" dirty="0"/>
              <a:t>All responses are anonymous and people can choose not to answer questions.</a:t>
            </a:r>
          </a:p>
          <a:p>
            <a:pPr>
              <a:spcAft>
                <a:spcPts val="600"/>
              </a:spcAft>
              <a:buFont typeface="Wingdings" panose="05000000000000000000" pitchFamily="2" charset="2"/>
              <a:buChar char="Ø"/>
            </a:pPr>
            <a:r>
              <a:rPr lang="en-GB" sz="1800" dirty="0"/>
              <a:t>It is important that as many people complete the questionnaire as possible, so they are represented in the results.</a:t>
            </a:r>
          </a:p>
          <a:p>
            <a:pPr>
              <a:spcAft>
                <a:spcPts val="600"/>
              </a:spcAft>
              <a:buFont typeface="Wingdings" panose="05000000000000000000" pitchFamily="2" charset="2"/>
              <a:buChar char="Ø"/>
            </a:pPr>
            <a:r>
              <a:rPr lang="en-GB" sz="1800" dirty="0"/>
              <a:t>Support is available so you can help people to complete the questionnaire.</a:t>
            </a:r>
          </a:p>
        </p:txBody>
      </p:sp>
    </p:spTree>
    <p:extLst>
      <p:ext uri="{BB962C8B-B14F-4D97-AF65-F5344CB8AC3E}">
        <p14:creationId xmlns:p14="http://schemas.microsoft.com/office/powerpoint/2010/main" val="1034016380"/>
      </p:ext>
    </p:extLst>
  </p:cSld>
  <p:clrMapOvr>
    <a:masterClrMapping/>
  </p:clrMapOvr>
</p:sld>
</file>

<file path=ppt/theme/theme1.xml><?xml version="1.0" encoding="utf-8"?>
<a:theme xmlns:a="http://schemas.openxmlformats.org/drawingml/2006/main" name="Blank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0b4d4e3-5e6b-4cd2-b4f1-c2cfb07e87bd">
      <Value>67</Value>
      <Value>121</Value>
    </TaxCatchAll>
    <jca61ed375004124b06360e7e528af3a xmlns="d0b4d4e3-5e6b-4cd2-b4f1-c2cfb07e87bd">
      <Terms xmlns="http://schemas.microsoft.com/office/infopath/2007/PartnerControls">
        <TermInfo xmlns="http://schemas.microsoft.com/office/infopath/2007/PartnerControls">
          <TermName xmlns="http://schemas.microsoft.com/office/infopath/2007/PartnerControls">Chief Executive</TermName>
          <TermId xmlns="http://schemas.microsoft.com/office/infopath/2007/PartnerControls">633447c2-e641-4395-aa7b-ceff75759f6f</TermId>
        </TermInfo>
      </Terms>
    </jca61ed375004124b06360e7e528af3a>
    <a89ec2e881924649b56d136f417343cd xmlns="14b87bfc-89ff-4911-b9dc-f8526a62674a">
      <Terms xmlns="http://schemas.microsoft.com/office/infopath/2007/PartnerControls">
        <TermInfo xmlns="http://schemas.microsoft.com/office/infopath/2007/PartnerControls">
          <TermName xmlns="http://schemas.microsoft.com/office/infopath/2007/PartnerControls">Corporate MS Office Templates</TermName>
          <TermId xmlns="http://schemas.microsoft.com/office/infopath/2007/PartnerControls">3f449300-6e98-452a-b689-156cf1d47528</TermId>
        </TermInfo>
      </Terms>
    </a89ec2e881924649b56d136f417343cd>
  </documentManagement>
</p:properties>
</file>

<file path=customXml/item4.xml><?xml version="1.0" encoding="utf-8"?>
<ct:contentTypeSchema xmlns:ct="http://schemas.microsoft.com/office/2006/metadata/contentType" xmlns:ma="http://schemas.microsoft.com/office/2006/metadata/properties/metaAttributes" ct:_="" ma:_="" ma:contentTypeName="BradNetDoc" ma:contentTypeID="0x010100BF21E284049E0B4E9C13BCEFF60FE20600DE18FF97D118AE449442E56ACEED7777" ma:contentTypeVersion="3" ma:contentTypeDescription="" ma:contentTypeScope="" ma:versionID="14958f5b3373c4c36b5e0d92013e2e68">
  <xsd:schema xmlns:xsd="http://www.w3.org/2001/XMLSchema" xmlns:xs="http://www.w3.org/2001/XMLSchema" xmlns:p="http://schemas.microsoft.com/office/2006/metadata/properties" xmlns:ns2="d0b4d4e3-5e6b-4cd2-b4f1-c2cfb07e87bd" xmlns:ns3="14b87bfc-89ff-4911-b9dc-f8526a62674a" targetNamespace="http://schemas.microsoft.com/office/2006/metadata/properties" ma:root="true" ma:fieldsID="844c76de397200a8de43eead85be39de" ns2:_="" ns3:_="">
    <xsd:import namespace="d0b4d4e3-5e6b-4cd2-b4f1-c2cfb07e87bd"/>
    <xsd:import namespace="14b87bfc-89ff-4911-b9dc-f8526a62674a"/>
    <xsd:element name="properties">
      <xsd:complexType>
        <xsd:sequence>
          <xsd:element name="documentManagement">
            <xsd:complexType>
              <xsd:all>
                <xsd:element ref="ns2:jca61ed375004124b06360e7e528af3a" minOccurs="0"/>
                <xsd:element ref="ns2:TaxCatchAll" minOccurs="0"/>
                <xsd:element ref="ns2:TaxCatchAllLabel" minOccurs="0"/>
                <xsd:element ref="ns3:a89ec2e881924649b56d136f417343c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b4d4e3-5e6b-4cd2-b4f1-c2cfb07e87bd" elementFormDefault="qualified">
    <xsd:import namespace="http://schemas.microsoft.com/office/2006/documentManagement/types"/>
    <xsd:import namespace="http://schemas.microsoft.com/office/infopath/2007/PartnerControls"/>
    <xsd:element name="jca61ed375004124b06360e7e528af3a" ma:index="8" nillable="true" ma:taxonomy="true" ma:internalName="jca61ed375004124b06360e7e528af3a" ma:taxonomyFieldName="BNDepartment" ma:displayName="Department" ma:indexed="true" ma:default="" ma:fieldId="{3ca61ed3-7500-4124-b063-60e7e528af3a}" ma:sspId="95ffa1d7-3c64-41f3-9f50-fdcccd4bda03" ma:termSetId="919cebc2-c505-4154-acbe-cc463165d79b" ma:anchorId="4609a5d4-f984-44ea-b8c2-60fe2b2707c1" ma:open="false" ma:isKeyword="false">
      <xsd:complexType>
        <xsd:sequence>
          <xsd:element ref="pc:Terms" minOccurs="0" maxOccurs="1"/>
        </xsd:sequence>
      </xsd:complexType>
    </xsd:element>
    <xsd:element name="TaxCatchAll" ma:index="9" nillable="true" ma:displayName="Taxonomy Catch All Column" ma:hidden="true" ma:list="{6ed2c0d6-85fc-4350-9a3a-822f58bfba56}" ma:internalName="TaxCatchAll" ma:showField="CatchAllData" ma:web="d0b4d4e3-5e6b-4cd2-b4f1-c2cfb07e87b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6ed2c0d6-85fc-4350-9a3a-822f58bfba56}" ma:internalName="TaxCatchAllLabel" ma:readOnly="true" ma:showField="CatchAllDataLabel" ma:web="d0b4d4e3-5e6b-4cd2-b4f1-c2cfb07e87b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4b87bfc-89ff-4911-b9dc-f8526a62674a" elementFormDefault="qualified">
    <xsd:import namespace="http://schemas.microsoft.com/office/2006/documentManagement/types"/>
    <xsd:import namespace="http://schemas.microsoft.com/office/infopath/2007/PartnerControls"/>
    <xsd:element name="a89ec2e881924649b56d136f417343cd" ma:index="12" nillable="true" ma:taxonomy="true" ma:internalName="a89ec2e881924649b56d136f417343cd" ma:taxonomyFieldName="RollupTag" ma:displayName="RollupTag" ma:default="" ma:fieldId="{a89ec2e8-8192-4649-b56d-136f417343cd}" ma:taxonomyMulti="true" ma:sspId="95ffa1d7-3c64-41f3-9f50-fdcccd4bda03" ma:termSetId="919cebc2-c505-4154-acbe-cc463165d79b"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5C2F06-4567-4D3D-AA19-409DBB6B7D10}">
  <ds:schemaRefs>
    <ds:schemaRef ds:uri="http://schemas.microsoft.com/office/2006/metadata/longProperties"/>
  </ds:schemaRefs>
</ds:datastoreItem>
</file>

<file path=customXml/itemProps2.xml><?xml version="1.0" encoding="utf-8"?>
<ds:datastoreItem xmlns:ds="http://schemas.openxmlformats.org/officeDocument/2006/customXml" ds:itemID="{9BA0866C-3F97-4793-9252-7BD26143F629}">
  <ds:schemaRefs>
    <ds:schemaRef ds:uri="http://schemas.microsoft.com/sharepoint/v3/contenttype/forms"/>
  </ds:schemaRefs>
</ds:datastoreItem>
</file>

<file path=customXml/itemProps3.xml><?xml version="1.0" encoding="utf-8"?>
<ds:datastoreItem xmlns:ds="http://schemas.openxmlformats.org/officeDocument/2006/customXml" ds:itemID="{5AEB46BA-7B96-4354-84F0-58C683FDA2E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0b4d4e3-5e6b-4cd2-b4f1-c2cfb07e87bd"/>
    <ds:schemaRef ds:uri="http://purl.org/dc/elements/1.1/"/>
    <ds:schemaRef ds:uri="http://schemas.microsoft.com/office/2006/metadata/properties"/>
    <ds:schemaRef ds:uri="14b87bfc-89ff-4911-b9dc-f8526a62674a"/>
    <ds:schemaRef ds:uri="http://www.w3.org/XML/1998/namespace"/>
    <ds:schemaRef ds:uri="http://purl.org/dc/dcmitype/"/>
  </ds:schemaRefs>
</ds:datastoreItem>
</file>

<file path=customXml/itemProps4.xml><?xml version="1.0" encoding="utf-8"?>
<ds:datastoreItem xmlns:ds="http://schemas.openxmlformats.org/officeDocument/2006/customXml" ds:itemID="{1F22B4DD-BA0D-484A-B80F-7C5B085BBD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b4d4e3-5e6b-4cd2-b4f1-c2cfb07e87bd"/>
    <ds:schemaRef ds:uri="14b87bfc-89ff-4911-b9dc-f8526a6267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414</TotalTime>
  <Words>714</Words>
  <Application>Microsoft Office PowerPoint</Application>
  <PresentationFormat>On-screen Show (4:3)</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Bold</vt:lpstr>
      <vt:lpstr>Calibri</vt:lpstr>
      <vt:lpstr>Wingdings</vt:lpstr>
      <vt:lpstr>Blank Presentation</vt:lpstr>
      <vt:lpstr>ABOUT THESE SLIDES</vt:lpstr>
      <vt:lpstr>What is Bradford Council doing?</vt:lpstr>
      <vt:lpstr>Why is equalities data important</vt:lpstr>
      <vt:lpstr>How the information will be used</vt:lpstr>
      <vt:lpstr>What are we being asked to do</vt:lpstr>
      <vt:lpstr>Information about the questionnaire</vt:lpstr>
      <vt:lpstr>Some tips for supporting people to answer equality questions</vt:lpstr>
      <vt:lpstr>Key messages</vt:lpstr>
    </vt:vector>
  </TitlesOfParts>
  <Company>bradford met.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template</dc:title>
  <dc:creator>Richard Briscoe</dc:creator>
  <cp:lastModifiedBy>Holly Watson</cp:lastModifiedBy>
  <cp:revision>29</cp:revision>
  <dcterms:created xsi:type="dcterms:W3CDTF">2011-07-14T13:34:17Z</dcterms:created>
  <dcterms:modified xsi:type="dcterms:W3CDTF">2024-09-12T15:38:59Z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RollupTag">
    <vt:lpwstr>121;#Corporate MS Office Templates|3f449300-6e98-452a-b689-156cf1d47528</vt:lpwstr>
  </property>
  <property fmtid="{D5CDD505-2E9C-101B-9397-08002B2CF9AE}" pid="3" name="BNDepartment">
    <vt:lpwstr>67;#Chief Executive|633447c2-e641-4395-aa7b-ceff75759f6f</vt:lpwstr>
  </property>
  <property fmtid="{D5CDD505-2E9C-101B-9397-08002B2CF9AE}" pid="4" name="ContentTypeId">
    <vt:lpwstr>0x010100BF21E284049E0B4E9C13BCEFF60FE20600DE18FF97D118AE449442E56ACEED7777</vt:lpwstr>
  </property>
</Properties>
</file>