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1"/>
    <p:sldMasterId id="2147483682" r:id="rId2"/>
    <p:sldMasterId id="2147483684" r:id="rId3"/>
  </p:sldMasterIdLst>
  <p:notesMasterIdLst>
    <p:notesMasterId r:id="rId17"/>
  </p:notesMasterIdLst>
  <p:handoutMasterIdLst>
    <p:handoutMasterId r:id="rId18"/>
  </p:handoutMasterIdLst>
  <p:sldIdLst>
    <p:sldId id="822" r:id="rId4"/>
    <p:sldId id="838" r:id="rId5"/>
    <p:sldId id="828" r:id="rId6"/>
    <p:sldId id="830" r:id="rId7"/>
    <p:sldId id="820" r:id="rId8"/>
    <p:sldId id="837" r:id="rId9"/>
    <p:sldId id="832" r:id="rId10"/>
    <p:sldId id="833" r:id="rId11"/>
    <p:sldId id="826" r:id="rId12"/>
    <p:sldId id="441" r:id="rId13"/>
    <p:sldId id="371" r:id="rId14"/>
    <p:sldId id="409" r:id="rId15"/>
    <p:sldId id="471" r:id="rId16"/>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e Brightman" initials="JB" lastIdx="1" clrIdx="0">
    <p:extLst>
      <p:ext uri="{19B8F6BF-5375-455C-9EA6-DF929625EA0E}">
        <p15:presenceInfo xmlns:p15="http://schemas.microsoft.com/office/powerpoint/2012/main" userId="S::Jane.Brightman@skillsforcare.org.uk::43dc2628-6938-45aa-a18c-2b7479784acc" providerId="AD"/>
      </p:ext>
    </p:extLst>
  </p:cmAuthor>
  <p:cmAuthor id="2" name="Jo Hawkins" initials="JH" lastIdx="2" clrIdx="1">
    <p:extLst>
      <p:ext uri="{19B8F6BF-5375-455C-9EA6-DF929625EA0E}">
        <p15:presenceInfo xmlns:p15="http://schemas.microsoft.com/office/powerpoint/2012/main" userId="S::Jo.Hawkins@skillsforcare.org.uk::de2f5101-fd6d-4722-addb-c4f4d1e5720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8"/>
    <a:srgbClr val="E87722"/>
    <a:srgbClr val="E7EAF3"/>
    <a:srgbClr val="FFB81C"/>
    <a:srgbClr val="A20067"/>
    <a:srgbClr val="003057"/>
    <a:srgbClr val="008C95"/>
    <a:srgbClr val="CACACA"/>
    <a:srgbClr val="BA0C2F"/>
    <a:srgbClr val="00A6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900FBB-957A-4B85-8250-C18D8726AB05}" v="1" dt="2022-02-16T17:09:44.5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48" autoAdjust="0"/>
    <p:restoredTop sz="70445" autoAdjust="0"/>
  </p:normalViewPr>
  <p:slideViewPr>
    <p:cSldViewPr snapToGrid="0" snapToObjects="1">
      <p:cViewPr varScale="1">
        <p:scale>
          <a:sx n="52" d="100"/>
          <a:sy n="52" d="100"/>
        </p:scale>
        <p:origin x="1806" y="60"/>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Grid="0" snapToObjects="1">
      <p:cViewPr varScale="1">
        <p:scale>
          <a:sx n="126" d="100"/>
          <a:sy n="126" d="100"/>
        </p:scale>
        <p:origin x="4272"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5"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microsoft.com/office/2016/11/relationships/changesInfo" Target="changesInfos/changesInfo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lsa Benn" userId="2a94f654-0ab3-4b4c-a432-c46aaec20a89" providerId="ADAL" clId="{87900FBB-957A-4B85-8250-C18D8726AB05}"/>
    <pc:docChg chg="undo custSel addSld delSld modSld modNotesMaster modHandout">
      <pc:chgData name="Ailsa Benn" userId="2a94f654-0ab3-4b4c-a432-c46aaec20a89" providerId="ADAL" clId="{87900FBB-957A-4B85-8250-C18D8726AB05}" dt="2022-02-16T17:12:56.204" v="43" actId="6549"/>
      <pc:docMkLst>
        <pc:docMk/>
      </pc:docMkLst>
      <pc:sldChg chg="del">
        <pc:chgData name="Ailsa Benn" userId="2a94f654-0ab3-4b4c-a432-c46aaec20a89" providerId="ADAL" clId="{87900FBB-957A-4B85-8250-C18D8726AB05}" dt="2022-02-16T12:53:51.205" v="0" actId="2696"/>
        <pc:sldMkLst>
          <pc:docMk/>
          <pc:sldMk cId="77969812" sldId="296"/>
        </pc:sldMkLst>
      </pc:sldChg>
      <pc:sldChg chg="del">
        <pc:chgData name="Ailsa Benn" userId="2a94f654-0ab3-4b4c-a432-c46aaec20a89" providerId="ADAL" clId="{87900FBB-957A-4B85-8250-C18D8726AB05}" dt="2022-02-16T12:54:52.242" v="13" actId="2696"/>
        <pc:sldMkLst>
          <pc:docMk/>
          <pc:sldMk cId="1536882441" sldId="326"/>
        </pc:sldMkLst>
      </pc:sldChg>
      <pc:sldChg chg="del">
        <pc:chgData name="Ailsa Benn" userId="2a94f654-0ab3-4b4c-a432-c46aaec20a89" providerId="ADAL" clId="{87900FBB-957A-4B85-8250-C18D8726AB05}" dt="2022-02-16T12:54:25.083" v="6" actId="2696"/>
        <pc:sldMkLst>
          <pc:docMk/>
          <pc:sldMk cId="4250259330" sldId="355"/>
        </pc:sldMkLst>
      </pc:sldChg>
      <pc:sldChg chg="modNotesTx">
        <pc:chgData name="Ailsa Benn" userId="2a94f654-0ab3-4b4c-a432-c46aaec20a89" providerId="ADAL" clId="{87900FBB-957A-4B85-8250-C18D8726AB05}" dt="2022-02-16T17:12:43.638" v="41" actId="6549"/>
        <pc:sldMkLst>
          <pc:docMk/>
          <pc:sldMk cId="1895195441" sldId="371"/>
        </pc:sldMkLst>
      </pc:sldChg>
      <pc:sldChg chg="del">
        <pc:chgData name="Ailsa Benn" userId="2a94f654-0ab3-4b4c-a432-c46aaec20a89" providerId="ADAL" clId="{87900FBB-957A-4B85-8250-C18D8726AB05}" dt="2022-02-16T12:54:59.356" v="16" actId="2696"/>
        <pc:sldMkLst>
          <pc:docMk/>
          <pc:sldMk cId="262419204" sldId="384"/>
        </pc:sldMkLst>
      </pc:sldChg>
      <pc:sldChg chg="del">
        <pc:chgData name="Ailsa Benn" userId="2a94f654-0ab3-4b4c-a432-c46aaec20a89" providerId="ADAL" clId="{87900FBB-957A-4B85-8250-C18D8726AB05}" dt="2022-02-16T12:54:57.003" v="15" actId="2696"/>
        <pc:sldMkLst>
          <pc:docMk/>
          <pc:sldMk cId="3372739661" sldId="390"/>
        </pc:sldMkLst>
      </pc:sldChg>
      <pc:sldChg chg="del">
        <pc:chgData name="Ailsa Benn" userId="2a94f654-0ab3-4b4c-a432-c46aaec20a89" providerId="ADAL" clId="{87900FBB-957A-4B85-8250-C18D8726AB05}" dt="2022-02-16T12:55:07.214" v="19" actId="2696"/>
        <pc:sldMkLst>
          <pc:docMk/>
          <pc:sldMk cId="3373727194" sldId="396"/>
        </pc:sldMkLst>
      </pc:sldChg>
      <pc:sldChg chg="del">
        <pc:chgData name="Ailsa Benn" userId="2a94f654-0ab3-4b4c-a432-c46aaec20a89" providerId="ADAL" clId="{87900FBB-957A-4B85-8250-C18D8726AB05}" dt="2022-02-16T12:54:18.885" v="5" actId="2696"/>
        <pc:sldMkLst>
          <pc:docMk/>
          <pc:sldMk cId="19011135" sldId="398"/>
        </pc:sldMkLst>
      </pc:sldChg>
      <pc:sldChg chg="del">
        <pc:chgData name="Ailsa Benn" userId="2a94f654-0ab3-4b4c-a432-c46aaec20a89" providerId="ADAL" clId="{87900FBB-957A-4B85-8250-C18D8726AB05}" dt="2022-02-16T12:54:32.772" v="9" actId="2696"/>
        <pc:sldMkLst>
          <pc:docMk/>
          <pc:sldMk cId="401508792" sldId="399"/>
        </pc:sldMkLst>
      </pc:sldChg>
      <pc:sldChg chg="modNotesTx">
        <pc:chgData name="Ailsa Benn" userId="2a94f654-0ab3-4b4c-a432-c46aaec20a89" providerId="ADAL" clId="{87900FBB-957A-4B85-8250-C18D8726AB05}" dt="2022-02-16T17:12:50.145" v="42" actId="6549"/>
        <pc:sldMkLst>
          <pc:docMk/>
          <pc:sldMk cId="55877860" sldId="409"/>
        </pc:sldMkLst>
      </pc:sldChg>
      <pc:sldChg chg="del">
        <pc:chgData name="Ailsa Benn" userId="2a94f654-0ab3-4b4c-a432-c46aaec20a89" providerId="ADAL" clId="{87900FBB-957A-4B85-8250-C18D8726AB05}" dt="2022-02-16T12:54:00.216" v="1" actId="2696"/>
        <pc:sldMkLst>
          <pc:docMk/>
          <pc:sldMk cId="4059675637" sldId="423"/>
        </pc:sldMkLst>
      </pc:sldChg>
      <pc:sldChg chg="del">
        <pc:chgData name="Ailsa Benn" userId="2a94f654-0ab3-4b4c-a432-c46aaec20a89" providerId="ADAL" clId="{87900FBB-957A-4B85-8250-C18D8726AB05}" dt="2022-02-16T12:54:16.413" v="4" actId="2696"/>
        <pc:sldMkLst>
          <pc:docMk/>
          <pc:sldMk cId="2226778861" sldId="424"/>
        </pc:sldMkLst>
      </pc:sldChg>
      <pc:sldChg chg="del">
        <pc:chgData name="Ailsa Benn" userId="2a94f654-0ab3-4b4c-a432-c46aaec20a89" providerId="ADAL" clId="{87900FBB-957A-4B85-8250-C18D8726AB05}" dt="2022-02-16T12:54:48.625" v="12" actId="2696"/>
        <pc:sldMkLst>
          <pc:docMk/>
          <pc:sldMk cId="3610086698" sldId="425"/>
        </pc:sldMkLst>
      </pc:sldChg>
      <pc:sldChg chg="del">
        <pc:chgData name="Ailsa Benn" userId="2a94f654-0ab3-4b4c-a432-c46aaec20a89" providerId="ADAL" clId="{87900FBB-957A-4B85-8250-C18D8726AB05}" dt="2022-02-16T12:55:31.879" v="26" actId="2696"/>
        <pc:sldMkLst>
          <pc:docMk/>
          <pc:sldMk cId="3293871198" sldId="432"/>
        </pc:sldMkLst>
      </pc:sldChg>
      <pc:sldChg chg="del">
        <pc:chgData name="Ailsa Benn" userId="2a94f654-0ab3-4b4c-a432-c46aaec20a89" providerId="ADAL" clId="{87900FBB-957A-4B85-8250-C18D8726AB05}" dt="2022-02-16T12:55:01.871" v="17" actId="2696"/>
        <pc:sldMkLst>
          <pc:docMk/>
          <pc:sldMk cId="4162716674" sldId="433"/>
        </pc:sldMkLst>
      </pc:sldChg>
      <pc:sldChg chg="del">
        <pc:chgData name="Ailsa Benn" userId="2a94f654-0ab3-4b4c-a432-c46aaec20a89" providerId="ADAL" clId="{87900FBB-957A-4B85-8250-C18D8726AB05}" dt="2022-02-16T12:54:35.432" v="10" actId="2696"/>
        <pc:sldMkLst>
          <pc:docMk/>
          <pc:sldMk cId="2030851789" sldId="442"/>
        </pc:sldMkLst>
      </pc:sldChg>
      <pc:sldChg chg="del">
        <pc:chgData name="Ailsa Benn" userId="2a94f654-0ab3-4b4c-a432-c46aaec20a89" providerId="ADAL" clId="{87900FBB-957A-4B85-8250-C18D8726AB05}" dt="2022-02-16T12:55:10.256" v="20" actId="2696"/>
        <pc:sldMkLst>
          <pc:docMk/>
          <pc:sldMk cId="484623417" sldId="464"/>
        </pc:sldMkLst>
      </pc:sldChg>
      <pc:sldChg chg="del">
        <pc:chgData name="Ailsa Benn" userId="2a94f654-0ab3-4b4c-a432-c46aaec20a89" providerId="ADAL" clId="{87900FBB-957A-4B85-8250-C18D8726AB05}" dt="2022-02-16T12:54:27.431" v="7" actId="2696"/>
        <pc:sldMkLst>
          <pc:docMk/>
          <pc:sldMk cId="3542689162" sldId="470"/>
        </pc:sldMkLst>
      </pc:sldChg>
      <pc:sldChg chg="modNotesTx">
        <pc:chgData name="Ailsa Benn" userId="2a94f654-0ab3-4b4c-a432-c46aaec20a89" providerId="ADAL" clId="{87900FBB-957A-4B85-8250-C18D8726AB05}" dt="2022-02-16T17:12:56.204" v="43" actId="6549"/>
        <pc:sldMkLst>
          <pc:docMk/>
          <pc:sldMk cId="1944773455" sldId="471"/>
        </pc:sldMkLst>
      </pc:sldChg>
      <pc:sldChg chg="del">
        <pc:chgData name="Ailsa Benn" userId="2a94f654-0ab3-4b4c-a432-c46aaec20a89" providerId="ADAL" clId="{87900FBB-957A-4B85-8250-C18D8726AB05}" dt="2022-02-16T12:54:54.612" v="14" actId="2696"/>
        <pc:sldMkLst>
          <pc:docMk/>
          <pc:sldMk cId="426321820" sldId="473"/>
        </pc:sldMkLst>
      </pc:sldChg>
      <pc:sldChg chg="del">
        <pc:chgData name="Ailsa Benn" userId="2a94f654-0ab3-4b4c-a432-c46aaec20a89" providerId="ADAL" clId="{87900FBB-957A-4B85-8250-C18D8726AB05}" dt="2022-02-16T12:55:21.158" v="24" actId="2696"/>
        <pc:sldMkLst>
          <pc:docMk/>
          <pc:sldMk cId="824919273" sldId="478"/>
        </pc:sldMkLst>
      </pc:sldChg>
      <pc:sldChg chg="del">
        <pc:chgData name="Ailsa Benn" userId="2a94f654-0ab3-4b4c-a432-c46aaec20a89" providerId="ADAL" clId="{87900FBB-957A-4B85-8250-C18D8726AB05}" dt="2022-02-16T12:54:42.756" v="11" actId="2696"/>
        <pc:sldMkLst>
          <pc:docMk/>
          <pc:sldMk cId="238009398" sldId="804"/>
        </pc:sldMkLst>
      </pc:sldChg>
      <pc:sldChg chg="del">
        <pc:chgData name="Ailsa Benn" userId="2a94f654-0ab3-4b4c-a432-c46aaec20a89" providerId="ADAL" clId="{87900FBB-957A-4B85-8250-C18D8726AB05}" dt="2022-02-16T12:55:16.498" v="22" actId="2696"/>
        <pc:sldMkLst>
          <pc:docMk/>
          <pc:sldMk cId="666168367" sldId="816"/>
        </pc:sldMkLst>
      </pc:sldChg>
      <pc:sldChg chg="del">
        <pc:chgData name="Ailsa Benn" userId="2a94f654-0ab3-4b4c-a432-c46aaec20a89" providerId="ADAL" clId="{87900FBB-957A-4B85-8250-C18D8726AB05}" dt="2022-02-16T12:55:24.093" v="25" actId="2696"/>
        <pc:sldMkLst>
          <pc:docMk/>
          <pc:sldMk cId="779889151" sldId="818"/>
        </pc:sldMkLst>
      </pc:sldChg>
      <pc:sldChg chg="modNotesTx">
        <pc:chgData name="Ailsa Benn" userId="2a94f654-0ab3-4b4c-a432-c46aaec20a89" providerId="ADAL" clId="{87900FBB-957A-4B85-8250-C18D8726AB05}" dt="2022-02-16T17:12:12.932" v="36" actId="6549"/>
        <pc:sldMkLst>
          <pc:docMk/>
          <pc:sldMk cId="4262398558" sldId="820"/>
        </pc:sldMkLst>
      </pc:sldChg>
      <pc:sldChg chg="modNotesTx">
        <pc:chgData name="Ailsa Benn" userId="2a94f654-0ab3-4b4c-a432-c46aaec20a89" providerId="ADAL" clId="{87900FBB-957A-4B85-8250-C18D8726AB05}" dt="2022-02-16T17:11:49.554" v="32" actId="6549"/>
        <pc:sldMkLst>
          <pc:docMk/>
          <pc:sldMk cId="3454302554" sldId="822"/>
        </pc:sldMkLst>
      </pc:sldChg>
      <pc:sldChg chg="del">
        <pc:chgData name="Ailsa Benn" userId="2a94f654-0ab3-4b4c-a432-c46aaec20a89" providerId="ADAL" clId="{87900FBB-957A-4B85-8250-C18D8726AB05}" dt="2022-02-16T12:55:19.053" v="23" actId="2696"/>
        <pc:sldMkLst>
          <pc:docMk/>
          <pc:sldMk cId="1942369882" sldId="824"/>
        </pc:sldMkLst>
      </pc:sldChg>
      <pc:sldChg chg="modNotesTx">
        <pc:chgData name="Ailsa Benn" userId="2a94f654-0ab3-4b4c-a432-c46aaec20a89" providerId="ADAL" clId="{87900FBB-957A-4B85-8250-C18D8726AB05}" dt="2022-02-16T17:12:36.307" v="40" actId="6549"/>
        <pc:sldMkLst>
          <pc:docMk/>
          <pc:sldMk cId="2757311606" sldId="826"/>
        </pc:sldMkLst>
      </pc:sldChg>
      <pc:sldChg chg="del">
        <pc:chgData name="Ailsa Benn" userId="2a94f654-0ab3-4b4c-a432-c46aaec20a89" providerId="ADAL" clId="{87900FBB-957A-4B85-8250-C18D8726AB05}" dt="2022-02-16T12:55:14.005" v="21" actId="2696"/>
        <pc:sldMkLst>
          <pc:docMk/>
          <pc:sldMk cId="3713635783" sldId="827"/>
        </pc:sldMkLst>
      </pc:sldChg>
      <pc:sldChg chg="modNotesTx">
        <pc:chgData name="Ailsa Benn" userId="2a94f654-0ab3-4b4c-a432-c46aaec20a89" providerId="ADAL" clId="{87900FBB-957A-4B85-8250-C18D8726AB05}" dt="2022-02-16T17:11:58.299" v="34" actId="6549"/>
        <pc:sldMkLst>
          <pc:docMk/>
          <pc:sldMk cId="817819464" sldId="828"/>
        </pc:sldMkLst>
      </pc:sldChg>
      <pc:sldChg chg="del">
        <pc:chgData name="Ailsa Benn" userId="2a94f654-0ab3-4b4c-a432-c46aaec20a89" providerId="ADAL" clId="{87900FBB-957A-4B85-8250-C18D8726AB05}" dt="2022-02-16T12:54:30.259" v="8" actId="2696"/>
        <pc:sldMkLst>
          <pc:docMk/>
          <pc:sldMk cId="3807992334" sldId="829"/>
        </pc:sldMkLst>
      </pc:sldChg>
      <pc:sldChg chg="modNotesTx">
        <pc:chgData name="Ailsa Benn" userId="2a94f654-0ab3-4b4c-a432-c46aaec20a89" providerId="ADAL" clId="{87900FBB-957A-4B85-8250-C18D8726AB05}" dt="2022-02-16T17:12:05.793" v="35" actId="6549"/>
        <pc:sldMkLst>
          <pc:docMk/>
          <pc:sldMk cId="1485212127" sldId="830"/>
        </pc:sldMkLst>
      </pc:sldChg>
      <pc:sldChg chg="del">
        <pc:chgData name="Ailsa Benn" userId="2a94f654-0ab3-4b4c-a432-c46aaec20a89" providerId="ADAL" clId="{87900FBB-957A-4B85-8250-C18D8726AB05}" dt="2022-02-16T12:55:37.074" v="28" actId="2696"/>
        <pc:sldMkLst>
          <pc:docMk/>
          <pc:sldMk cId="3623070736" sldId="831"/>
        </pc:sldMkLst>
      </pc:sldChg>
      <pc:sldChg chg="modNotesTx">
        <pc:chgData name="Ailsa Benn" userId="2a94f654-0ab3-4b4c-a432-c46aaec20a89" providerId="ADAL" clId="{87900FBB-957A-4B85-8250-C18D8726AB05}" dt="2022-02-16T17:12:23.218" v="38" actId="6549"/>
        <pc:sldMkLst>
          <pc:docMk/>
          <pc:sldMk cId="1804350846" sldId="832"/>
        </pc:sldMkLst>
      </pc:sldChg>
      <pc:sldChg chg="modNotesTx">
        <pc:chgData name="Ailsa Benn" userId="2a94f654-0ab3-4b4c-a432-c46aaec20a89" providerId="ADAL" clId="{87900FBB-957A-4B85-8250-C18D8726AB05}" dt="2022-02-16T17:12:30.851" v="39" actId="6549"/>
        <pc:sldMkLst>
          <pc:docMk/>
          <pc:sldMk cId="2479502442" sldId="833"/>
        </pc:sldMkLst>
      </pc:sldChg>
      <pc:sldChg chg="del">
        <pc:chgData name="Ailsa Benn" userId="2a94f654-0ab3-4b4c-a432-c46aaec20a89" providerId="ADAL" clId="{87900FBB-957A-4B85-8250-C18D8726AB05}" dt="2022-02-16T12:55:34.590" v="27" actId="2696"/>
        <pc:sldMkLst>
          <pc:docMk/>
          <pc:sldMk cId="3690988402" sldId="834"/>
        </pc:sldMkLst>
      </pc:sldChg>
      <pc:sldChg chg="del">
        <pc:chgData name="Ailsa Benn" userId="2a94f654-0ab3-4b4c-a432-c46aaec20a89" providerId="ADAL" clId="{87900FBB-957A-4B85-8250-C18D8726AB05}" dt="2022-02-16T12:55:04.391" v="18" actId="2696"/>
        <pc:sldMkLst>
          <pc:docMk/>
          <pc:sldMk cId="1173692368" sldId="836"/>
        </pc:sldMkLst>
      </pc:sldChg>
      <pc:sldChg chg="modNotesTx">
        <pc:chgData name="Ailsa Benn" userId="2a94f654-0ab3-4b4c-a432-c46aaec20a89" providerId="ADAL" clId="{87900FBB-957A-4B85-8250-C18D8726AB05}" dt="2022-02-16T17:12:19.323" v="37" actId="6549"/>
        <pc:sldMkLst>
          <pc:docMk/>
          <pc:sldMk cId="2158406691" sldId="837"/>
        </pc:sldMkLst>
      </pc:sldChg>
      <pc:sldChg chg="modNotesTx">
        <pc:chgData name="Ailsa Benn" userId="2a94f654-0ab3-4b4c-a432-c46aaec20a89" providerId="ADAL" clId="{87900FBB-957A-4B85-8250-C18D8726AB05}" dt="2022-02-16T17:11:54.580" v="33" actId="6549"/>
        <pc:sldMkLst>
          <pc:docMk/>
          <pc:sldMk cId="739604556" sldId="838"/>
        </pc:sldMkLst>
      </pc:sldChg>
      <pc:sldChg chg="add del">
        <pc:chgData name="Ailsa Benn" userId="2a94f654-0ab3-4b4c-a432-c46aaec20a89" providerId="ADAL" clId="{87900FBB-957A-4B85-8250-C18D8726AB05}" dt="2022-02-16T12:54:12.869" v="3" actId="2890"/>
        <pc:sldMkLst>
          <pc:docMk/>
          <pc:sldMk cId="1052869206" sldId="83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710D1C5-C611-6044-ADE7-20462F95D6ED}"/>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9C678EB7-8683-3D4A-B257-9724A20B805D}"/>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5F3CB820-A449-A448-B1AD-1FAD9D18D087}" type="datetimeFigureOut">
              <a:rPr lang="en-GB" smtClean="0"/>
              <a:t>17/02/2022</a:t>
            </a:fld>
            <a:endParaRPr lang="en-GB" dirty="0"/>
          </a:p>
        </p:txBody>
      </p:sp>
      <p:sp>
        <p:nvSpPr>
          <p:cNvPr id="4" name="Footer Placeholder 3">
            <a:extLst>
              <a:ext uri="{FF2B5EF4-FFF2-40B4-BE49-F238E27FC236}">
                <a16:creationId xmlns:a16="http://schemas.microsoft.com/office/drawing/2014/main" id="{6B0332AA-E1A7-E148-9409-B1201AB90675}"/>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a:extLst>
              <a:ext uri="{FF2B5EF4-FFF2-40B4-BE49-F238E27FC236}">
                <a16:creationId xmlns:a16="http://schemas.microsoft.com/office/drawing/2014/main" id="{9A609170-FEDA-1D42-9A85-9C75F30CC578}"/>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59408056-F800-D243-93C1-74005A17F04A}" type="slidenum">
              <a:rPr lang="en-GB" smtClean="0"/>
              <a:t>‹#›</a:t>
            </a:fld>
            <a:endParaRPr lang="en-GB" dirty="0"/>
          </a:p>
        </p:txBody>
      </p:sp>
    </p:spTree>
    <p:extLst>
      <p:ext uri="{BB962C8B-B14F-4D97-AF65-F5344CB8AC3E}">
        <p14:creationId xmlns:p14="http://schemas.microsoft.com/office/powerpoint/2010/main" val="30630041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78CE30D2-496F-4335-94FD-7CD205B40B2C}" type="datetimeFigureOut">
              <a:rPr lang="en-GB" smtClean="0"/>
              <a:t>17/02/2022</a:t>
            </a:fld>
            <a:endParaRPr lang="en-GB" dirty="0"/>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A5EB467E-689E-4776-8297-2FB7C7A995D4}" type="slidenum">
              <a:rPr lang="en-GB" smtClean="0"/>
              <a:t>‹#›</a:t>
            </a:fld>
            <a:endParaRPr lang="en-GB" dirty="0"/>
          </a:p>
        </p:txBody>
      </p:sp>
    </p:spTree>
    <p:extLst>
      <p:ext uri="{BB962C8B-B14F-4D97-AF65-F5344CB8AC3E}">
        <p14:creationId xmlns:p14="http://schemas.microsoft.com/office/powerpoint/2010/main" val="2962012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0" i="0" dirty="0">
                <a:effectLst/>
                <a:latin typeface="Arial" panose="020B0604020202020204" pitchFamily="34" charset="0"/>
              </a:rPr>
              <a:t>. </a:t>
            </a:r>
            <a:endParaRPr lang="en-GB" sz="1800" dirty="0">
              <a:effectLst/>
              <a:latin typeface="Calibri" panose="020F0502020204030204" pitchFamily="34" charset="0"/>
              <a:ea typeface="Calibri" panose="020F0502020204030204" pitchFamily="34" charset="0"/>
            </a:endParaRPr>
          </a:p>
        </p:txBody>
      </p:sp>
      <p:sp>
        <p:nvSpPr>
          <p:cNvPr id="4" name="Slide Number Placeholder 3"/>
          <p:cNvSpPr>
            <a:spLocks noGrp="1"/>
          </p:cNvSpPr>
          <p:nvPr>
            <p:ph type="sldNum" sz="quarter" idx="5"/>
          </p:nvPr>
        </p:nvSpPr>
        <p:spPr/>
        <p:txBody>
          <a:bodyPr/>
          <a:lstStyle/>
          <a:p>
            <a:fld id="{A5EB467E-689E-4776-8297-2FB7C7A995D4}" type="slidenum">
              <a:rPr lang="en-GB" smtClean="0"/>
              <a:t>1</a:t>
            </a:fld>
            <a:endParaRPr lang="en-GB" dirty="0"/>
          </a:p>
        </p:txBody>
      </p:sp>
    </p:spTree>
    <p:extLst>
      <p:ext uri="{BB962C8B-B14F-4D97-AF65-F5344CB8AC3E}">
        <p14:creationId xmlns:p14="http://schemas.microsoft.com/office/powerpoint/2010/main" val="30861535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a:p>
            <a:endParaRPr lang="en-GB" sz="1200" b="0" i="0" u="none" strike="noStrike" kern="1200" baseline="0" dirty="0">
              <a:solidFill>
                <a:schemeClr val="tx1"/>
              </a:solidFill>
              <a:latin typeface="+mn-lt"/>
              <a:ea typeface="+mn-ea"/>
              <a:cs typeface="+mn-cs"/>
            </a:endParaRPr>
          </a:p>
          <a:p>
            <a:endParaRPr lang="en-GB" sz="12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A5EB467E-689E-4776-8297-2FB7C7A995D4}" type="slidenum">
              <a:rPr lang="en-GB" smtClean="0"/>
              <a:t>10</a:t>
            </a:fld>
            <a:endParaRPr lang="en-GB" dirty="0"/>
          </a:p>
        </p:txBody>
      </p:sp>
    </p:spTree>
    <p:extLst>
      <p:ext uri="{BB962C8B-B14F-4D97-AF65-F5344CB8AC3E}">
        <p14:creationId xmlns:p14="http://schemas.microsoft.com/office/powerpoint/2010/main" val="24759253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b="0" i="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5"/>
          </p:nvPr>
        </p:nvSpPr>
        <p:spPr/>
        <p:txBody>
          <a:bodyPr/>
          <a:lstStyle/>
          <a:p>
            <a:fld id="{A5EB467E-689E-4776-8297-2FB7C7A995D4}" type="slidenum">
              <a:rPr lang="en-GB" smtClean="0"/>
              <a:t>11</a:t>
            </a:fld>
            <a:endParaRPr lang="en-GB" dirty="0"/>
          </a:p>
        </p:txBody>
      </p:sp>
    </p:spTree>
    <p:extLst>
      <p:ext uri="{BB962C8B-B14F-4D97-AF65-F5344CB8AC3E}">
        <p14:creationId xmlns:p14="http://schemas.microsoft.com/office/powerpoint/2010/main" val="36912284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5EB467E-689E-4776-8297-2FB7C7A995D4}" type="slidenum">
              <a:rPr lang="en-GB" smtClean="0"/>
              <a:t>12</a:t>
            </a:fld>
            <a:endParaRPr lang="en-GB" dirty="0"/>
          </a:p>
        </p:txBody>
      </p:sp>
    </p:spTree>
    <p:extLst>
      <p:ext uri="{BB962C8B-B14F-4D97-AF65-F5344CB8AC3E}">
        <p14:creationId xmlns:p14="http://schemas.microsoft.com/office/powerpoint/2010/main" val="27288276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50000"/>
              </a:lnSpc>
              <a:spcBef>
                <a:spcPts val="0"/>
              </a:spcBef>
              <a:spcAft>
                <a:spcPts val="0"/>
              </a:spcAft>
              <a:buClrTx/>
              <a:buSzTx/>
              <a:buFontTx/>
              <a:buNone/>
              <a:tabLst/>
              <a:defRPr/>
            </a:pPr>
            <a:endParaRPr lang="en-GB" sz="1200" b="1" i="0" u="sng"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5EB467E-689E-4776-8297-2FB7C7A995D4}" type="slidenum">
              <a:rPr lang="en-GB" smtClean="0"/>
              <a:t>13</a:t>
            </a:fld>
            <a:endParaRPr lang="en-GB" dirty="0"/>
          </a:p>
        </p:txBody>
      </p:sp>
    </p:spTree>
    <p:extLst>
      <p:ext uri="{BB962C8B-B14F-4D97-AF65-F5344CB8AC3E}">
        <p14:creationId xmlns:p14="http://schemas.microsoft.com/office/powerpoint/2010/main" val="34836926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b="1" u="sng" dirty="0">
              <a:solidFill>
                <a:srgbClr val="0563C1"/>
              </a:solidFill>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5EB467E-689E-4776-8297-2FB7C7A995D4}" type="slidenum">
              <a:rPr lang="en-GB" smtClean="0"/>
              <a:t>2</a:t>
            </a:fld>
            <a:endParaRPr lang="en-GB" dirty="0"/>
          </a:p>
        </p:txBody>
      </p:sp>
    </p:spTree>
    <p:extLst>
      <p:ext uri="{BB962C8B-B14F-4D97-AF65-F5344CB8AC3E}">
        <p14:creationId xmlns:p14="http://schemas.microsoft.com/office/powerpoint/2010/main" val="4295216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A5EB467E-689E-4776-8297-2FB7C7A995D4}" type="slidenum">
              <a:rPr lang="en-GB" smtClean="0"/>
              <a:t>3</a:t>
            </a:fld>
            <a:endParaRPr lang="en-GB" dirty="0"/>
          </a:p>
        </p:txBody>
      </p:sp>
    </p:spTree>
    <p:extLst>
      <p:ext uri="{BB962C8B-B14F-4D97-AF65-F5344CB8AC3E}">
        <p14:creationId xmlns:p14="http://schemas.microsoft.com/office/powerpoint/2010/main" val="13352547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5EB467E-689E-4776-8297-2FB7C7A995D4}" type="slidenum">
              <a:rPr lang="en-GB" smtClean="0"/>
              <a:t>4</a:t>
            </a:fld>
            <a:endParaRPr lang="en-GB" dirty="0"/>
          </a:p>
        </p:txBody>
      </p:sp>
    </p:spTree>
    <p:extLst>
      <p:ext uri="{BB962C8B-B14F-4D97-AF65-F5344CB8AC3E}">
        <p14:creationId xmlns:p14="http://schemas.microsoft.com/office/powerpoint/2010/main" val="13270280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5EB467E-689E-4776-8297-2FB7C7A995D4}" type="slidenum">
              <a:rPr lang="en-GB" smtClean="0"/>
              <a:t>5</a:t>
            </a:fld>
            <a:endParaRPr lang="en-GB" dirty="0"/>
          </a:p>
        </p:txBody>
      </p:sp>
    </p:spTree>
    <p:extLst>
      <p:ext uri="{BB962C8B-B14F-4D97-AF65-F5344CB8AC3E}">
        <p14:creationId xmlns:p14="http://schemas.microsoft.com/office/powerpoint/2010/main" val="27171184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b="1" u="sng"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5EB467E-689E-4776-8297-2FB7C7A995D4}" type="slidenum">
              <a:rPr lang="en-GB" smtClean="0"/>
              <a:t>6</a:t>
            </a:fld>
            <a:endParaRPr lang="en-GB" dirty="0"/>
          </a:p>
        </p:txBody>
      </p:sp>
    </p:spTree>
    <p:extLst>
      <p:ext uri="{BB962C8B-B14F-4D97-AF65-F5344CB8AC3E}">
        <p14:creationId xmlns:p14="http://schemas.microsoft.com/office/powerpoint/2010/main" val="40948658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b="1" u="sng"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5EB467E-689E-4776-8297-2FB7C7A995D4}" type="slidenum">
              <a:rPr lang="en-GB" smtClean="0"/>
              <a:t>7</a:t>
            </a:fld>
            <a:endParaRPr lang="en-GB" dirty="0"/>
          </a:p>
        </p:txBody>
      </p:sp>
    </p:spTree>
    <p:extLst>
      <p:ext uri="{BB962C8B-B14F-4D97-AF65-F5344CB8AC3E}">
        <p14:creationId xmlns:p14="http://schemas.microsoft.com/office/powerpoint/2010/main" val="33739356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b="1" u="sng"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A5EB467E-689E-4776-8297-2FB7C7A995D4}" type="slidenum">
              <a:rPr lang="en-GB" smtClean="0"/>
              <a:t>8</a:t>
            </a:fld>
            <a:endParaRPr lang="en-GB" dirty="0"/>
          </a:p>
        </p:txBody>
      </p:sp>
    </p:spTree>
    <p:extLst>
      <p:ext uri="{BB962C8B-B14F-4D97-AF65-F5344CB8AC3E}">
        <p14:creationId xmlns:p14="http://schemas.microsoft.com/office/powerpoint/2010/main" val="17553211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5EB467E-689E-4776-8297-2FB7C7A995D4}" type="slidenum">
              <a:rPr lang="en-GB" smtClean="0"/>
              <a:t>9</a:t>
            </a:fld>
            <a:endParaRPr lang="en-GB" dirty="0"/>
          </a:p>
        </p:txBody>
      </p:sp>
    </p:spTree>
    <p:extLst>
      <p:ext uri="{BB962C8B-B14F-4D97-AF65-F5344CB8AC3E}">
        <p14:creationId xmlns:p14="http://schemas.microsoft.com/office/powerpoint/2010/main" val="13586085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eadership and management">
    <p:spTree>
      <p:nvGrpSpPr>
        <p:cNvPr id="1" name=""/>
        <p:cNvGrpSpPr/>
        <p:nvPr/>
      </p:nvGrpSpPr>
      <p:grpSpPr>
        <a:xfrm>
          <a:off x="0" y="0"/>
          <a:ext cx="0" cy="0"/>
          <a:chOff x="0" y="0"/>
          <a:chExt cx="0" cy="0"/>
        </a:xfrm>
      </p:grpSpPr>
      <p:pic>
        <p:nvPicPr>
          <p:cNvPr id="11" name="Picture 10" descr="A picture containing necklace, drawing&#10;&#10;Description automatically generated">
            <a:extLst>
              <a:ext uri="{FF2B5EF4-FFF2-40B4-BE49-F238E27FC236}">
                <a16:creationId xmlns:a16="http://schemas.microsoft.com/office/drawing/2014/main" id="{C7F98455-8795-434A-B68C-C5E56166DE4B}"/>
              </a:ext>
            </a:extLst>
          </p:cNvPr>
          <p:cNvPicPr>
            <a:picLocks noChangeAspect="1"/>
          </p:cNvPicPr>
          <p:nvPr userDrawn="1"/>
        </p:nvPicPr>
        <p:blipFill rotWithShape="1">
          <a:blip r:embed="rId2"/>
          <a:srcRect r="8865"/>
          <a:stretch/>
        </p:blipFill>
        <p:spPr>
          <a:xfrm>
            <a:off x="4750293" y="0"/>
            <a:ext cx="4393707" cy="6858000"/>
          </a:xfrm>
          <a:prstGeom prst="rect">
            <a:avLst/>
          </a:prstGeom>
        </p:spPr>
      </p:pic>
      <p:sp>
        <p:nvSpPr>
          <p:cNvPr id="4" name="Rectangle 3">
            <a:extLst>
              <a:ext uri="{FF2B5EF4-FFF2-40B4-BE49-F238E27FC236}">
                <a16:creationId xmlns:a16="http://schemas.microsoft.com/office/drawing/2014/main" id="{571998BB-913A-A549-8D2B-4ED8DE9C0B2D}"/>
              </a:ext>
            </a:extLst>
          </p:cNvPr>
          <p:cNvSpPr/>
          <p:nvPr userDrawn="1"/>
        </p:nvSpPr>
        <p:spPr>
          <a:xfrm>
            <a:off x="0" y="6416675"/>
            <a:ext cx="9144000" cy="4413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36FB1583-49B7-884D-8DA4-FEB371CB35F0}"/>
              </a:ext>
            </a:extLst>
          </p:cNvPr>
          <p:cNvSpPr>
            <a:spLocks noGrp="1"/>
          </p:cNvSpPr>
          <p:nvPr>
            <p:ph type="title" hasCustomPrompt="1"/>
          </p:nvPr>
        </p:nvSpPr>
        <p:spPr>
          <a:xfrm>
            <a:off x="367729" y="740664"/>
            <a:ext cx="4711167" cy="1465823"/>
          </a:xfrm>
          <a:prstGeom prst="rect">
            <a:avLst/>
          </a:prstGeom>
          <a:noFill/>
          <a:ln w="12700">
            <a:noFill/>
          </a:ln>
        </p:spPr>
        <p:txBody>
          <a:bodyPr/>
          <a:lstStyle>
            <a:lvl1pPr>
              <a:defRPr sz="4200" b="1">
                <a:solidFill>
                  <a:srgbClr val="005EB8"/>
                </a:solidFill>
              </a:defRPr>
            </a:lvl1pPr>
          </a:lstStyle>
          <a:p>
            <a:r>
              <a:rPr lang="en-GB" dirty="0"/>
              <a:t>Click to edit Master title style  </a:t>
            </a:r>
            <a:endParaRPr lang="en-US" dirty="0"/>
          </a:p>
        </p:txBody>
      </p:sp>
      <p:sp>
        <p:nvSpPr>
          <p:cNvPr id="6" name="Text Placeholder 7">
            <a:extLst>
              <a:ext uri="{FF2B5EF4-FFF2-40B4-BE49-F238E27FC236}">
                <a16:creationId xmlns:a16="http://schemas.microsoft.com/office/drawing/2014/main" id="{0DBBB70A-3403-E54D-A71A-920BED978B30}"/>
              </a:ext>
            </a:extLst>
          </p:cNvPr>
          <p:cNvSpPr>
            <a:spLocks noGrp="1"/>
          </p:cNvSpPr>
          <p:nvPr>
            <p:ph type="body" sz="quarter" idx="10"/>
          </p:nvPr>
        </p:nvSpPr>
        <p:spPr>
          <a:xfrm>
            <a:off x="349441" y="2325750"/>
            <a:ext cx="6718871" cy="646811"/>
          </a:xfrm>
          <a:prstGeom prst="rect">
            <a:avLst/>
          </a:prstGeom>
        </p:spPr>
        <p:txBody>
          <a:bodyPr/>
          <a:lstStyle>
            <a:lvl1pPr marL="457200" indent="-457200">
              <a:buClr>
                <a:srgbClr val="E87722"/>
              </a:buClr>
              <a:buFont typeface="Wingdings" pitchFamily="2" charset="2"/>
              <a:buChar char="§"/>
              <a:defRPr>
                <a:solidFill>
                  <a:srgbClr val="E87722"/>
                </a:solidFill>
              </a:defRPr>
            </a:lvl1pPr>
            <a:lvl2pPr marL="685800" indent="-228600">
              <a:buClr>
                <a:srgbClr val="005EB8"/>
              </a:buClr>
              <a:buFont typeface="Wingdings" pitchFamily="2" charset="2"/>
              <a:buChar char="§"/>
              <a:defRPr>
                <a:solidFill>
                  <a:schemeClr val="tx1"/>
                </a:solidFill>
              </a:defRPr>
            </a:lvl2pPr>
            <a:lvl3pPr marL="1143000" indent="-228600">
              <a:buClr>
                <a:srgbClr val="005EB8"/>
              </a:buClr>
              <a:buFont typeface="Wingdings" pitchFamily="2" charset="2"/>
              <a:buChar char="§"/>
              <a:defRPr>
                <a:solidFill>
                  <a:schemeClr val="tx1"/>
                </a:solidFill>
              </a:defRPr>
            </a:lvl3pPr>
            <a:lvl4pPr marL="1600200" indent="-228600">
              <a:buClr>
                <a:srgbClr val="005EB8"/>
              </a:buClr>
              <a:buFont typeface="Wingdings" pitchFamily="2" charset="2"/>
              <a:buChar char="§"/>
              <a:defRPr>
                <a:solidFill>
                  <a:schemeClr val="tx1"/>
                </a:solidFill>
              </a:defRPr>
            </a:lvl4pPr>
            <a:lvl5pPr marL="2057400" indent="-228600">
              <a:buClr>
                <a:srgbClr val="005EB8"/>
              </a:buClr>
              <a:buFont typeface="Wingdings" pitchFamily="2" charset="2"/>
              <a:buChar char="§"/>
              <a:defRPr>
                <a:solidFill>
                  <a:schemeClr val="tx1"/>
                </a:solidFill>
              </a:defRPr>
            </a:lvl5pPr>
          </a:lstStyle>
          <a:p>
            <a:pPr lvl="0"/>
            <a:r>
              <a:rPr lang="en-GB" dirty="0"/>
              <a:t>Click to edit Master text styles</a:t>
            </a:r>
          </a:p>
        </p:txBody>
      </p:sp>
    </p:spTree>
    <p:extLst>
      <p:ext uri="{BB962C8B-B14F-4D97-AF65-F5344CB8AC3E}">
        <p14:creationId xmlns:p14="http://schemas.microsoft.com/office/powerpoint/2010/main" val="2196738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ind out more on white">
    <p:spTree>
      <p:nvGrpSpPr>
        <p:cNvPr id="1" name=""/>
        <p:cNvGrpSpPr/>
        <p:nvPr/>
      </p:nvGrpSpPr>
      <p:grpSpPr>
        <a:xfrm>
          <a:off x="0" y="0"/>
          <a:ext cx="0" cy="0"/>
          <a:chOff x="0" y="0"/>
          <a:chExt cx="0" cy="0"/>
        </a:xfrm>
      </p:grpSpPr>
      <p:pic>
        <p:nvPicPr>
          <p:cNvPr id="3" name="Picture 2" descr="A close up of a logo&#10;&#10;Description automatically generated">
            <a:extLst>
              <a:ext uri="{FF2B5EF4-FFF2-40B4-BE49-F238E27FC236}">
                <a16:creationId xmlns:a16="http://schemas.microsoft.com/office/drawing/2014/main" id="{E9FDFB63-4344-3947-984E-A1CE7A9A1D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0885" y="913059"/>
            <a:ext cx="5598000" cy="3234078"/>
          </a:xfrm>
          <a:prstGeom prst="rect">
            <a:avLst/>
          </a:prstGeom>
        </p:spPr>
      </p:pic>
      <p:sp>
        <p:nvSpPr>
          <p:cNvPr id="8" name="Title 1">
            <a:extLst>
              <a:ext uri="{FF2B5EF4-FFF2-40B4-BE49-F238E27FC236}">
                <a16:creationId xmlns:a16="http://schemas.microsoft.com/office/drawing/2014/main" id="{A6CE4ECB-F4B8-2F48-ADCE-069ADD7C7C5D}"/>
              </a:ext>
            </a:extLst>
          </p:cNvPr>
          <p:cNvSpPr>
            <a:spLocks noGrp="1"/>
          </p:cNvSpPr>
          <p:nvPr>
            <p:ph type="title" hasCustomPrompt="1"/>
          </p:nvPr>
        </p:nvSpPr>
        <p:spPr>
          <a:xfrm>
            <a:off x="367729" y="5298130"/>
            <a:ext cx="8404312" cy="646811"/>
          </a:xfrm>
          <a:prstGeom prst="rect">
            <a:avLst/>
          </a:prstGeom>
          <a:noFill/>
          <a:ln w="12700">
            <a:noFill/>
          </a:ln>
        </p:spPr>
        <p:txBody>
          <a:bodyPr/>
          <a:lstStyle>
            <a:lvl1pPr algn="ctr">
              <a:defRPr sz="3600" b="0">
                <a:solidFill>
                  <a:srgbClr val="005EB8"/>
                </a:solidFill>
              </a:defRPr>
            </a:lvl1pPr>
          </a:lstStyle>
          <a:p>
            <a:r>
              <a:rPr lang="en-GB" dirty="0"/>
              <a:t>Click to edit Master title style  </a:t>
            </a:r>
            <a:endParaRPr lang="en-US" dirty="0"/>
          </a:p>
        </p:txBody>
      </p:sp>
      <p:sp>
        <p:nvSpPr>
          <p:cNvPr id="9" name="Title 1">
            <a:extLst>
              <a:ext uri="{FF2B5EF4-FFF2-40B4-BE49-F238E27FC236}">
                <a16:creationId xmlns:a16="http://schemas.microsoft.com/office/drawing/2014/main" id="{CCA13266-95EC-6148-A549-65314ACCA951}"/>
              </a:ext>
            </a:extLst>
          </p:cNvPr>
          <p:cNvSpPr txBox="1">
            <a:spLocks/>
          </p:cNvSpPr>
          <p:nvPr userDrawn="1"/>
        </p:nvSpPr>
        <p:spPr>
          <a:xfrm>
            <a:off x="367729" y="4554211"/>
            <a:ext cx="8404312" cy="646811"/>
          </a:xfrm>
          <a:prstGeom prst="rect">
            <a:avLst/>
          </a:prstGeom>
          <a:noFill/>
          <a:ln w="12700">
            <a:noFill/>
          </a:ln>
        </p:spPr>
        <p:txBody>
          <a:bodyPr/>
          <a:lstStyle>
            <a:lvl1pPr algn="ctr" defTabSz="914400" rtl="0" eaLnBrk="1" latinLnBrk="0" hangingPunct="1">
              <a:lnSpc>
                <a:spcPct val="90000"/>
              </a:lnSpc>
              <a:spcBef>
                <a:spcPct val="0"/>
              </a:spcBef>
              <a:buNone/>
              <a:defRPr sz="3600" b="0" kern="1200">
                <a:solidFill>
                  <a:srgbClr val="005EB8"/>
                </a:solidFill>
                <a:latin typeface="+mj-lt"/>
                <a:ea typeface="+mj-ea"/>
                <a:cs typeface="+mj-cs"/>
              </a:defRPr>
            </a:lvl1pPr>
          </a:lstStyle>
          <a:p>
            <a:r>
              <a:rPr lang="en-GB" b="1" dirty="0"/>
              <a:t>Find out more</a:t>
            </a:r>
            <a:endParaRPr lang="en-US" b="1" dirty="0"/>
          </a:p>
        </p:txBody>
      </p:sp>
    </p:spTree>
    <p:extLst>
      <p:ext uri="{BB962C8B-B14F-4D97-AF65-F5344CB8AC3E}">
        <p14:creationId xmlns:p14="http://schemas.microsoft.com/office/powerpoint/2010/main" val="3316431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ind out more on blu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2016D2D-0788-384E-981C-794F2F4D423A}"/>
              </a:ext>
            </a:extLst>
          </p:cNvPr>
          <p:cNvSpPr/>
          <p:nvPr userDrawn="1"/>
        </p:nvSpPr>
        <p:spPr>
          <a:xfrm>
            <a:off x="0" y="0"/>
            <a:ext cx="9144000" cy="6858000"/>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descr="A picture containing drawing&#10;&#10;Description automatically generated">
            <a:extLst>
              <a:ext uri="{FF2B5EF4-FFF2-40B4-BE49-F238E27FC236}">
                <a16:creationId xmlns:a16="http://schemas.microsoft.com/office/drawing/2014/main" id="{3E9C1A09-1E73-294C-BB9D-46B1ACFB523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800" y="913059"/>
            <a:ext cx="5596400" cy="3233154"/>
          </a:xfrm>
          <a:prstGeom prst="rect">
            <a:avLst/>
          </a:prstGeom>
        </p:spPr>
      </p:pic>
      <p:sp>
        <p:nvSpPr>
          <p:cNvPr id="8" name="Title 1">
            <a:extLst>
              <a:ext uri="{FF2B5EF4-FFF2-40B4-BE49-F238E27FC236}">
                <a16:creationId xmlns:a16="http://schemas.microsoft.com/office/drawing/2014/main" id="{24CE72D4-1CC1-1E46-8A38-EDA405B8EB43}"/>
              </a:ext>
            </a:extLst>
          </p:cNvPr>
          <p:cNvSpPr>
            <a:spLocks noGrp="1"/>
          </p:cNvSpPr>
          <p:nvPr>
            <p:ph type="title" hasCustomPrompt="1"/>
          </p:nvPr>
        </p:nvSpPr>
        <p:spPr>
          <a:xfrm>
            <a:off x="367729" y="5298130"/>
            <a:ext cx="8404312" cy="646811"/>
          </a:xfrm>
          <a:prstGeom prst="rect">
            <a:avLst/>
          </a:prstGeom>
          <a:noFill/>
          <a:ln w="12700">
            <a:noFill/>
          </a:ln>
        </p:spPr>
        <p:txBody>
          <a:bodyPr/>
          <a:lstStyle>
            <a:lvl1pPr algn="ctr">
              <a:defRPr sz="3600" b="0">
                <a:solidFill>
                  <a:schemeClr val="bg1"/>
                </a:solidFill>
              </a:defRPr>
            </a:lvl1pPr>
          </a:lstStyle>
          <a:p>
            <a:r>
              <a:rPr lang="en-GB" dirty="0"/>
              <a:t>Click to edit Master title style  </a:t>
            </a:r>
            <a:endParaRPr lang="en-US" dirty="0"/>
          </a:p>
        </p:txBody>
      </p:sp>
      <p:sp>
        <p:nvSpPr>
          <p:cNvPr id="9" name="Title 1">
            <a:extLst>
              <a:ext uri="{FF2B5EF4-FFF2-40B4-BE49-F238E27FC236}">
                <a16:creationId xmlns:a16="http://schemas.microsoft.com/office/drawing/2014/main" id="{ADEB3A95-291A-3F45-B0CE-3CF6E473D041}"/>
              </a:ext>
            </a:extLst>
          </p:cNvPr>
          <p:cNvSpPr txBox="1">
            <a:spLocks/>
          </p:cNvSpPr>
          <p:nvPr userDrawn="1"/>
        </p:nvSpPr>
        <p:spPr>
          <a:xfrm>
            <a:off x="367729" y="4554211"/>
            <a:ext cx="8404312" cy="646811"/>
          </a:xfrm>
          <a:prstGeom prst="rect">
            <a:avLst/>
          </a:prstGeom>
          <a:noFill/>
          <a:ln w="12700">
            <a:noFill/>
          </a:ln>
        </p:spPr>
        <p:txBody>
          <a:bodyPr/>
          <a:lstStyle>
            <a:lvl1pPr algn="ctr" defTabSz="914400" rtl="0" eaLnBrk="1" latinLnBrk="0" hangingPunct="1">
              <a:lnSpc>
                <a:spcPct val="90000"/>
              </a:lnSpc>
              <a:spcBef>
                <a:spcPct val="0"/>
              </a:spcBef>
              <a:buNone/>
              <a:defRPr sz="3600" b="0" kern="1200">
                <a:solidFill>
                  <a:srgbClr val="005EB8"/>
                </a:solidFill>
                <a:latin typeface="+mj-lt"/>
                <a:ea typeface="+mj-ea"/>
                <a:cs typeface="+mj-cs"/>
              </a:defRPr>
            </a:lvl1pPr>
          </a:lstStyle>
          <a:p>
            <a:r>
              <a:rPr lang="en-GB" b="1" dirty="0">
                <a:solidFill>
                  <a:schemeClr val="bg1"/>
                </a:solidFill>
              </a:rPr>
              <a:t>Find out more</a:t>
            </a:r>
            <a:endParaRPr lang="en-US" b="1" dirty="0">
              <a:solidFill>
                <a:schemeClr val="bg1"/>
              </a:solidFill>
            </a:endParaRPr>
          </a:p>
        </p:txBody>
      </p:sp>
    </p:spTree>
    <p:extLst>
      <p:ext uri="{BB962C8B-B14F-4D97-AF65-F5344CB8AC3E}">
        <p14:creationId xmlns:p14="http://schemas.microsoft.com/office/powerpoint/2010/main" val="9268435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us on white">
    <p:spTree>
      <p:nvGrpSpPr>
        <p:cNvPr id="1" name=""/>
        <p:cNvGrpSpPr/>
        <p:nvPr/>
      </p:nvGrpSpPr>
      <p:grpSpPr>
        <a:xfrm>
          <a:off x="0" y="0"/>
          <a:ext cx="0" cy="0"/>
          <a:chOff x="0" y="0"/>
          <a:chExt cx="0" cy="0"/>
        </a:xfrm>
      </p:grpSpPr>
      <p:pic>
        <p:nvPicPr>
          <p:cNvPr id="3" name="Picture 2" descr="A close up of a logo&#10;&#10;Description automatically generated">
            <a:extLst>
              <a:ext uri="{FF2B5EF4-FFF2-40B4-BE49-F238E27FC236}">
                <a16:creationId xmlns:a16="http://schemas.microsoft.com/office/drawing/2014/main" id="{E9FDFB63-4344-3947-984E-A1CE7A9A1D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0885" y="913059"/>
            <a:ext cx="5598000" cy="3234078"/>
          </a:xfrm>
          <a:prstGeom prst="rect">
            <a:avLst/>
          </a:prstGeom>
        </p:spPr>
      </p:pic>
      <p:sp>
        <p:nvSpPr>
          <p:cNvPr id="8" name="Title 1">
            <a:extLst>
              <a:ext uri="{FF2B5EF4-FFF2-40B4-BE49-F238E27FC236}">
                <a16:creationId xmlns:a16="http://schemas.microsoft.com/office/drawing/2014/main" id="{A6CE4ECB-F4B8-2F48-ADCE-069ADD7C7C5D}"/>
              </a:ext>
            </a:extLst>
          </p:cNvPr>
          <p:cNvSpPr>
            <a:spLocks noGrp="1"/>
          </p:cNvSpPr>
          <p:nvPr>
            <p:ph type="title" hasCustomPrompt="1"/>
          </p:nvPr>
        </p:nvSpPr>
        <p:spPr>
          <a:xfrm>
            <a:off x="367729" y="5298130"/>
            <a:ext cx="8404312" cy="646811"/>
          </a:xfrm>
          <a:prstGeom prst="rect">
            <a:avLst/>
          </a:prstGeom>
          <a:noFill/>
          <a:ln w="12700">
            <a:noFill/>
          </a:ln>
        </p:spPr>
        <p:txBody>
          <a:bodyPr/>
          <a:lstStyle>
            <a:lvl1pPr algn="ctr">
              <a:defRPr sz="3600" b="0">
                <a:solidFill>
                  <a:srgbClr val="005EB8"/>
                </a:solidFill>
              </a:defRPr>
            </a:lvl1pPr>
          </a:lstStyle>
          <a:p>
            <a:r>
              <a:rPr lang="en-GB" dirty="0"/>
              <a:t>Click to edit Master title style  </a:t>
            </a:r>
            <a:endParaRPr lang="en-US" dirty="0"/>
          </a:p>
        </p:txBody>
      </p:sp>
      <p:sp>
        <p:nvSpPr>
          <p:cNvPr id="9" name="Title 1">
            <a:extLst>
              <a:ext uri="{FF2B5EF4-FFF2-40B4-BE49-F238E27FC236}">
                <a16:creationId xmlns:a16="http://schemas.microsoft.com/office/drawing/2014/main" id="{CCA13266-95EC-6148-A549-65314ACCA951}"/>
              </a:ext>
            </a:extLst>
          </p:cNvPr>
          <p:cNvSpPr txBox="1">
            <a:spLocks/>
          </p:cNvSpPr>
          <p:nvPr userDrawn="1"/>
        </p:nvSpPr>
        <p:spPr>
          <a:xfrm>
            <a:off x="367729" y="4554211"/>
            <a:ext cx="8404312" cy="646811"/>
          </a:xfrm>
          <a:prstGeom prst="rect">
            <a:avLst/>
          </a:prstGeom>
          <a:noFill/>
          <a:ln w="12700">
            <a:noFill/>
          </a:ln>
        </p:spPr>
        <p:txBody>
          <a:bodyPr/>
          <a:lstStyle>
            <a:lvl1pPr algn="ctr" defTabSz="914400" rtl="0" eaLnBrk="1" latinLnBrk="0" hangingPunct="1">
              <a:lnSpc>
                <a:spcPct val="90000"/>
              </a:lnSpc>
              <a:spcBef>
                <a:spcPct val="0"/>
              </a:spcBef>
              <a:buNone/>
              <a:defRPr sz="3600" b="0" kern="1200">
                <a:solidFill>
                  <a:srgbClr val="005EB8"/>
                </a:solidFill>
                <a:latin typeface="+mj-lt"/>
                <a:ea typeface="+mj-ea"/>
                <a:cs typeface="+mj-cs"/>
              </a:defRPr>
            </a:lvl1pPr>
          </a:lstStyle>
          <a:p>
            <a:r>
              <a:rPr lang="en-GB" b="1" dirty="0"/>
              <a:t>Contact us</a:t>
            </a:r>
            <a:endParaRPr lang="en-US" b="1" dirty="0"/>
          </a:p>
        </p:txBody>
      </p:sp>
    </p:spTree>
    <p:extLst>
      <p:ext uri="{BB962C8B-B14F-4D97-AF65-F5344CB8AC3E}">
        <p14:creationId xmlns:p14="http://schemas.microsoft.com/office/powerpoint/2010/main" val="39915214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act us on blu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2016D2D-0788-384E-981C-794F2F4D423A}"/>
              </a:ext>
            </a:extLst>
          </p:cNvPr>
          <p:cNvSpPr/>
          <p:nvPr userDrawn="1"/>
        </p:nvSpPr>
        <p:spPr>
          <a:xfrm>
            <a:off x="0" y="0"/>
            <a:ext cx="9144000" cy="6858000"/>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5" descr="A picture containing drawing&#10;&#10;Description automatically generated">
            <a:extLst>
              <a:ext uri="{FF2B5EF4-FFF2-40B4-BE49-F238E27FC236}">
                <a16:creationId xmlns:a16="http://schemas.microsoft.com/office/drawing/2014/main" id="{3E9C1A09-1E73-294C-BB9D-46B1ACFB523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800" y="913059"/>
            <a:ext cx="5596400" cy="3233154"/>
          </a:xfrm>
          <a:prstGeom prst="rect">
            <a:avLst/>
          </a:prstGeom>
        </p:spPr>
      </p:pic>
      <p:sp>
        <p:nvSpPr>
          <p:cNvPr id="8" name="Title 1">
            <a:extLst>
              <a:ext uri="{FF2B5EF4-FFF2-40B4-BE49-F238E27FC236}">
                <a16:creationId xmlns:a16="http://schemas.microsoft.com/office/drawing/2014/main" id="{24CE72D4-1CC1-1E46-8A38-EDA405B8EB43}"/>
              </a:ext>
            </a:extLst>
          </p:cNvPr>
          <p:cNvSpPr>
            <a:spLocks noGrp="1"/>
          </p:cNvSpPr>
          <p:nvPr>
            <p:ph type="title" hasCustomPrompt="1"/>
          </p:nvPr>
        </p:nvSpPr>
        <p:spPr>
          <a:xfrm>
            <a:off x="367729" y="5298130"/>
            <a:ext cx="8404312" cy="646811"/>
          </a:xfrm>
          <a:prstGeom prst="rect">
            <a:avLst/>
          </a:prstGeom>
          <a:noFill/>
          <a:ln w="12700">
            <a:noFill/>
          </a:ln>
        </p:spPr>
        <p:txBody>
          <a:bodyPr/>
          <a:lstStyle>
            <a:lvl1pPr algn="ctr">
              <a:defRPr sz="3600" b="0">
                <a:solidFill>
                  <a:schemeClr val="bg1"/>
                </a:solidFill>
              </a:defRPr>
            </a:lvl1pPr>
          </a:lstStyle>
          <a:p>
            <a:r>
              <a:rPr lang="en-GB" dirty="0"/>
              <a:t>Click to edit Master title style  </a:t>
            </a:r>
            <a:endParaRPr lang="en-US" dirty="0"/>
          </a:p>
        </p:txBody>
      </p:sp>
      <p:sp>
        <p:nvSpPr>
          <p:cNvPr id="9" name="Title 1">
            <a:extLst>
              <a:ext uri="{FF2B5EF4-FFF2-40B4-BE49-F238E27FC236}">
                <a16:creationId xmlns:a16="http://schemas.microsoft.com/office/drawing/2014/main" id="{ADEB3A95-291A-3F45-B0CE-3CF6E473D041}"/>
              </a:ext>
            </a:extLst>
          </p:cNvPr>
          <p:cNvSpPr txBox="1">
            <a:spLocks/>
          </p:cNvSpPr>
          <p:nvPr userDrawn="1"/>
        </p:nvSpPr>
        <p:spPr>
          <a:xfrm>
            <a:off x="367729" y="4554211"/>
            <a:ext cx="8404312" cy="646811"/>
          </a:xfrm>
          <a:prstGeom prst="rect">
            <a:avLst/>
          </a:prstGeom>
          <a:noFill/>
          <a:ln w="12700">
            <a:noFill/>
          </a:ln>
        </p:spPr>
        <p:txBody>
          <a:bodyPr/>
          <a:lstStyle>
            <a:lvl1pPr algn="ctr" defTabSz="914400" rtl="0" eaLnBrk="1" latinLnBrk="0" hangingPunct="1">
              <a:lnSpc>
                <a:spcPct val="90000"/>
              </a:lnSpc>
              <a:spcBef>
                <a:spcPct val="0"/>
              </a:spcBef>
              <a:buNone/>
              <a:defRPr sz="3600" b="0" kern="1200">
                <a:solidFill>
                  <a:srgbClr val="005EB8"/>
                </a:solidFill>
                <a:latin typeface="+mj-lt"/>
                <a:ea typeface="+mj-ea"/>
                <a:cs typeface="+mj-cs"/>
              </a:defRPr>
            </a:lvl1pPr>
          </a:lstStyle>
          <a:p>
            <a:r>
              <a:rPr lang="en-GB" b="1" dirty="0">
                <a:solidFill>
                  <a:schemeClr val="bg1"/>
                </a:solidFill>
              </a:rPr>
              <a:t>Contact us</a:t>
            </a:r>
            <a:endParaRPr lang="en-US" b="1" dirty="0">
              <a:solidFill>
                <a:schemeClr val="bg1"/>
              </a:solidFill>
            </a:endParaRPr>
          </a:p>
        </p:txBody>
      </p:sp>
    </p:spTree>
    <p:extLst>
      <p:ext uri="{BB962C8B-B14F-4D97-AF65-F5344CB8AC3E}">
        <p14:creationId xmlns:p14="http://schemas.microsoft.com/office/powerpoint/2010/main" val="446095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areers/young peopl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71998BB-913A-A549-8D2B-4ED8DE9C0B2D}"/>
              </a:ext>
            </a:extLst>
          </p:cNvPr>
          <p:cNvSpPr/>
          <p:nvPr userDrawn="1"/>
        </p:nvSpPr>
        <p:spPr>
          <a:xfrm>
            <a:off x="0" y="6416675"/>
            <a:ext cx="9144000" cy="441326"/>
          </a:xfrm>
          <a:prstGeom prst="rect">
            <a:avLst/>
          </a:prstGeom>
          <a:solidFill>
            <a:srgbClr val="005E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36FB1583-49B7-884D-8DA4-FEB371CB35F0}"/>
              </a:ext>
            </a:extLst>
          </p:cNvPr>
          <p:cNvSpPr>
            <a:spLocks noGrp="1"/>
          </p:cNvSpPr>
          <p:nvPr>
            <p:ph type="title" hasCustomPrompt="1"/>
          </p:nvPr>
        </p:nvSpPr>
        <p:spPr>
          <a:xfrm>
            <a:off x="367729" y="740664"/>
            <a:ext cx="6718871" cy="1169861"/>
          </a:xfrm>
          <a:prstGeom prst="rect">
            <a:avLst/>
          </a:prstGeom>
          <a:noFill/>
          <a:ln w="12700">
            <a:noFill/>
          </a:ln>
        </p:spPr>
        <p:txBody>
          <a:bodyPr/>
          <a:lstStyle>
            <a:lvl1pPr>
              <a:defRPr sz="4200" b="1">
                <a:solidFill>
                  <a:srgbClr val="005EB8"/>
                </a:solidFill>
              </a:defRPr>
            </a:lvl1pPr>
          </a:lstStyle>
          <a:p>
            <a:r>
              <a:rPr lang="en-GB" dirty="0"/>
              <a:t>Click to edit Master title style  </a:t>
            </a:r>
            <a:endParaRPr lang="en-US" dirty="0"/>
          </a:p>
        </p:txBody>
      </p:sp>
      <p:sp>
        <p:nvSpPr>
          <p:cNvPr id="6" name="Text Placeholder 7">
            <a:extLst>
              <a:ext uri="{FF2B5EF4-FFF2-40B4-BE49-F238E27FC236}">
                <a16:creationId xmlns:a16="http://schemas.microsoft.com/office/drawing/2014/main" id="{0DBBB70A-3403-E54D-A71A-920BED978B30}"/>
              </a:ext>
            </a:extLst>
          </p:cNvPr>
          <p:cNvSpPr>
            <a:spLocks noGrp="1"/>
          </p:cNvSpPr>
          <p:nvPr>
            <p:ph type="body" sz="quarter" idx="10"/>
          </p:nvPr>
        </p:nvSpPr>
        <p:spPr>
          <a:xfrm>
            <a:off x="349441" y="2325750"/>
            <a:ext cx="6718871" cy="646811"/>
          </a:xfrm>
          <a:prstGeom prst="rect">
            <a:avLst/>
          </a:prstGeom>
        </p:spPr>
        <p:txBody>
          <a:bodyPr/>
          <a:lstStyle>
            <a:lvl1pPr marL="457200" indent="-457200">
              <a:buClr>
                <a:srgbClr val="005EB8"/>
              </a:buClr>
              <a:buFont typeface="Wingdings" pitchFamily="2" charset="2"/>
              <a:buChar char="§"/>
              <a:defRPr>
                <a:solidFill>
                  <a:srgbClr val="005EB8"/>
                </a:solidFill>
              </a:defRPr>
            </a:lvl1pPr>
            <a:lvl2pPr marL="685800" indent="-228600">
              <a:buClr>
                <a:srgbClr val="005EB8"/>
              </a:buClr>
              <a:buFont typeface="Wingdings" pitchFamily="2" charset="2"/>
              <a:buChar char="§"/>
              <a:defRPr>
                <a:solidFill>
                  <a:schemeClr val="tx1"/>
                </a:solidFill>
              </a:defRPr>
            </a:lvl2pPr>
            <a:lvl3pPr marL="1143000" indent="-228600">
              <a:buClr>
                <a:srgbClr val="005EB8"/>
              </a:buClr>
              <a:buFont typeface="Wingdings" pitchFamily="2" charset="2"/>
              <a:buChar char="§"/>
              <a:defRPr>
                <a:solidFill>
                  <a:schemeClr val="tx1"/>
                </a:solidFill>
              </a:defRPr>
            </a:lvl3pPr>
            <a:lvl4pPr marL="1600200" indent="-228600">
              <a:buClr>
                <a:srgbClr val="005EB8"/>
              </a:buClr>
              <a:buFont typeface="Wingdings" pitchFamily="2" charset="2"/>
              <a:buChar char="§"/>
              <a:defRPr>
                <a:solidFill>
                  <a:schemeClr val="tx1"/>
                </a:solidFill>
              </a:defRPr>
            </a:lvl4pPr>
            <a:lvl5pPr marL="2057400" indent="-228600">
              <a:buClr>
                <a:srgbClr val="005EB8"/>
              </a:buClr>
              <a:buFont typeface="Wingdings" pitchFamily="2" charset="2"/>
              <a:buChar char="§"/>
              <a:defRPr>
                <a:solidFill>
                  <a:schemeClr val="tx1"/>
                </a:solidFill>
              </a:defRPr>
            </a:lvl5pPr>
          </a:lstStyle>
          <a:p>
            <a:pPr lvl="0"/>
            <a:r>
              <a:rPr lang="en-GB" dirty="0"/>
              <a:t>Click to edit Master text styles</a:t>
            </a:r>
          </a:p>
        </p:txBody>
      </p:sp>
      <p:pic>
        <p:nvPicPr>
          <p:cNvPr id="8" name="Picture 7">
            <a:extLst>
              <a:ext uri="{FF2B5EF4-FFF2-40B4-BE49-F238E27FC236}">
                <a16:creationId xmlns:a16="http://schemas.microsoft.com/office/drawing/2014/main" id="{71227A66-0678-1C49-A37B-07FDED0ACB9D}"/>
              </a:ext>
            </a:extLst>
          </p:cNvPr>
          <p:cNvPicPr>
            <a:picLocks noChangeAspect="1"/>
          </p:cNvPicPr>
          <p:nvPr userDrawn="1"/>
        </p:nvPicPr>
        <p:blipFill>
          <a:blip r:embed="rId2"/>
          <a:srcRect/>
          <a:stretch/>
        </p:blipFill>
        <p:spPr>
          <a:xfrm>
            <a:off x="3888" y="3292838"/>
            <a:ext cx="9136224" cy="2984500"/>
          </a:xfrm>
          <a:prstGeom prst="rect">
            <a:avLst/>
          </a:prstGeom>
        </p:spPr>
      </p:pic>
    </p:spTree>
    <p:extLst>
      <p:ext uri="{BB962C8B-B14F-4D97-AF65-F5344CB8AC3E}">
        <p14:creationId xmlns:p14="http://schemas.microsoft.com/office/powerpoint/2010/main" val="1609351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ubtitle slide 7 (orang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A27DCEC3-7146-6E4C-922B-3BC0DD4E479B}"/>
              </a:ext>
            </a:extLst>
          </p:cNvPr>
          <p:cNvSpPr/>
          <p:nvPr userDrawn="1"/>
        </p:nvSpPr>
        <p:spPr>
          <a:xfrm>
            <a:off x="0" y="6416675"/>
            <a:ext cx="9144000" cy="441326"/>
          </a:xfrm>
          <a:prstGeom prst="rect">
            <a:avLst/>
          </a:prstGeom>
          <a:solidFill>
            <a:srgbClr val="E877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hasCustomPrompt="1"/>
          </p:nvPr>
        </p:nvSpPr>
        <p:spPr>
          <a:xfrm>
            <a:off x="367729" y="3095851"/>
            <a:ext cx="8396563" cy="666297"/>
          </a:xfrm>
          <a:prstGeom prst="rect">
            <a:avLst/>
          </a:prstGeom>
          <a:noFill/>
          <a:ln w="12700">
            <a:noFill/>
          </a:ln>
        </p:spPr>
        <p:txBody>
          <a:bodyPr/>
          <a:lstStyle>
            <a:lvl1pPr>
              <a:defRPr sz="4200" b="1">
                <a:solidFill>
                  <a:srgbClr val="E87722"/>
                </a:solidFill>
              </a:defRPr>
            </a:lvl1pPr>
          </a:lstStyle>
          <a:p>
            <a:r>
              <a:rPr lang="en-GB" dirty="0"/>
              <a:t>Click to edit Master title style </a:t>
            </a:r>
            <a:endParaRPr lang="en-US" dirty="0"/>
          </a:p>
        </p:txBody>
      </p:sp>
    </p:spTree>
    <p:extLst>
      <p:ext uri="{BB962C8B-B14F-4D97-AF65-F5344CB8AC3E}">
        <p14:creationId xmlns:p14="http://schemas.microsoft.com/office/powerpoint/2010/main" val="78758497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107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ubtitle slide 7 (orange)">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A27DCEC3-7146-6E4C-922B-3BC0DD4E479B}"/>
              </a:ext>
            </a:extLst>
          </p:cNvPr>
          <p:cNvSpPr/>
          <p:nvPr userDrawn="1"/>
        </p:nvSpPr>
        <p:spPr>
          <a:xfrm>
            <a:off x="0" y="6416675"/>
            <a:ext cx="9144000" cy="441326"/>
          </a:xfrm>
          <a:prstGeom prst="rect">
            <a:avLst/>
          </a:prstGeom>
          <a:solidFill>
            <a:srgbClr val="E877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hasCustomPrompt="1"/>
          </p:nvPr>
        </p:nvSpPr>
        <p:spPr>
          <a:xfrm>
            <a:off x="367729" y="3095851"/>
            <a:ext cx="8396563" cy="666297"/>
          </a:xfrm>
          <a:prstGeom prst="rect">
            <a:avLst/>
          </a:prstGeom>
          <a:noFill/>
          <a:ln w="12700">
            <a:noFill/>
          </a:ln>
        </p:spPr>
        <p:txBody>
          <a:bodyPr/>
          <a:lstStyle>
            <a:lvl1pPr>
              <a:defRPr sz="4200" b="1">
                <a:solidFill>
                  <a:srgbClr val="E87722"/>
                </a:solidFill>
              </a:defRPr>
            </a:lvl1pPr>
          </a:lstStyle>
          <a:p>
            <a:r>
              <a:rPr lang="en-GB" dirty="0"/>
              <a:t>Click to edit Master title style </a:t>
            </a:r>
            <a:endParaRPr lang="en-US" dirty="0"/>
          </a:p>
        </p:txBody>
      </p:sp>
    </p:spTree>
    <p:extLst>
      <p:ext uri="{BB962C8B-B14F-4D97-AF65-F5344CB8AC3E}">
        <p14:creationId xmlns:p14="http://schemas.microsoft.com/office/powerpoint/2010/main" val="16925573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107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dership and managem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F357A81-478E-CA45-A841-088A0D106062}"/>
              </a:ext>
            </a:extLst>
          </p:cNvPr>
          <p:cNvSpPr/>
          <p:nvPr userDrawn="1"/>
        </p:nvSpPr>
        <p:spPr>
          <a:xfrm>
            <a:off x="0" y="6416675"/>
            <a:ext cx="9144000" cy="441326"/>
          </a:xfrm>
          <a:prstGeom prst="rect">
            <a:avLst/>
          </a:prstGeom>
          <a:solidFill>
            <a:srgbClr val="E877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itle 1">
            <a:extLst>
              <a:ext uri="{FF2B5EF4-FFF2-40B4-BE49-F238E27FC236}">
                <a16:creationId xmlns:a16="http://schemas.microsoft.com/office/drawing/2014/main" id="{183DF0C0-4911-1B47-A402-0E0D2BE73A0E}"/>
              </a:ext>
            </a:extLst>
          </p:cNvPr>
          <p:cNvSpPr>
            <a:spLocks noGrp="1"/>
          </p:cNvSpPr>
          <p:nvPr>
            <p:ph type="title" hasCustomPrompt="1"/>
          </p:nvPr>
        </p:nvSpPr>
        <p:spPr>
          <a:xfrm>
            <a:off x="367729" y="441325"/>
            <a:ext cx="6982305" cy="646811"/>
          </a:xfrm>
          <a:prstGeom prst="rect">
            <a:avLst/>
          </a:prstGeom>
          <a:noFill/>
          <a:ln w="12700">
            <a:noFill/>
          </a:ln>
        </p:spPr>
        <p:txBody>
          <a:bodyPr/>
          <a:lstStyle>
            <a:lvl1pPr>
              <a:defRPr sz="3600" b="1">
                <a:solidFill>
                  <a:srgbClr val="005EB8"/>
                </a:solidFill>
              </a:defRPr>
            </a:lvl1pPr>
          </a:lstStyle>
          <a:p>
            <a:r>
              <a:rPr lang="en-GB" dirty="0"/>
              <a:t>Click to edit Master title style  </a:t>
            </a:r>
            <a:endParaRPr lang="en-US" dirty="0"/>
          </a:p>
        </p:txBody>
      </p:sp>
      <p:sp>
        <p:nvSpPr>
          <p:cNvPr id="6" name="Text Placeholder 3">
            <a:extLst>
              <a:ext uri="{FF2B5EF4-FFF2-40B4-BE49-F238E27FC236}">
                <a16:creationId xmlns:a16="http://schemas.microsoft.com/office/drawing/2014/main" id="{FA007014-30B5-9C43-A122-2198A767119D}"/>
              </a:ext>
            </a:extLst>
          </p:cNvPr>
          <p:cNvSpPr>
            <a:spLocks noGrp="1"/>
          </p:cNvSpPr>
          <p:nvPr>
            <p:ph type="body" sz="quarter" idx="11"/>
          </p:nvPr>
        </p:nvSpPr>
        <p:spPr>
          <a:xfrm>
            <a:off x="367730" y="2145794"/>
            <a:ext cx="6982304" cy="3989830"/>
          </a:xfrm>
          <a:prstGeom prst="rect">
            <a:avLst/>
          </a:prstGeom>
        </p:spPr>
        <p:txBody>
          <a:bodyPr/>
          <a:lstStyle>
            <a:lvl1pPr marL="228600" indent="-228600">
              <a:buClr>
                <a:srgbClr val="005EB8"/>
              </a:buClr>
              <a:buFont typeface="Wingdings" pitchFamily="2" charset="2"/>
              <a:buChar char="§"/>
              <a:defRPr sz="2400"/>
            </a:lvl1pPr>
            <a:lvl2pPr marL="685800" indent="-228600">
              <a:buClr>
                <a:srgbClr val="005EB8"/>
              </a:buClr>
              <a:buFont typeface="Wingdings" pitchFamily="2" charset="2"/>
              <a:buChar char="§"/>
              <a:defRPr sz="2000"/>
            </a:lvl2pPr>
            <a:lvl3pPr marL="1143000" indent="-228600">
              <a:buClr>
                <a:srgbClr val="005EB8"/>
              </a:buClr>
              <a:buFont typeface="Wingdings" pitchFamily="2" charset="2"/>
              <a:buChar char="§"/>
              <a:defRPr sz="1800"/>
            </a:lvl3pPr>
            <a:lvl4pPr marL="1600200" indent="-228600">
              <a:buClr>
                <a:srgbClr val="005EB8"/>
              </a:buClr>
              <a:buFont typeface="Wingdings" pitchFamily="2" charset="2"/>
              <a:buChar char="§"/>
              <a:defRPr sz="1600"/>
            </a:lvl4pPr>
            <a:lvl5pPr marL="2057400" indent="-228600">
              <a:buClr>
                <a:srgbClr val="005EB8"/>
              </a:buClr>
              <a:buFont typeface="Wingdings" pitchFamily="2" charset="2"/>
              <a:buChar char="§"/>
              <a:defRPr sz="1400"/>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 name="Text Placeholder 9">
            <a:extLst>
              <a:ext uri="{FF2B5EF4-FFF2-40B4-BE49-F238E27FC236}">
                <a16:creationId xmlns:a16="http://schemas.microsoft.com/office/drawing/2014/main" id="{C260E0BD-312E-ED44-B40A-73964C6EEE28}"/>
              </a:ext>
            </a:extLst>
          </p:cNvPr>
          <p:cNvSpPr>
            <a:spLocks noGrp="1"/>
          </p:cNvSpPr>
          <p:nvPr>
            <p:ph type="body" sz="quarter" idx="12"/>
          </p:nvPr>
        </p:nvSpPr>
        <p:spPr>
          <a:xfrm>
            <a:off x="367728" y="1351027"/>
            <a:ext cx="6982305" cy="731837"/>
          </a:xfrm>
          <a:prstGeom prst="rect">
            <a:avLst/>
          </a:prstGeom>
        </p:spPr>
        <p:txBody>
          <a:bodyPr/>
          <a:lstStyle>
            <a:lvl1pPr marL="228600" indent="-228600">
              <a:buClr>
                <a:srgbClr val="E87722"/>
              </a:buClr>
              <a:buFont typeface="Wingdings" pitchFamily="2" charset="2"/>
              <a:buChar char="§"/>
              <a:defRPr>
                <a:solidFill>
                  <a:srgbClr val="E87722"/>
                </a:solidFill>
              </a:defRPr>
            </a:lvl1pPr>
            <a:lvl2pPr marL="685800" indent="-228600">
              <a:buClr>
                <a:srgbClr val="005EB8"/>
              </a:buClr>
              <a:buFont typeface="Wingdings" pitchFamily="2" charset="2"/>
              <a:buChar char="§"/>
              <a:defRPr/>
            </a:lvl2pPr>
            <a:lvl3pPr marL="1143000" indent="-228600">
              <a:buClr>
                <a:srgbClr val="005EB8"/>
              </a:buClr>
              <a:buFont typeface="Wingdings" pitchFamily="2" charset="2"/>
              <a:buChar char="§"/>
              <a:defRPr/>
            </a:lvl3pPr>
            <a:lvl4pPr marL="1600200" indent="-228600">
              <a:buClr>
                <a:srgbClr val="005EB8"/>
              </a:buClr>
              <a:buFont typeface="Wingdings" pitchFamily="2" charset="2"/>
              <a:buChar char="§"/>
              <a:defRPr/>
            </a:lvl4pPr>
            <a:lvl5pPr marL="2057400" indent="-228600">
              <a:buClr>
                <a:srgbClr val="005EB8"/>
              </a:buClr>
              <a:buFont typeface="Wingdings" pitchFamily="2" charset="2"/>
              <a:buChar char="§"/>
              <a:defRPr/>
            </a:lvl5pPr>
          </a:lstStyle>
          <a:p>
            <a:pPr lvl="0"/>
            <a:r>
              <a:rPr lang="en-GB" dirty="0"/>
              <a:t>Click to edit Master text styles</a:t>
            </a:r>
          </a:p>
        </p:txBody>
      </p:sp>
      <p:pic>
        <p:nvPicPr>
          <p:cNvPr id="3" name="Picture 2">
            <a:extLst>
              <a:ext uri="{FF2B5EF4-FFF2-40B4-BE49-F238E27FC236}">
                <a16:creationId xmlns:a16="http://schemas.microsoft.com/office/drawing/2014/main" id="{B8DBDC8C-6B15-A949-B64C-3E5076958C63}"/>
              </a:ext>
            </a:extLst>
          </p:cNvPr>
          <p:cNvPicPr>
            <a:picLocks noChangeAspect="1"/>
          </p:cNvPicPr>
          <p:nvPr userDrawn="1"/>
        </p:nvPicPr>
        <p:blipFill>
          <a:blip r:embed="rId2"/>
          <a:srcRect/>
          <a:stretch/>
        </p:blipFill>
        <p:spPr>
          <a:xfrm>
            <a:off x="7737800" y="1609971"/>
            <a:ext cx="1228324" cy="4614824"/>
          </a:xfrm>
          <a:prstGeom prst="rect">
            <a:avLst/>
          </a:prstGeom>
        </p:spPr>
      </p:pic>
    </p:spTree>
    <p:extLst>
      <p:ext uri="{BB962C8B-B14F-4D97-AF65-F5344CB8AC3E}">
        <p14:creationId xmlns:p14="http://schemas.microsoft.com/office/powerpoint/2010/main" val="215196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ogo on white (thanks)">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EFCE54-37F2-3142-AAC7-A2AD97F69029}"/>
              </a:ext>
            </a:extLst>
          </p:cNvPr>
          <p:cNvSpPr txBox="1"/>
          <p:nvPr userDrawn="1"/>
        </p:nvSpPr>
        <p:spPr>
          <a:xfrm>
            <a:off x="1188720" y="4845050"/>
            <a:ext cx="6766560" cy="1015663"/>
          </a:xfrm>
          <a:prstGeom prst="rect">
            <a:avLst/>
          </a:prstGeom>
          <a:noFill/>
        </p:spPr>
        <p:txBody>
          <a:bodyPr wrap="square" rtlCol="0">
            <a:spAutoFit/>
          </a:bodyPr>
          <a:lstStyle/>
          <a:p>
            <a:pPr algn="ctr"/>
            <a:r>
              <a:rPr lang="en-GB" sz="6000" b="0" dirty="0"/>
              <a:t>Thank you</a:t>
            </a:r>
          </a:p>
        </p:txBody>
      </p:sp>
      <p:pic>
        <p:nvPicPr>
          <p:cNvPr id="4" name="Picture 3" descr="A close up of a logo&#10;&#10;Description automatically generated">
            <a:extLst>
              <a:ext uri="{FF2B5EF4-FFF2-40B4-BE49-F238E27FC236}">
                <a16:creationId xmlns:a16="http://schemas.microsoft.com/office/drawing/2014/main" id="{85FDE45D-26D8-3E46-B069-86B1166C268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000" y="1213493"/>
            <a:ext cx="5598000" cy="3234078"/>
          </a:xfrm>
          <a:prstGeom prst="rect">
            <a:avLst/>
          </a:prstGeom>
        </p:spPr>
      </p:pic>
    </p:spTree>
    <p:extLst>
      <p:ext uri="{BB962C8B-B14F-4D97-AF65-F5344CB8AC3E}">
        <p14:creationId xmlns:p14="http://schemas.microsoft.com/office/powerpoint/2010/main" val="1434411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ogo on blue (thank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54B4C24-8E23-A849-8ABD-D076D01B4F93}"/>
              </a:ext>
            </a:extLst>
          </p:cNvPr>
          <p:cNvSpPr/>
          <p:nvPr userDrawn="1"/>
        </p:nvSpPr>
        <p:spPr>
          <a:xfrm>
            <a:off x="0" y="0"/>
            <a:ext cx="9144000" cy="6858000"/>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a:extLst>
              <a:ext uri="{FF2B5EF4-FFF2-40B4-BE49-F238E27FC236}">
                <a16:creationId xmlns:a16="http://schemas.microsoft.com/office/drawing/2014/main" id="{77225738-0017-6B48-9451-3D7AA0CD16E9}"/>
              </a:ext>
            </a:extLst>
          </p:cNvPr>
          <p:cNvSpPr txBox="1"/>
          <p:nvPr userDrawn="1"/>
        </p:nvSpPr>
        <p:spPr>
          <a:xfrm>
            <a:off x="1188720" y="4845050"/>
            <a:ext cx="6766560" cy="1015663"/>
          </a:xfrm>
          <a:prstGeom prst="rect">
            <a:avLst/>
          </a:prstGeom>
          <a:noFill/>
        </p:spPr>
        <p:txBody>
          <a:bodyPr wrap="square" rtlCol="0">
            <a:spAutoFit/>
          </a:bodyPr>
          <a:lstStyle/>
          <a:p>
            <a:pPr algn="ctr"/>
            <a:r>
              <a:rPr lang="en-GB" sz="6000" b="0" dirty="0">
                <a:solidFill>
                  <a:schemeClr val="bg1"/>
                </a:solidFill>
              </a:rPr>
              <a:t>Thank you</a:t>
            </a:r>
          </a:p>
        </p:txBody>
      </p:sp>
      <p:pic>
        <p:nvPicPr>
          <p:cNvPr id="5" name="Picture 4" descr="A picture containing drawing&#10;&#10;Description automatically generated">
            <a:extLst>
              <a:ext uri="{FF2B5EF4-FFF2-40B4-BE49-F238E27FC236}">
                <a16:creationId xmlns:a16="http://schemas.microsoft.com/office/drawing/2014/main" id="{A9D59B36-A22C-864E-83A5-9B434E41C33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800" y="1213955"/>
            <a:ext cx="5596400" cy="3233154"/>
          </a:xfrm>
          <a:prstGeom prst="rect">
            <a:avLst/>
          </a:prstGeom>
        </p:spPr>
      </p:pic>
    </p:spTree>
    <p:extLst>
      <p:ext uri="{BB962C8B-B14F-4D97-AF65-F5344CB8AC3E}">
        <p14:creationId xmlns:p14="http://schemas.microsoft.com/office/powerpoint/2010/main" val="51016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Just logo on white">
    <p:spTree>
      <p:nvGrpSpPr>
        <p:cNvPr id="1" name=""/>
        <p:cNvGrpSpPr/>
        <p:nvPr/>
      </p:nvGrpSpPr>
      <p:grpSpPr>
        <a:xfrm>
          <a:off x="0" y="0"/>
          <a:ext cx="0" cy="0"/>
          <a:chOff x="0" y="0"/>
          <a:chExt cx="0" cy="0"/>
        </a:xfrm>
      </p:grpSpPr>
      <p:pic>
        <p:nvPicPr>
          <p:cNvPr id="3" name="Picture 2" descr="A close up of a logo&#10;&#10;Description automatically generated">
            <a:extLst>
              <a:ext uri="{FF2B5EF4-FFF2-40B4-BE49-F238E27FC236}">
                <a16:creationId xmlns:a16="http://schemas.microsoft.com/office/drawing/2014/main" id="{E9FDFB63-4344-3947-984E-A1CE7A9A1D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000" y="1811961"/>
            <a:ext cx="5598000" cy="3234078"/>
          </a:xfrm>
          <a:prstGeom prst="rect">
            <a:avLst/>
          </a:prstGeom>
        </p:spPr>
      </p:pic>
    </p:spTree>
    <p:extLst>
      <p:ext uri="{BB962C8B-B14F-4D97-AF65-F5344CB8AC3E}">
        <p14:creationId xmlns:p14="http://schemas.microsoft.com/office/powerpoint/2010/main" val="1801218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Just logo on blu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D3173DF-EB41-0842-B344-F88A039A952F}"/>
              </a:ext>
            </a:extLst>
          </p:cNvPr>
          <p:cNvSpPr/>
          <p:nvPr userDrawn="1"/>
        </p:nvSpPr>
        <p:spPr>
          <a:xfrm>
            <a:off x="0" y="0"/>
            <a:ext cx="9144000" cy="6858000"/>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4" name="Picture 3" descr="A picture containing drawing&#10;&#10;Description automatically generated">
            <a:extLst>
              <a:ext uri="{FF2B5EF4-FFF2-40B4-BE49-F238E27FC236}">
                <a16:creationId xmlns:a16="http://schemas.microsoft.com/office/drawing/2014/main" id="{8D6A50DD-6A60-8342-B6AB-B39C43D99B5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773800" y="1812423"/>
            <a:ext cx="5596400" cy="3233154"/>
          </a:xfrm>
          <a:prstGeom prst="rect">
            <a:avLst/>
          </a:prstGeom>
        </p:spPr>
      </p:pic>
    </p:spTree>
    <p:extLst>
      <p:ext uri="{BB962C8B-B14F-4D97-AF65-F5344CB8AC3E}">
        <p14:creationId xmlns:p14="http://schemas.microsoft.com/office/powerpoint/2010/main" val="376574986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4" Type="http://schemas.openxmlformats.org/officeDocument/2006/relationships/image" Target="../media/image4.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C3F180CD-8FFC-6643-AE92-EBFB6DBC66F5}"/>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7426960" y="0"/>
            <a:ext cx="1717040" cy="1717040"/>
          </a:xfrm>
          <a:prstGeom prst="rect">
            <a:avLst/>
          </a:prstGeom>
        </p:spPr>
      </p:pic>
    </p:spTree>
    <p:extLst>
      <p:ext uri="{BB962C8B-B14F-4D97-AF65-F5344CB8AC3E}">
        <p14:creationId xmlns:p14="http://schemas.microsoft.com/office/powerpoint/2010/main" val="718475917"/>
      </p:ext>
    </p:extLst>
  </p:cSld>
  <p:clrMap bg1="lt1" tx1="dk1" bg2="lt2" tx2="dk2" accent1="accent1" accent2="accent2" accent3="accent3" accent4="accent4" accent5="accent5" accent6="accent6" hlink="hlink" folHlink="folHlink"/>
  <p:sldLayoutIdLst>
    <p:sldLayoutId id="2147483700" r:id="rId1"/>
    <p:sldLayoutId id="2147483698" r:id="rId2"/>
    <p:sldLayoutId id="2147483731"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descr="A picture containing drawing&#10;&#10;Description automatically generated">
            <a:extLst>
              <a:ext uri="{FF2B5EF4-FFF2-40B4-BE49-F238E27FC236}">
                <a16:creationId xmlns:a16="http://schemas.microsoft.com/office/drawing/2014/main" id="{3A4CBB1A-F042-2A46-AD67-4B8860EEFFE6}"/>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7734300" y="0"/>
            <a:ext cx="1409700" cy="1409700"/>
          </a:xfrm>
          <a:prstGeom prst="rect">
            <a:avLst/>
          </a:prstGeom>
        </p:spPr>
      </p:pic>
    </p:spTree>
    <p:extLst>
      <p:ext uri="{BB962C8B-B14F-4D97-AF65-F5344CB8AC3E}">
        <p14:creationId xmlns:p14="http://schemas.microsoft.com/office/powerpoint/2010/main" val="3444756830"/>
      </p:ext>
    </p:extLst>
  </p:cSld>
  <p:clrMap bg1="lt1" tx1="dk1" bg2="lt2" tx2="dk2" accent1="accent1" accent2="accent2" accent3="accent3" accent4="accent4" accent5="accent5" accent6="accent6" hlink="hlink" folHlink="folHlink"/>
  <p:sldLayoutIdLst>
    <p:sldLayoutId id="2147483730" r:id="rId1"/>
    <p:sldLayoutId id="2147483703"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96758238"/>
      </p:ext>
    </p:extLst>
  </p:cSld>
  <p:clrMap bg1="lt1" tx1="dk1" bg2="lt2" tx2="dk2" accent1="accent1" accent2="accent2" accent3="accent3" accent4="accent4" accent5="accent5" accent6="accent6" hlink="hlink" folHlink="folHlink"/>
  <p:sldLayoutIdLst>
    <p:sldLayoutId id="2147483685" r:id="rId1"/>
    <p:sldLayoutId id="2147483688" r:id="rId2"/>
    <p:sldLayoutId id="2147483689" r:id="rId3"/>
    <p:sldLayoutId id="2147483690" r:id="rId4"/>
    <p:sldLayoutId id="2147483724" r:id="rId5"/>
    <p:sldLayoutId id="2147483725" r:id="rId6"/>
    <p:sldLayoutId id="2147483726" r:id="rId7"/>
    <p:sldLayoutId id="2147483727" r:id="rId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005EB8"/>
        </a:buClr>
        <a:buFont typeface="Wingdings" pitchFamily="2"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killsforcare.org.uk/news-and-events/Spotlight-on/Spotlight-on....aspx"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3" Type="http://schemas.openxmlformats.org/officeDocument/2006/relationships/hyperlink" Target="https://www.skillsforcare.org.uk/CQC-provider-support"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https://eur01.safelinks.protection.outlook.com/?url=https://www.skillsforcare.org.uk/Documents/Leadership-and-management/Resilience/Wellbeing-resources/Wellbeing-for-registered-managers-%E2%80%93-a-bite-size-practical-guide.pdf&amp;data=04|01|Kiran.Jandu@skillsforcare.org.uk|eaf26702390c4fd6f75308d8c83b3f41|5c317017415d43e6ada17668f9ad3f9f|0|0|637479504070087113|Unknown|TWFpbGZsb3d8eyJWIjoiMC4wLjAwMDAiLCJQIjoiV2luMzIiLCJBTiI6Ik1haWwiLCJXVCI6Mn0%3D|1000&amp;sdata=S3y2tIRE7PBejkm9piT/93NzrRx/v4UncH/bzdP4LZ4%3D&amp;reserved=0"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image" Target="../media/image16.emf"/><Relationship Id="rId5" Type="http://schemas.openxmlformats.org/officeDocument/2006/relationships/hyperlink" Target="https://www.skillsforcare.org.uk/Documents/Leadership-and-management/Resilience/Wellbeing-resources/Wellbeing-for-registered-managers-%E2%80%93-a-bite-size-practical-guide.pdf" TargetMode="External"/><Relationship Id="rId4" Type="http://schemas.openxmlformats.org/officeDocument/2006/relationships/hyperlink" Target="http://www.skillsforcare.org.uk/wellbeing"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eur01.safelinks.protection.outlook.com/?url=https://www.skillsforcare.org.uk/Documents/Leadership-and-management/Resilience/Wellbeing-resources/Wellbeing-for-registered-managers-%E2%80%93-a-bite-size-practical-guide.pdf&amp;data=04|01|Kiran.Jandu@skillsforcare.org.uk|eaf26702390c4fd6f75308d8c83b3f41|5c317017415d43e6ada17668f9ad3f9f|0|0|637479504070087113|Unknown|TWFpbGZsb3d8eyJWIjoiMC4wLjAwMDAiLCJQIjoiV2luMzIiLCJBTiI6Ik1haWwiLCJXVCI6Mn0%3D|1000&amp;sdata=S3y2tIRE7PBejkm9piT/93NzrRx/v4UncH/bzdP4LZ4%3D&amp;reserved=0"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 Id="rId5" Type="http://schemas.openxmlformats.org/officeDocument/2006/relationships/image" Target="../media/image17.jpg"/><Relationship Id="rId4" Type="http://schemas.openxmlformats.org/officeDocument/2006/relationships/hyperlink" Target="https://www.skillsforcare.org.uk/Leadership-management/support-for-registered-managers/Building-resilience.aspx"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skillsforcare.org.uk/"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hyperlink" Target="mailto:marketing@skillsforcare.org.uk"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hyperlink" Target="https://www.nationalcareforum.org.uk/events/ncf-managers-conference/"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hyperlink" Target="http://www.thecareworkerscharity.org.uk/covid-19-tribute/"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skillsforcare.org.uk/ASCWDS"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11.emf"/></Relationships>
</file>

<file path=ppt/slides/_rels/slide6.xml.rels><?xml version="1.0" encoding="UTF-8" standalone="yes"?>
<Relationships xmlns="http://schemas.openxmlformats.org/package/2006/relationships"><Relationship Id="rId3" Type="http://schemas.openxmlformats.org/officeDocument/2006/relationships/hyperlink" Target="https://www.skillsforcare.org.uk/Leadership-management/support-for-registered-managers/Registered-Manager-webinars.aspx#Leadingyourservice1"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hyperlink" Target="https://events.skillsforcare.org.uk/skillsforcare/frontend/reg/thome.csp?pageID=410918&amp;eventID=1322&amp;language=1&amp;CSPCHD=001001000000x4arHvQQUlfiS9biFHmdBZuHP2UhUCMCoUzlhv"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us06web.zoom.us/webinar/register/WN_dvqLcnJxQI2rDV-jFXaEeg"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13.emf"/><Relationship Id="rId4" Type="http://schemas.openxmlformats.org/officeDocument/2006/relationships/image" Target="../media/image12.jpg"/></Relationships>
</file>

<file path=ppt/slides/_rels/slide8.xml.rels><?xml version="1.0" encoding="UTF-8" standalone="yes"?>
<Relationships xmlns="http://schemas.openxmlformats.org/package/2006/relationships"><Relationship Id="rId3" Type="http://schemas.openxmlformats.org/officeDocument/2006/relationships/hyperlink" Target="https://www.skillsforcare.org.uk/Support-for-leaders-and-managers/Support-for-registered-managers/Registered-manager-webinars/Leading-your-service.aspx#Medicinesfromtheregulatoryperspectivepart2"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image" Target="../media/image13.emf"/><Relationship Id="rId4" Type="http://schemas.openxmlformats.org/officeDocument/2006/relationships/image" Target="../media/image12.jpg"/></Relationships>
</file>

<file path=ppt/slides/_rels/slide9.xml.rels><?xml version="1.0" encoding="UTF-8" standalone="yes"?>
<Relationships xmlns="http://schemas.openxmlformats.org/package/2006/relationships"><Relationship Id="rId3" Type="http://schemas.openxmlformats.org/officeDocument/2006/relationships/hyperlink" Target="https://events.skillsforcare.org.uk/skillsforcare/frontend/reg/thome.csp?pageID=404618&amp;eventID=1305&amp;traceRedir=2"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1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2AF1F75-9A0D-470C-9A48-035705A1A471}"/>
              </a:ext>
            </a:extLst>
          </p:cNvPr>
          <p:cNvSpPr txBox="1">
            <a:spLocks/>
          </p:cNvSpPr>
          <p:nvPr/>
        </p:nvSpPr>
        <p:spPr>
          <a:xfrm>
            <a:off x="2041473" y="540563"/>
            <a:ext cx="5061054" cy="1180499"/>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3600" dirty="0"/>
              <a:t>#ManagingChange campaign</a:t>
            </a:r>
          </a:p>
        </p:txBody>
      </p:sp>
      <p:sp>
        <p:nvSpPr>
          <p:cNvPr id="5" name="Text Placeholder 3">
            <a:extLst>
              <a:ext uri="{FF2B5EF4-FFF2-40B4-BE49-F238E27FC236}">
                <a16:creationId xmlns:a16="http://schemas.microsoft.com/office/drawing/2014/main" id="{1F09C963-A1F6-489B-9017-14E06423B929}"/>
              </a:ext>
            </a:extLst>
          </p:cNvPr>
          <p:cNvSpPr txBox="1">
            <a:spLocks/>
          </p:cNvSpPr>
          <p:nvPr/>
        </p:nvSpPr>
        <p:spPr>
          <a:xfrm>
            <a:off x="295935" y="3429000"/>
            <a:ext cx="8786170" cy="30547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000" b="0" i="0" dirty="0">
                <a:effectLst/>
                <a:latin typeface="Arial" panose="020B0604020202020204" pitchFamily="34" charset="0"/>
              </a:rPr>
              <a:t>For social care managers, planning and leading change is a key part of your role. It’s not always easy to introduce changes and to help your team adapt. </a:t>
            </a:r>
            <a:endParaRPr lang="en-GB" sz="800" b="0" i="0" dirty="0">
              <a:solidFill>
                <a:srgbClr val="000000"/>
              </a:solidFill>
              <a:effectLst/>
              <a:latin typeface="Arial" panose="020B0604020202020204" pitchFamily="34" charset="0"/>
            </a:endParaRPr>
          </a:p>
          <a:p>
            <a:pPr marL="0" indent="0">
              <a:buNone/>
            </a:pPr>
            <a:r>
              <a:rPr lang="en-GB" sz="2000" b="0" i="0" dirty="0">
                <a:solidFill>
                  <a:srgbClr val="000000"/>
                </a:solidFill>
                <a:effectLst/>
                <a:latin typeface="Arial" panose="020B0604020202020204" pitchFamily="34" charset="0"/>
              </a:rPr>
              <a:t>We’ll be looking at why change is important, how to be change ready, what it means to be a change leader, and how you can manage resistance and encourage your teams to embrace change. We’ll also be sharing real-life examples of good change management in action</a:t>
            </a:r>
            <a:r>
              <a:rPr lang="en-GB" sz="2000" dirty="0">
                <a:effectLst/>
                <a:latin typeface="Arial" panose="020B0604020202020204" pitchFamily="34" charset="0"/>
                <a:ea typeface="Calibri" panose="020F0502020204030204" pitchFamily="34" charset="0"/>
              </a:rPr>
              <a:t>.</a:t>
            </a:r>
            <a:endParaRPr lang="en-GB" sz="1000" dirty="0">
              <a:latin typeface="Arial" panose="020B0604020202020204" pitchFamily="34" charset="0"/>
              <a:ea typeface="Calibri" panose="020F0502020204030204" pitchFamily="34" charset="0"/>
            </a:endParaRPr>
          </a:p>
          <a:p>
            <a:pPr marL="0" indent="0" algn="ctr">
              <a:buNone/>
            </a:pPr>
            <a:r>
              <a:rPr lang="en-GB" sz="2200" b="1" dirty="0">
                <a:effectLst/>
                <a:latin typeface="Arial" panose="020B0604020202020204" pitchFamily="34" charset="0"/>
                <a:ea typeface="Calibri" panose="020F0502020204030204" pitchFamily="34" charset="0"/>
              </a:rPr>
              <a:t>Find out more</a:t>
            </a:r>
            <a:r>
              <a:rPr lang="en-GB" sz="2200" b="1" dirty="0">
                <a:latin typeface="Arial" panose="020B0604020202020204" pitchFamily="34" charset="0"/>
                <a:ea typeface="Calibri" panose="020F0502020204030204" pitchFamily="34" charset="0"/>
              </a:rPr>
              <a:t> on our dedicated #Managing Change webpage </a:t>
            </a:r>
            <a:r>
              <a:rPr lang="en-GB" sz="2000" b="1" u="sng" dirty="0">
                <a:solidFill>
                  <a:srgbClr val="005EB8"/>
                </a:solidFill>
                <a:effectLst/>
                <a:latin typeface="Arial" panose="020B0604020202020204" pitchFamily="34" charset="0"/>
                <a:ea typeface="Calibri" panose="020F0502020204030204" pitchFamily="34" charset="0"/>
                <a:hlinkClick r:id="rId3"/>
              </a:rPr>
              <a:t>www.skillsforcare.org.uk/news-and-events/Spotlight-on/Spotlight-on....</a:t>
            </a:r>
            <a:r>
              <a:rPr lang="en-GB" sz="2000" b="1" u="sng" dirty="0" err="1">
                <a:solidFill>
                  <a:srgbClr val="005EB8"/>
                </a:solidFill>
                <a:effectLst/>
                <a:latin typeface="Arial" panose="020B0604020202020204" pitchFamily="34" charset="0"/>
                <a:ea typeface="Calibri" panose="020F0502020204030204" pitchFamily="34" charset="0"/>
                <a:hlinkClick r:id="rId3"/>
              </a:rPr>
              <a:t>aspx</a:t>
            </a:r>
            <a:endParaRPr lang="en-GB" sz="2000" b="1" dirty="0">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n-GB" sz="2200" b="1" dirty="0">
              <a:solidFill>
                <a:schemeClr val="accent1"/>
              </a:solidFill>
              <a:latin typeface="Arial" panose="020B0604020202020204" pitchFamily="34" charset="0"/>
              <a:cs typeface="Times New Roman" panose="02020603050405020304" pitchFamily="18" charset="0"/>
            </a:endParaRPr>
          </a:p>
          <a:p>
            <a:pPr marL="0" indent="0">
              <a:lnSpc>
                <a:spcPct val="107000"/>
              </a:lnSpc>
              <a:spcAft>
                <a:spcPts val="800"/>
              </a:spcAft>
              <a:buNone/>
            </a:pPr>
            <a:endParaRPr lang="en-GB" sz="2200" b="1" dirty="0">
              <a:solidFill>
                <a:schemeClr val="accent1"/>
              </a:solidFill>
              <a:latin typeface="Arial" panose="020B0604020202020204" pitchFamily="34" charset="0"/>
              <a:cs typeface="Times New Roman" panose="02020603050405020304" pitchFamily="18" charset="0"/>
            </a:endParaRPr>
          </a:p>
          <a:p>
            <a:pPr marL="0" indent="0">
              <a:lnSpc>
                <a:spcPct val="107000"/>
              </a:lnSpc>
              <a:spcAft>
                <a:spcPts val="800"/>
              </a:spcAft>
              <a:buNone/>
            </a:pPr>
            <a:endParaRPr lang="en-GB" sz="2000" dirty="0">
              <a:solidFill>
                <a:srgbClr val="000000"/>
              </a:solidFill>
            </a:endParaRPr>
          </a:p>
        </p:txBody>
      </p:sp>
      <p:pic>
        <p:nvPicPr>
          <p:cNvPr id="9" name="Picture 8">
            <a:extLst>
              <a:ext uri="{FF2B5EF4-FFF2-40B4-BE49-F238E27FC236}">
                <a16:creationId xmlns:a16="http://schemas.microsoft.com/office/drawing/2014/main" id="{F9912123-E291-4145-A692-0EC2313B21A4}"/>
              </a:ext>
            </a:extLst>
          </p:cNvPr>
          <p:cNvPicPr>
            <a:picLocks noChangeAspect="1"/>
          </p:cNvPicPr>
          <p:nvPr/>
        </p:nvPicPr>
        <p:blipFill>
          <a:blip r:embed="rId4"/>
          <a:stretch>
            <a:fillRect/>
          </a:stretch>
        </p:blipFill>
        <p:spPr>
          <a:xfrm>
            <a:off x="295935" y="215445"/>
            <a:ext cx="1463167" cy="1469263"/>
          </a:xfrm>
          <a:prstGeom prst="rect">
            <a:avLst/>
          </a:prstGeom>
        </p:spPr>
      </p:pic>
      <p:sp>
        <p:nvSpPr>
          <p:cNvPr id="10" name="Text Placeholder 3">
            <a:extLst>
              <a:ext uri="{FF2B5EF4-FFF2-40B4-BE49-F238E27FC236}">
                <a16:creationId xmlns:a16="http://schemas.microsoft.com/office/drawing/2014/main" id="{CF403862-B2E8-4DF7-9CC3-056C16BB85FF}"/>
              </a:ext>
            </a:extLst>
          </p:cNvPr>
          <p:cNvSpPr txBox="1">
            <a:spLocks/>
          </p:cNvSpPr>
          <p:nvPr/>
        </p:nvSpPr>
        <p:spPr>
          <a:xfrm>
            <a:off x="295935" y="1839543"/>
            <a:ext cx="8786170" cy="137597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7000"/>
              </a:lnSpc>
              <a:spcAft>
                <a:spcPts val="800"/>
              </a:spcAft>
              <a:buNone/>
            </a:pPr>
            <a:r>
              <a:rPr lang="en-GB" sz="2200" b="1" i="0" dirty="0">
                <a:solidFill>
                  <a:srgbClr val="005EB8"/>
                </a:solidFill>
                <a:effectLst/>
              </a:rPr>
              <a:t>Throughout February and March, we’re putting the spotlight on managing change, sharing information and ideas through blogs and articles to help managers and their teams with #ManagingChange.</a:t>
            </a:r>
            <a:endParaRPr lang="en-GB" sz="2200" b="1" dirty="0">
              <a:solidFill>
                <a:srgbClr val="005EB8"/>
              </a:solidFill>
            </a:endParaRPr>
          </a:p>
        </p:txBody>
      </p:sp>
    </p:spTree>
    <p:extLst>
      <p:ext uri="{BB962C8B-B14F-4D97-AF65-F5344CB8AC3E}">
        <p14:creationId xmlns:p14="http://schemas.microsoft.com/office/powerpoint/2010/main" val="3454302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A7C052F-9355-41F9-A414-9ECDB82D3EE0}"/>
              </a:ext>
            </a:extLst>
          </p:cNvPr>
          <p:cNvSpPr/>
          <p:nvPr/>
        </p:nvSpPr>
        <p:spPr>
          <a:xfrm>
            <a:off x="325572" y="1531831"/>
            <a:ext cx="8657789" cy="4524315"/>
          </a:xfrm>
          <a:prstGeom prst="rect">
            <a:avLst/>
          </a:prstGeom>
        </p:spPr>
        <p:txBody>
          <a:bodyPr wrap="square">
            <a:spAutoFit/>
          </a:bodyPr>
          <a:lstStyle/>
          <a:p>
            <a:pPr>
              <a:buClr>
                <a:srgbClr val="E87722"/>
              </a:buClr>
              <a:defRPr/>
            </a:pPr>
            <a:r>
              <a:rPr lang="en-GB" sz="2400" b="1" dirty="0">
                <a:solidFill>
                  <a:srgbClr val="005EB8"/>
                </a:solidFill>
                <a:latin typeface="Arial" panose="020B0604020202020204" pitchFamily="34" charset="0"/>
                <a:ea typeface="Times New Roman" panose="02020603050405020304" pitchFamily="18" charset="0"/>
              </a:rPr>
              <a:t>We offer practical support to help you recruit, develop, lead and retain your staff, to ensure that your service delivers good and outstanding care and meets CQC standards. </a:t>
            </a:r>
          </a:p>
          <a:p>
            <a:pPr>
              <a:buClr>
                <a:srgbClr val="E87722"/>
              </a:buClr>
              <a:defRPr/>
            </a:pPr>
            <a:endParaRPr lang="en-GB" sz="1000" b="1" dirty="0">
              <a:solidFill>
                <a:srgbClr val="005EB8"/>
              </a:solidFill>
              <a:latin typeface="Arial" panose="020B0604020202020204" pitchFamily="34" charset="0"/>
              <a:ea typeface="Times New Roman" panose="02020603050405020304" pitchFamily="18" charset="0"/>
            </a:endParaRPr>
          </a:p>
          <a:p>
            <a:pPr>
              <a:buClr>
                <a:srgbClr val="E87722"/>
              </a:buClr>
              <a:defRPr/>
            </a:pPr>
            <a:endParaRPr lang="en-GB" sz="800" dirty="0">
              <a:latin typeface="Arial" panose="020B0604020202020204" pitchFamily="34" charset="0"/>
              <a:ea typeface="Times New Roman" panose="02020603050405020304" pitchFamily="18" charset="0"/>
            </a:endParaRPr>
          </a:p>
          <a:p>
            <a:pPr marL="285750" indent="-285750">
              <a:buClr>
                <a:srgbClr val="E87722"/>
              </a:buClr>
              <a:buFont typeface="Wingdings" panose="05000000000000000000" pitchFamily="2" charset="2"/>
              <a:buChar char="§"/>
              <a:defRPr/>
            </a:pPr>
            <a:r>
              <a:rPr lang="en-GB" sz="2200" b="1" dirty="0">
                <a:latin typeface="Arial" panose="020B0604020202020204" pitchFamily="34" charset="0"/>
                <a:cs typeface="Arial" panose="020B0604020202020204" pitchFamily="34" charset="0"/>
              </a:rPr>
              <a:t>Recommendations for CQC Provider guide</a:t>
            </a:r>
          </a:p>
          <a:p>
            <a:pPr>
              <a:buClr>
                <a:srgbClr val="E87722"/>
              </a:buClr>
              <a:defRPr/>
            </a:pPr>
            <a:r>
              <a:rPr lang="en-GB" sz="2200" b="0" i="0" dirty="0">
                <a:effectLst/>
                <a:latin typeface="Arial" panose="020B0604020202020204" pitchFamily="34" charset="0"/>
                <a:cs typeface="Arial" panose="020B0604020202020204" pitchFamily="34" charset="0"/>
              </a:rPr>
              <a:t>This refreshed guide signposts to a range of Skills for Care support. </a:t>
            </a:r>
          </a:p>
          <a:p>
            <a:pPr>
              <a:buClr>
                <a:srgbClr val="E87722"/>
              </a:buClr>
              <a:defRPr/>
            </a:pPr>
            <a:endParaRPr lang="en-GB" sz="2200" dirty="0">
              <a:solidFill>
                <a:srgbClr val="4D4D4D"/>
              </a:solidFill>
              <a:latin typeface="Arial" panose="020B0604020202020204" pitchFamily="34" charset="0"/>
              <a:cs typeface="Arial" panose="020B0604020202020204" pitchFamily="34" charset="0"/>
            </a:endParaRPr>
          </a:p>
          <a:p>
            <a:pPr marL="285750" marR="0" lvl="0" indent="-285750" algn="l" defTabSz="457200" rtl="0" eaLnBrk="1" fontAlgn="auto" latinLnBrk="0" hangingPunct="1">
              <a:lnSpc>
                <a:spcPct val="100000"/>
              </a:lnSpc>
              <a:spcBef>
                <a:spcPts val="0"/>
              </a:spcBef>
              <a:spcAft>
                <a:spcPts val="0"/>
              </a:spcAft>
              <a:buClr>
                <a:srgbClr val="E87722"/>
              </a:buClr>
              <a:buSzTx/>
              <a:buFont typeface="Wingdings" panose="05000000000000000000" pitchFamily="2" charset="2"/>
              <a:buChar char="§"/>
              <a:tabLst/>
              <a:defRPr/>
            </a:pPr>
            <a:r>
              <a:rPr kumimoji="0" lang="en-GB" sz="2200" b="1"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Delivering ‘good and outstanding’ care</a:t>
            </a:r>
          </a:p>
          <a:p>
            <a:pPr marR="0" lvl="0" algn="l" defTabSz="457200" rtl="0" eaLnBrk="1" fontAlgn="auto" latinLnBrk="0" hangingPunct="1">
              <a:lnSpc>
                <a:spcPct val="100000"/>
              </a:lnSpc>
              <a:spcBef>
                <a:spcPts val="0"/>
              </a:spcBef>
              <a:spcAft>
                <a:spcPts val="0"/>
              </a:spcAft>
              <a:buClr>
                <a:srgbClr val="E87722"/>
              </a:buClr>
              <a:buSzTx/>
              <a:tabLst/>
              <a:defRPr/>
            </a:pPr>
            <a:r>
              <a:rPr lang="en-GB" sz="2200" b="0" i="0" dirty="0">
                <a:effectLst/>
                <a:latin typeface="Arial" panose="020B0604020202020204" pitchFamily="34" charset="0"/>
                <a:cs typeface="Arial" panose="020B0604020202020204" pitchFamily="34" charset="0"/>
              </a:rPr>
              <a:t>Our ‘Good and outstanding care’ resources share best practice and key characteristics of ‘good’ and ‘outstanding’ care under each area of inspection.</a:t>
            </a:r>
            <a:endParaRPr kumimoji="0" lang="en-GB" sz="2200" b="1"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marR="0" lvl="0" algn="l" defTabSz="457200" rtl="0" eaLnBrk="1" fontAlgn="auto" latinLnBrk="0" hangingPunct="1">
              <a:lnSpc>
                <a:spcPct val="100000"/>
              </a:lnSpc>
              <a:spcBef>
                <a:spcPts val="0"/>
              </a:spcBef>
              <a:spcAft>
                <a:spcPts val="0"/>
              </a:spcAft>
              <a:buClr>
                <a:srgbClr val="E87722"/>
              </a:buClr>
              <a:buSzTx/>
              <a:tabLst/>
              <a:defRPr/>
            </a:pPr>
            <a:endParaRPr lang="en-GB" sz="2000" dirty="0">
              <a:latin typeface="Arial" panose="020B0604020202020204" pitchFamily="34" charset="0"/>
              <a:cs typeface="Arial" panose="020B0604020202020204" pitchFamily="34" charset="0"/>
            </a:endParaRPr>
          </a:p>
        </p:txBody>
      </p:sp>
      <p:sp>
        <p:nvSpPr>
          <p:cNvPr id="9" name="Title 2">
            <a:extLst>
              <a:ext uri="{FF2B5EF4-FFF2-40B4-BE49-F238E27FC236}">
                <a16:creationId xmlns:a16="http://schemas.microsoft.com/office/drawing/2014/main" id="{F035FCB4-AB5E-4472-B85F-A210B5F04E33}"/>
              </a:ext>
            </a:extLst>
          </p:cNvPr>
          <p:cNvSpPr txBox="1">
            <a:spLocks/>
          </p:cNvSpPr>
          <p:nvPr/>
        </p:nvSpPr>
        <p:spPr>
          <a:xfrm>
            <a:off x="396313" y="551651"/>
            <a:ext cx="6785263" cy="859135"/>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3800" dirty="0"/>
              <a:t>CQC provider support</a:t>
            </a:r>
          </a:p>
        </p:txBody>
      </p:sp>
      <p:sp>
        <p:nvSpPr>
          <p:cNvPr id="7" name="TextBox 6">
            <a:hlinkClick r:id="rId3"/>
            <a:extLst>
              <a:ext uri="{FF2B5EF4-FFF2-40B4-BE49-F238E27FC236}">
                <a16:creationId xmlns:a16="http://schemas.microsoft.com/office/drawing/2014/main" id="{37488E04-9BF3-43F0-9708-42DDB94D359B}"/>
              </a:ext>
            </a:extLst>
          </p:cNvPr>
          <p:cNvSpPr txBox="1"/>
          <p:nvPr/>
        </p:nvSpPr>
        <p:spPr>
          <a:xfrm>
            <a:off x="1470455" y="5875462"/>
            <a:ext cx="6549080" cy="430887"/>
          </a:xfrm>
          <a:prstGeom prst="rect">
            <a:avLst/>
          </a:prstGeom>
          <a:noFill/>
        </p:spPr>
        <p:txBody>
          <a:bodyPr wrap="square">
            <a:spAutoFit/>
          </a:bodyPr>
          <a:lstStyle/>
          <a:p>
            <a:r>
              <a:rPr lang="en-GB" sz="2200" b="1" dirty="0">
                <a:solidFill>
                  <a:schemeClr val="accent1"/>
                </a:solidFill>
                <a:hlinkClick r:id="rId3"/>
              </a:rPr>
              <a:t>www.skillsforcare.org.uk/CQC-provider-support</a:t>
            </a:r>
            <a:endParaRPr lang="en-GB" sz="2200" b="1" dirty="0">
              <a:solidFill>
                <a:schemeClr val="accent1"/>
              </a:solidFill>
            </a:endParaRPr>
          </a:p>
        </p:txBody>
      </p:sp>
    </p:spTree>
    <p:extLst>
      <p:ext uri="{BB962C8B-B14F-4D97-AF65-F5344CB8AC3E}">
        <p14:creationId xmlns:p14="http://schemas.microsoft.com/office/powerpoint/2010/main" val="3573137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A picture containing drawing&#10;&#10;Description automatically generated">
            <a:extLst>
              <a:ext uri="{FF2B5EF4-FFF2-40B4-BE49-F238E27FC236}">
                <a16:creationId xmlns:a16="http://schemas.microsoft.com/office/drawing/2014/main" id="{A8E64266-3B82-47D6-86A4-4C9FC7E10580}"/>
              </a:ext>
            </a:extLst>
          </p:cNvPr>
          <p:cNvPicPr>
            <a:picLocks noChangeAspect="1"/>
          </p:cNvPicPr>
          <p:nvPr/>
        </p:nvPicPr>
        <p:blipFill>
          <a:blip r:embed="rId3"/>
          <a:stretch>
            <a:fillRect/>
          </a:stretch>
        </p:blipFill>
        <p:spPr>
          <a:xfrm>
            <a:off x="6297283" y="2801321"/>
            <a:ext cx="2412568" cy="2412568"/>
          </a:xfrm>
          <a:prstGeom prst="rect">
            <a:avLst/>
          </a:prstGeom>
        </p:spPr>
      </p:pic>
      <p:sp>
        <p:nvSpPr>
          <p:cNvPr id="6" name="Title 2">
            <a:extLst>
              <a:ext uri="{FF2B5EF4-FFF2-40B4-BE49-F238E27FC236}">
                <a16:creationId xmlns:a16="http://schemas.microsoft.com/office/drawing/2014/main" id="{151171E7-3DAC-408B-97B5-DD7B740B2E25}"/>
              </a:ext>
            </a:extLst>
          </p:cNvPr>
          <p:cNvSpPr txBox="1">
            <a:spLocks/>
          </p:cNvSpPr>
          <p:nvPr/>
        </p:nvSpPr>
        <p:spPr>
          <a:xfrm>
            <a:off x="291619" y="592342"/>
            <a:ext cx="7140172" cy="771758"/>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4000" dirty="0"/>
              <a:t>Advice line for managers</a:t>
            </a:r>
          </a:p>
          <a:p>
            <a:endParaRPr lang="en-GB" sz="4000" dirty="0"/>
          </a:p>
        </p:txBody>
      </p:sp>
      <p:sp>
        <p:nvSpPr>
          <p:cNvPr id="7" name="Text Placeholder 3">
            <a:extLst>
              <a:ext uri="{FF2B5EF4-FFF2-40B4-BE49-F238E27FC236}">
                <a16:creationId xmlns:a16="http://schemas.microsoft.com/office/drawing/2014/main" id="{DC838B93-34BB-450A-BFBC-7BD54A2506E7}"/>
              </a:ext>
            </a:extLst>
          </p:cNvPr>
          <p:cNvSpPr txBox="1">
            <a:spLocks/>
          </p:cNvSpPr>
          <p:nvPr/>
        </p:nvSpPr>
        <p:spPr>
          <a:xfrm>
            <a:off x="291619" y="1581665"/>
            <a:ext cx="8724276" cy="72117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200" b="1" i="0" dirty="0">
                <a:solidFill>
                  <a:schemeClr val="accent1"/>
                </a:solidFill>
                <a:effectLst/>
              </a:rPr>
              <a:t>If you are a social care manager, we can help you to recruit and retain staff, develop your team, strengthen leadership, and meet CQC expectations around quality of care.</a:t>
            </a:r>
            <a:r>
              <a:rPr lang="en-GB" sz="2200" b="1" dirty="0">
                <a:solidFill>
                  <a:schemeClr val="accent1"/>
                </a:solidFill>
              </a:rPr>
              <a:t/>
            </a:r>
            <a:br>
              <a:rPr lang="en-GB" sz="2200" b="1" dirty="0">
                <a:solidFill>
                  <a:schemeClr val="accent1"/>
                </a:solidFill>
              </a:rPr>
            </a:br>
            <a:r>
              <a:rPr lang="en-GB" sz="2200" dirty="0">
                <a:solidFill>
                  <a:schemeClr val="accent1"/>
                </a:solidFill>
              </a:rPr>
              <a:t/>
            </a:r>
            <a:br>
              <a:rPr lang="en-GB" sz="2200" dirty="0">
                <a:solidFill>
                  <a:schemeClr val="accent1"/>
                </a:solidFill>
              </a:rPr>
            </a:br>
            <a:endParaRPr lang="en-GB" sz="2200" b="1" dirty="0">
              <a:solidFill>
                <a:schemeClr val="accent1"/>
              </a:solidFill>
            </a:endParaRPr>
          </a:p>
        </p:txBody>
      </p:sp>
      <p:sp>
        <p:nvSpPr>
          <p:cNvPr id="3" name="TextBox 2">
            <a:extLst>
              <a:ext uri="{FF2B5EF4-FFF2-40B4-BE49-F238E27FC236}">
                <a16:creationId xmlns:a16="http://schemas.microsoft.com/office/drawing/2014/main" id="{BD4F86B7-8DD0-491D-A23F-C6B873B552CF}"/>
              </a:ext>
            </a:extLst>
          </p:cNvPr>
          <p:cNvSpPr txBox="1"/>
          <p:nvPr/>
        </p:nvSpPr>
        <p:spPr>
          <a:xfrm>
            <a:off x="291619" y="5335513"/>
            <a:ext cx="2920796" cy="738664"/>
          </a:xfrm>
          <a:prstGeom prst="rect">
            <a:avLst/>
          </a:prstGeom>
          <a:noFill/>
        </p:spPr>
        <p:txBody>
          <a:bodyPr wrap="square" rtlCol="0">
            <a:spAutoFit/>
          </a:bodyPr>
          <a:lstStyle/>
          <a:p>
            <a:r>
              <a:rPr lang="en-GB" b="1" dirty="0"/>
              <a:t>Call</a:t>
            </a:r>
          </a:p>
          <a:p>
            <a:r>
              <a:rPr lang="en-GB" sz="2400" b="1" u="sng" dirty="0">
                <a:solidFill>
                  <a:srgbClr val="005EB8"/>
                </a:solidFill>
              </a:rPr>
              <a:t>0113 241 1260 </a:t>
            </a:r>
          </a:p>
        </p:txBody>
      </p:sp>
      <p:sp>
        <p:nvSpPr>
          <p:cNvPr id="9" name="TextBox 8">
            <a:extLst>
              <a:ext uri="{FF2B5EF4-FFF2-40B4-BE49-F238E27FC236}">
                <a16:creationId xmlns:a16="http://schemas.microsoft.com/office/drawing/2014/main" id="{C0C1BC99-22D8-4E83-A5BC-A0D35FB692C8}"/>
              </a:ext>
            </a:extLst>
          </p:cNvPr>
          <p:cNvSpPr txBox="1"/>
          <p:nvPr/>
        </p:nvSpPr>
        <p:spPr>
          <a:xfrm>
            <a:off x="3130658" y="5326149"/>
            <a:ext cx="5803480" cy="738664"/>
          </a:xfrm>
          <a:prstGeom prst="rect">
            <a:avLst/>
          </a:prstGeom>
          <a:noFill/>
        </p:spPr>
        <p:txBody>
          <a:bodyPr wrap="square" rtlCol="0">
            <a:spAutoFit/>
          </a:bodyPr>
          <a:lstStyle/>
          <a:p>
            <a:r>
              <a:rPr lang="en-GB" b="1" dirty="0"/>
              <a:t>Email</a:t>
            </a:r>
          </a:p>
          <a:p>
            <a:r>
              <a:rPr lang="en-GB" sz="2400" b="1" u="sng" dirty="0">
                <a:solidFill>
                  <a:srgbClr val="005EB8"/>
                </a:solidFill>
              </a:rPr>
              <a:t>RMAdvice@skillsforcare.org.uk</a:t>
            </a:r>
          </a:p>
        </p:txBody>
      </p:sp>
      <p:sp>
        <p:nvSpPr>
          <p:cNvPr id="14" name="Rectangle 13">
            <a:extLst>
              <a:ext uri="{FF2B5EF4-FFF2-40B4-BE49-F238E27FC236}">
                <a16:creationId xmlns:a16="http://schemas.microsoft.com/office/drawing/2014/main" id="{0B6EB851-3D94-4902-AB86-51493C001BD0}"/>
              </a:ext>
            </a:extLst>
          </p:cNvPr>
          <p:cNvSpPr/>
          <p:nvPr/>
        </p:nvSpPr>
        <p:spPr>
          <a:xfrm>
            <a:off x="291619" y="2689061"/>
            <a:ext cx="6005664" cy="2462213"/>
          </a:xfrm>
          <a:prstGeom prst="rect">
            <a:avLst/>
          </a:prstGeom>
        </p:spPr>
        <p:txBody>
          <a:bodyPr wrap="square">
            <a:spAutoFit/>
          </a:bodyPr>
          <a:lstStyle/>
          <a:p>
            <a:r>
              <a:rPr lang="en-GB" sz="2200" b="1" dirty="0">
                <a:latin typeface="+mj-lt"/>
              </a:rPr>
              <a:t>Our team can help you with:</a:t>
            </a:r>
            <a:br>
              <a:rPr lang="en-GB" sz="2200" b="1" dirty="0">
                <a:latin typeface="+mj-lt"/>
              </a:rPr>
            </a:br>
            <a:r>
              <a:rPr lang="en-GB" sz="2200" b="1" dirty="0">
                <a:latin typeface="+mj-lt"/>
              </a:rPr>
              <a:t> </a:t>
            </a:r>
          </a:p>
          <a:p>
            <a:pPr marL="285750" indent="-285750">
              <a:buClr>
                <a:srgbClr val="E87722"/>
              </a:buClr>
              <a:buFont typeface="Wingdings" panose="05000000000000000000" pitchFamily="2" charset="2"/>
              <a:buChar char="§"/>
            </a:pPr>
            <a:r>
              <a:rPr lang="en-GB" sz="2200" dirty="0">
                <a:latin typeface="+mj-lt"/>
              </a:rPr>
              <a:t>resources</a:t>
            </a:r>
          </a:p>
          <a:p>
            <a:pPr marL="285750" indent="-285750">
              <a:buClr>
                <a:srgbClr val="E87722"/>
              </a:buClr>
              <a:buFont typeface="Wingdings" panose="05000000000000000000" pitchFamily="2" charset="2"/>
              <a:buChar char="§"/>
            </a:pPr>
            <a:r>
              <a:rPr lang="en-GB" sz="2200" dirty="0">
                <a:latin typeface="+mj-lt"/>
              </a:rPr>
              <a:t>wellbeing</a:t>
            </a:r>
          </a:p>
          <a:p>
            <a:pPr marL="285750" indent="-285750">
              <a:buClr>
                <a:srgbClr val="E87722"/>
              </a:buClr>
              <a:buFont typeface="Wingdings" panose="05000000000000000000" pitchFamily="2" charset="2"/>
              <a:buChar char="§"/>
            </a:pPr>
            <a:r>
              <a:rPr lang="en-GB" sz="2200" dirty="0">
                <a:latin typeface="+mj-lt"/>
              </a:rPr>
              <a:t>online learning </a:t>
            </a:r>
          </a:p>
          <a:p>
            <a:pPr marL="285750" indent="-285750">
              <a:buClr>
                <a:srgbClr val="E87722"/>
              </a:buClr>
              <a:buFont typeface="Wingdings" panose="05000000000000000000" pitchFamily="2" charset="2"/>
              <a:buChar char="§"/>
            </a:pPr>
            <a:r>
              <a:rPr lang="en-GB" sz="2200" dirty="0">
                <a:latin typeface="+mj-lt"/>
              </a:rPr>
              <a:t>funding</a:t>
            </a:r>
          </a:p>
          <a:p>
            <a:pPr marL="285750" indent="-285750">
              <a:buClr>
                <a:srgbClr val="E87722"/>
              </a:buClr>
              <a:buFont typeface="Wingdings" panose="05000000000000000000" pitchFamily="2" charset="2"/>
              <a:buChar char="§"/>
            </a:pPr>
            <a:r>
              <a:rPr lang="en-GB" sz="2200" dirty="0">
                <a:latin typeface="+mj-lt"/>
              </a:rPr>
              <a:t>latest guidance and advice</a:t>
            </a:r>
          </a:p>
        </p:txBody>
      </p:sp>
    </p:spTree>
    <p:extLst>
      <p:ext uri="{BB962C8B-B14F-4D97-AF65-F5344CB8AC3E}">
        <p14:creationId xmlns:p14="http://schemas.microsoft.com/office/powerpoint/2010/main" val="18951954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2">
            <a:extLst>
              <a:ext uri="{FF2B5EF4-FFF2-40B4-BE49-F238E27FC236}">
                <a16:creationId xmlns:a16="http://schemas.microsoft.com/office/drawing/2014/main" id="{151171E7-3DAC-408B-97B5-DD7B740B2E25}"/>
              </a:ext>
            </a:extLst>
          </p:cNvPr>
          <p:cNvSpPr txBox="1">
            <a:spLocks/>
          </p:cNvSpPr>
          <p:nvPr/>
        </p:nvSpPr>
        <p:spPr>
          <a:xfrm>
            <a:off x="1631911" y="167164"/>
            <a:ext cx="5697144" cy="1176723"/>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3600" dirty="0"/>
              <a:t>Workforce wellbeing resource finder</a:t>
            </a:r>
          </a:p>
        </p:txBody>
      </p:sp>
      <p:sp>
        <p:nvSpPr>
          <p:cNvPr id="14" name="Rectangle 13">
            <a:extLst>
              <a:ext uri="{FF2B5EF4-FFF2-40B4-BE49-F238E27FC236}">
                <a16:creationId xmlns:a16="http://schemas.microsoft.com/office/drawing/2014/main" id="{0B6EB851-3D94-4902-AB86-51493C001BD0}"/>
              </a:ext>
            </a:extLst>
          </p:cNvPr>
          <p:cNvSpPr/>
          <p:nvPr/>
        </p:nvSpPr>
        <p:spPr>
          <a:xfrm>
            <a:off x="352890" y="1393049"/>
            <a:ext cx="8467129" cy="5570756"/>
          </a:xfrm>
          <a:prstGeom prst="rect">
            <a:avLst/>
          </a:prstGeom>
        </p:spPr>
        <p:txBody>
          <a:bodyPr wrap="square">
            <a:spAutoFit/>
          </a:bodyPr>
          <a:lstStyle/>
          <a:p>
            <a:r>
              <a:rPr lang="en-GB" sz="2400" b="1" dirty="0">
                <a:solidFill>
                  <a:srgbClr val="005EB8"/>
                </a:solidFill>
                <a:latin typeface="+mj-lt"/>
              </a:rPr>
              <a:t>Skills for Care has launched an easy tool to help our social care workforce find trusted resources to support their own or others wellbeing.</a:t>
            </a:r>
          </a:p>
          <a:p>
            <a:pPr>
              <a:buClr>
                <a:srgbClr val="E87722"/>
              </a:buClr>
            </a:pPr>
            <a:endParaRPr lang="en-GB" sz="2000" dirty="0"/>
          </a:p>
          <a:p>
            <a:pPr>
              <a:buClr>
                <a:srgbClr val="E87722"/>
              </a:buClr>
            </a:pPr>
            <a:r>
              <a:rPr lang="en-GB" sz="2200" b="1" dirty="0"/>
              <a:t>What types of resources are available through the finder?</a:t>
            </a:r>
          </a:p>
          <a:p>
            <a:pPr marL="285750" indent="-285750">
              <a:buClr>
                <a:srgbClr val="E87722"/>
              </a:buClr>
              <a:buFont typeface="Wingdings" panose="05000000000000000000" pitchFamily="2" charset="2"/>
              <a:buChar char="§"/>
            </a:pPr>
            <a:r>
              <a:rPr lang="en-GB" sz="2200" dirty="0"/>
              <a:t>self-help and support for others</a:t>
            </a:r>
          </a:p>
          <a:p>
            <a:pPr marL="285750" indent="-285750">
              <a:buClr>
                <a:srgbClr val="E87722"/>
              </a:buClr>
              <a:buFont typeface="Wingdings" panose="05000000000000000000" pitchFamily="2" charset="2"/>
              <a:buChar char="§"/>
            </a:pPr>
            <a:r>
              <a:rPr lang="en-GB" sz="2200" dirty="0"/>
              <a:t>needing someone to talk with confidentially </a:t>
            </a:r>
          </a:p>
          <a:p>
            <a:pPr marL="285750" indent="-285750">
              <a:buClr>
                <a:srgbClr val="E87722"/>
              </a:buClr>
              <a:buFont typeface="Wingdings" panose="05000000000000000000" pitchFamily="2" charset="2"/>
              <a:buChar char="§"/>
            </a:pPr>
            <a:r>
              <a:rPr lang="en-GB" sz="2200" dirty="0"/>
              <a:t>support with mental health</a:t>
            </a:r>
          </a:p>
          <a:p>
            <a:endParaRPr lang="en-GB" sz="1000" dirty="0">
              <a:hlinkClick r:id="rId3"/>
            </a:endParaRPr>
          </a:p>
          <a:p>
            <a:endParaRPr lang="en-GB" sz="1000" dirty="0"/>
          </a:p>
          <a:p>
            <a:pPr lvl="0" algn="ctr">
              <a:buClr>
                <a:srgbClr val="E87722"/>
              </a:buClr>
            </a:pPr>
            <a:r>
              <a:rPr lang="en-GB" sz="2200" b="1" u="sng" dirty="0">
                <a:solidFill>
                  <a:srgbClr val="005EB8"/>
                </a:solidFill>
                <a:hlinkClick r:id="rId4"/>
              </a:rPr>
              <a:t>www.skillsforcare.org.uk/wellbeing</a:t>
            </a:r>
            <a:endParaRPr lang="en-GB" sz="2200" b="1" u="sng" dirty="0">
              <a:solidFill>
                <a:srgbClr val="005EB8"/>
              </a:solidFill>
            </a:endParaRPr>
          </a:p>
          <a:p>
            <a:pPr lvl="0">
              <a:buClr>
                <a:srgbClr val="E87722"/>
              </a:buClr>
            </a:pPr>
            <a:endParaRPr lang="en-GB" sz="2200" b="1" u="sng" dirty="0">
              <a:solidFill>
                <a:srgbClr val="005EB8"/>
              </a:solidFill>
            </a:endParaRPr>
          </a:p>
          <a:p>
            <a:r>
              <a:rPr lang="en-GB" sz="2400" b="1" dirty="0">
                <a:solidFill>
                  <a:srgbClr val="E87722"/>
                </a:solidFill>
              </a:rPr>
              <a:t>NEW: bite size wellbeing guide for managers</a:t>
            </a:r>
          </a:p>
          <a:p>
            <a:r>
              <a:rPr lang="en-GB" sz="2200" dirty="0"/>
              <a:t>Take a look at our </a:t>
            </a:r>
            <a:r>
              <a:rPr lang="en-GB" sz="2200" b="1" dirty="0">
                <a:hlinkClick r:id="rId5"/>
              </a:rPr>
              <a:t>new bite size wellbeing guide</a:t>
            </a:r>
            <a:r>
              <a:rPr lang="en-GB" sz="2200" b="1" dirty="0"/>
              <a:t>, </a:t>
            </a:r>
            <a:r>
              <a:rPr lang="en-GB" sz="2200" dirty="0"/>
              <a:t>based on the New Economics Foundation Five Ways to Wellbeing.</a:t>
            </a:r>
          </a:p>
          <a:p>
            <a:pPr lvl="0">
              <a:buClr>
                <a:srgbClr val="E87722"/>
              </a:buClr>
            </a:pPr>
            <a:endParaRPr lang="en-GB" sz="2000" dirty="0"/>
          </a:p>
          <a:p>
            <a:endParaRPr lang="en-GB" dirty="0">
              <a:latin typeface="+mj-lt"/>
            </a:endParaRPr>
          </a:p>
        </p:txBody>
      </p:sp>
      <p:pic>
        <p:nvPicPr>
          <p:cNvPr id="4" name="Picture 3">
            <a:extLst>
              <a:ext uri="{FF2B5EF4-FFF2-40B4-BE49-F238E27FC236}">
                <a16:creationId xmlns:a16="http://schemas.microsoft.com/office/drawing/2014/main" id="{B3035F42-0266-4CFD-BBB1-218D55D8D4D4}"/>
              </a:ext>
            </a:extLst>
          </p:cNvPr>
          <p:cNvPicPr>
            <a:picLocks noChangeAspect="1"/>
          </p:cNvPicPr>
          <p:nvPr/>
        </p:nvPicPr>
        <p:blipFill>
          <a:blip r:embed="rId6"/>
          <a:stretch>
            <a:fillRect/>
          </a:stretch>
        </p:blipFill>
        <p:spPr>
          <a:xfrm>
            <a:off x="120858" y="0"/>
            <a:ext cx="1511053" cy="1511053"/>
          </a:xfrm>
          <a:prstGeom prst="rect">
            <a:avLst/>
          </a:prstGeom>
        </p:spPr>
      </p:pic>
    </p:spTree>
    <p:extLst>
      <p:ext uri="{BB962C8B-B14F-4D97-AF65-F5344CB8AC3E}">
        <p14:creationId xmlns:p14="http://schemas.microsoft.com/office/powerpoint/2010/main" val="558778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2">
            <a:extLst>
              <a:ext uri="{FF2B5EF4-FFF2-40B4-BE49-F238E27FC236}">
                <a16:creationId xmlns:a16="http://schemas.microsoft.com/office/drawing/2014/main" id="{151171E7-3DAC-408B-97B5-DD7B740B2E25}"/>
              </a:ext>
            </a:extLst>
          </p:cNvPr>
          <p:cNvSpPr txBox="1">
            <a:spLocks/>
          </p:cNvSpPr>
          <p:nvPr/>
        </p:nvSpPr>
        <p:spPr>
          <a:xfrm>
            <a:off x="2156345" y="412824"/>
            <a:ext cx="5581936" cy="1176723"/>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3600" b="1" dirty="0">
                <a:effectLst/>
                <a:latin typeface="Arial" panose="020B0604020202020204" pitchFamily="34" charset="0"/>
                <a:ea typeface="Calibri" panose="020F0502020204030204" pitchFamily="34" charset="0"/>
              </a:rPr>
              <a:t>Building resilience – new bite size guides</a:t>
            </a:r>
            <a:endParaRPr lang="en-GB" sz="3600" dirty="0">
              <a:effectLst/>
              <a:latin typeface="Calibri" panose="020F0502020204030204" pitchFamily="34" charset="0"/>
              <a:ea typeface="Calibri" panose="020F0502020204030204" pitchFamily="34" charset="0"/>
            </a:endParaRPr>
          </a:p>
          <a:p>
            <a:endParaRPr lang="en-GB" sz="3600" dirty="0"/>
          </a:p>
        </p:txBody>
      </p:sp>
      <p:sp>
        <p:nvSpPr>
          <p:cNvPr id="14" name="Rectangle 13">
            <a:extLst>
              <a:ext uri="{FF2B5EF4-FFF2-40B4-BE49-F238E27FC236}">
                <a16:creationId xmlns:a16="http://schemas.microsoft.com/office/drawing/2014/main" id="{0B6EB851-3D94-4902-AB86-51493C001BD0}"/>
              </a:ext>
            </a:extLst>
          </p:cNvPr>
          <p:cNvSpPr/>
          <p:nvPr/>
        </p:nvSpPr>
        <p:spPr>
          <a:xfrm>
            <a:off x="462073" y="1938960"/>
            <a:ext cx="8467129" cy="4862870"/>
          </a:xfrm>
          <a:prstGeom prst="rect">
            <a:avLst/>
          </a:prstGeom>
        </p:spPr>
        <p:txBody>
          <a:bodyPr wrap="square">
            <a:spAutoFit/>
          </a:bodyPr>
          <a:lstStyle/>
          <a:p>
            <a:r>
              <a:rPr lang="en-GB" sz="2800" b="1" dirty="0">
                <a:solidFill>
                  <a:srgbClr val="005EB8"/>
                </a:solidFill>
                <a:effectLst/>
                <a:latin typeface="Arial" panose="020B0604020202020204" pitchFamily="34" charset="0"/>
                <a:ea typeface="Calibri" panose="020F0502020204030204" pitchFamily="34" charset="0"/>
              </a:rPr>
              <a:t>Resilience is the ability to cope under pressure and recover from difficulties. </a:t>
            </a:r>
          </a:p>
          <a:p>
            <a:endParaRPr lang="en-GB" sz="2400" b="1" dirty="0">
              <a:solidFill>
                <a:srgbClr val="005EB8"/>
              </a:solidFill>
              <a:latin typeface="Arial" panose="020B0604020202020204" pitchFamily="34" charset="0"/>
            </a:endParaRPr>
          </a:p>
          <a:p>
            <a:r>
              <a:rPr lang="en-GB" sz="2200" b="1" dirty="0"/>
              <a:t>Skills for Care has developed two bite size guides </a:t>
            </a:r>
            <a:r>
              <a:rPr lang="en-GB" sz="2200" b="1" dirty="0">
                <a:effectLst/>
                <a:ea typeface="Calibri" panose="020F0502020204030204" pitchFamily="34" charset="0"/>
              </a:rPr>
              <a:t>to provide you with some quick support on how to build your own resilience.</a:t>
            </a:r>
            <a:r>
              <a:rPr lang="en-GB" sz="1800" dirty="0">
                <a:solidFill>
                  <a:srgbClr val="505050"/>
                </a:solidFill>
                <a:effectLst/>
                <a:latin typeface="Arial" panose="020B0604020202020204" pitchFamily="34" charset="0"/>
                <a:ea typeface="Calibri" panose="020F0502020204030204" pitchFamily="34" charset="0"/>
              </a:rPr>
              <a:t/>
            </a:r>
            <a:br>
              <a:rPr lang="en-GB" sz="1800" dirty="0">
                <a:solidFill>
                  <a:srgbClr val="505050"/>
                </a:solidFill>
                <a:effectLst/>
                <a:latin typeface="Arial" panose="020B0604020202020204" pitchFamily="34" charset="0"/>
                <a:ea typeface="Calibri" panose="020F0502020204030204" pitchFamily="34" charset="0"/>
              </a:rPr>
            </a:br>
            <a:endParaRPr lang="en-GB" sz="2400" b="1" dirty="0">
              <a:solidFill>
                <a:srgbClr val="005EB8"/>
              </a:solidFill>
              <a:latin typeface="+mj-lt"/>
            </a:endParaRPr>
          </a:p>
          <a:p>
            <a:pPr marL="285750" lvl="0" indent="-285750">
              <a:buClr>
                <a:srgbClr val="E87722"/>
              </a:buClr>
              <a:buFont typeface="Wingdings" panose="05000000000000000000" pitchFamily="2" charset="2"/>
              <a:buChar char="§"/>
            </a:pPr>
            <a:r>
              <a:rPr lang="en-GB" sz="2400" dirty="0"/>
              <a:t>Coping in the moment</a:t>
            </a:r>
          </a:p>
          <a:p>
            <a:pPr lvl="0">
              <a:buClr>
                <a:srgbClr val="E87722"/>
              </a:buClr>
            </a:pPr>
            <a:endParaRPr lang="en-GB" sz="1000" dirty="0"/>
          </a:p>
          <a:p>
            <a:pPr marL="285750" lvl="0" indent="-285750">
              <a:buClr>
                <a:srgbClr val="E87722"/>
              </a:buClr>
              <a:buFont typeface="Wingdings" panose="05000000000000000000" pitchFamily="2" charset="2"/>
              <a:buChar char="§"/>
            </a:pPr>
            <a:r>
              <a:rPr lang="en-GB" sz="2400" dirty="0"/>
              <a:t>What is resilience and why does it matter?</a:t>
            </a:r>
          </a:p>
          <a:p>
            <a:endParaRPr lang="en-GB" sz="1000" dirty="0"/>
          </a:p>
          <a:p>
            <a:endParaRPr lang="en-GB" sz="1000" dirty="0">
              <a:hlinkClick r:id="rId3"/>
            </a:endParaRPr>
          </a:p>
          <a:p>
            <a:pPr algn="ctr"/>
            <a:r>
              <a:rPr lang="en-GB" sz="2400" b="1" u="sng" dirty="0">
                <a:solidFill>
                  <a:srgbClr val="336699"/>
                </a:solidFill>
                <a:effectLst/>
                <a:ea typeface="Calibri" panose="020F0502020204030204" pitchFamily="34" charset="0"/>
                <a:hlinkClick r:id="rId4"/>
              </a:rPr>
              <a:t>Find out more</a:t>
            </a:r>
            <a:endParaRPr lang="en-GB" sz="2400" b="1" dirty="0">
              <a:effectLst/>
              <a:ea typeface="Calibri" panose="020F0502020204030204" pitchFamily="34" charset="0"/>
            </a:endParaRPr>
          </a:p>
          <a:p>
            <a:endParaRPr lang="en-GB" sz="1000" dirty="0"/>
          </a:p>
          <a:p>
            <a:endParaRPr lang="en-GB" dirty="0">
              <a:latin typeface="+mj-lt"/>
            </a:endParaRPr>
          </a:p>
        </p:txBody>
      </p:sp>
      <p:pic>
        <p:nvPicPr>
          <p:cNvPr id="3" name="Picture 2" descr="Icon&#10;&#10;Description automatically generated">
            <a:extLst>
              <a:ext uri="{FF2B5EF4-FFF2-40B4-BE49-F238E27FC236}">
                <a16:creationId xmlns:a16="http://schemas.microsoft.com/office/drawing/2014/main" id="{E054BDFE-7350-49A3-A305-E8C7805A743C}"/>
              </a:ext>
            </a:extLst>
          </p:cNvPr>
          <p:cNvPicPr>
            <a:picLocks noChangeAspect="1"/>
          </p:cNvPicPr>
          <p:nvPr/>
        </p:nvPicPr>
        <p:blipFill>
          <a:blip r:embed="rId5"/>
          <a:stretch>
            <a:fillRect/>
          </a:stretch>
        </p:blipFill>
        <p:spPr>
          <a:xfrm>
            <a:off x="428007" y="137016"/>
            <a:ext cx="1728338" cy="1728338"/>
          </a:xfrm>
          <a:prstGeom prst="rect">
            <a:avLst/>
          </a:prstGeom>
        </p:spPr>
      </p:pic>
    </p:spTree>
    <p:extLst>
      <p:ext uri="{BB962C8B-B14F-4D97-AF65-F5344CB8AC3E}">
        <p14:creationId xmlns:p14="http://schemas.microsoft.com/office/powerpoint/2010/main" val="1944773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2AF1F75-9A0D-470C-9A48-035705A1A471}"/>
              </a:ext>
            </a:extLst>
          </p:cNvPr>
          <p:cNvSpPr txBox="1">
            <a:spLocks/>
          </p:cNvSpPr>
          <p:nvPr/>
        </p:nvSpPr>
        <p:spPr>
          <a:xfrm>
            <a:off x="295935" y="332472"/>
            <a:ext cx="6739670" cy="1180499"/>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3600" dirty="0"/>
              <a:t>New Skills for Care website has launched!</a:t>
            </a:r>
          </a:p>
        </p:txBody>
      </p:sp>
      <p:sp>
        <p:nvSpPr>
          <p:cNvPr id="5" name="Text Placeholder 3">
            <a:extLst>
              <a:ext uri="{FF2B5EF4-FFF2-40B4-BE49-F238E27FC236}">
                <a16:creationId xmlns:a16="http://schemas.microsoft.com/office/drawing/2014/main" id="{1F09C963-A1F6-489B-9017-14E06423B929}"/>
              </a:ext>
            </a:extLst>
          </p:cNvPr>
          <p:cNvSpPr txBox="1">
            <a:spLocks/>
          </p:cNvSpPr>
          <p:nvPr/>
        </p:nvSpPr>
        <p:spPr>
          <a:xfrm>
            <a:off x="357830" y="3062514"/>
            <a:ext cx="8786170" cy="258354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7000"/>
              </a:lnSpc>
              <a:spcAft>
                <a:spcPts val="800"/>
              </a:spcAft>
              <a:buNone/>
            </a:pPr>
            <a:r>
              <a:rPr lang="en-GB" sz="2000" b="1" i="0" dirty="0">
                <a:effectLst/>
                <a:latin typeface="Arial" panose="020B0604020202020204" pitchFamily="34" charset="0"/>
              </a:rPr>
              <a:t>Some of the changes include:</a:t>
            </a:r>
          </a:p>
          <a:p>
            <a:pPr marL="285750" marR="0" lvl="0" indent="-285750" algn="l" defTabSz="457200" rtl="0" eaLnBrk="1" fontAlgn="auto" latinLnBrk="0" hangingPunct="1">
              <a:lnSpc>
                <a:spcPct val="100000"/>
              </a:lnSpc>
              <a:spcBef>
                <a:spcPts val="0"/>
              </a:spcBef>
              <a:spcAft>
                <a:spcPts val="0"/>
              </a:spcAft>
              <a:buClr>
                <a:srgbClr val="E87722"/>
              </a:buClr>
              <a:buSzTx/>
              <a:buFont typeface="Wingdings" panose="05000000000000000000" pitchFamily="2" charset="2"/>
              <a:buChar char="§"/>
              <a:tabLst/>
              <a:defRPr/>
            </a:pPr>
            <a:r>
              <a:rPr kumimoji="0" lang="en-GB"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New navigation to make it easier to travel around the website and find the information you’re looking for.</a:t>
            </a:r>
          </a:p>
          <a:p>
            <a:pPr marL="285750" marR="0" lvl="0" indent="-285750" algn="l" defTabSz="457200" rtl="0" eaLnBrk="1" fontAlgn="auto" latinLnBrk="0" hangingPunct="1">
              <a:lnSpc>
                <a:spcPct val="100000"/>
              </a:lnSpc>
              <a:spcBef>
                <a:spcPts val="0"/>
              </a:spcBef>
              <a:spcAft>
                <a:spcPts val="0"/>
              </a:spcAft>
              <a:buClr>
                <a:srgbClr val="E87722"/>
              </a:buClr>
              <a:buSzTx/>
              <a:buFont typeface="Wingdings" panose="05000000000000000000" pitchFamily="2" charset="2"/>
              <a:buChar char="§"/>
              <a:tabLst/>
              <a:defRPr/>
            </a:pPr>
            <a:r>
              <a:rPr lang="en-GB" sz="2000" dirty="0">
                <a:solidFill>
                  <a:prstClr val="black"/>
                </a:solidFill>
                <a:latin typeface="Arial" panose="020B0604020202020204" pitchFamily="34" charset="0"/>
                <a:ea typeface="Calibri" panose="020F0502020204030204" pitchFamily="34" charset="0"/>
              </a:rPr>
              <a:t>A clean, simple and consistent style across the website.</a:t>
            </a:r>
          </a:p>
          <a:p>
            <a:pPr marL="285750" marR="0" lvl="0" indent="-285750" algn="l" defTabSz="457200" rtl="0" eaLnBrk="1" fontAlgn="auto" latinLnBrk="0" hangingPunct="1">
              <a:lnSpc>
                <a:spcPct val="100000"/>
              </a:lnSpc>
              <a:spcBef>
                <a:spcPts val="0"/>
              </a:spcBef>
              <a:spcAft>
                <a:spcPts val="0"/>
              </a:spcAft>
              <a:buClr>
                <a:srgbClr val="E87722"/>
              </a:buClr>
              <a:buSzTx/>
              <a:buFont typeface="Wingdings" panose="05000000000000000000" pitchFamily="2" charset="2"/>
              <a:buChar char="§"/>
              <a:tabLst/>
              <a:defRPr/>
            </a:pPr>
            <a:r>
              <a:rPr kumimoji="0" lang="en-GB" sz="20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mn-cs"/>
              </a:rPr>
              <a:t>Updated site structure based on where you would expect to find different types of information</a:t>
            </a:r>
            <a:r>
              <a:rPr lang="en-GB" sz="2000" dirty="0">
                <a:solidFill>
                  <a:srgbClr val="000000"/>
                </a:solidFill>
                <a:latin typeface="Arial" panose="020B0604020202020204" pitchFamily="34" charset="0"/>
                <a:ea typeface="Calibri" panose="020F0502020204030204" pitchFamily="34" charset="0"/>
              </a:rPr>
              <a:t>.</a:t>
            </a:r>
          </a:p>
          <a:p>
            <a:pPr marL="0" marR="0" lvl="0" indent="0" algn="ctr" defTabSz="457200" rtl="0" eaLnBrk="1" fontAlgn="auto" latinLnBrk="0" hangingPunct="1">
              <a:lnSpc>
                <a:spcPct val="100000"/>
              </a:lnSpc>
              <a:spcBef>
                <a:spcPts val="0"/>
              </a:spcBef>
              <a:spcAft>
                <a:spcPts val="0"/>
              </a:spcAft>
              <a:buClr>
                <a:srgbClr val="E87722"/>
              </a:buClr>
              <a:buSzTx/>
              <a:buNone/>
              <a:tabLst/>
              <a:defRPr/>
            </a:pPr>
            <a:r>
              <a:rPr lang="en-GB" sz="2200" b="1" dirty="0">
                <a:solidFill>
                  <a:schemeClr val="accent1"/>
                </a:solidFill>
                <a:latin typeface="Arial" panose="020B0604020202020204" pitchFamily="34" charset="0"/>
                <a:ea typeface="Calibri" panose="020F0502020204030204" pitchFamily="34" charset="0"/>
                <a:hlinkClick r:id="rId3"/>
              </a:rPr>
              <a:t>www.skillsforcare.org.uk</a:t>
            </a:r>
            <a:endParaRPr lang="en-GB" sz="2200" b="1" dirty="0">
              <a:solidFill>
                <a:schemeClr val="accent1"/>
              </a:solidFill>
              <a:latin typeface="Arial" panose="020B0604020202020204" pitchFamily="34" charset="0"/>
              <a:ea typeface="Calibri" panose="020F0502020204030204" pitchFamily="34" charset="0"/>
            </a:endParaRPr>
          </a:p>
          <a:p>
            <a:pPr marL="285750" marR="0" lvl="0" indent="-285750" algn="l" defTabSz="457200" rtl="0" eaLnBrk="1" fontAlgn="auto" latinLnBrk="0" hangingPunct="1">
              <a:lnSpc>
                <a:spcPct val="100000"/>
              </a:lnSpc>
              <a:spcBef>
                <a:spcPts val="0"/>
              </a:spcBef>
              <a:spcAft>
                <a:spcPts val="0"/>
              </a:spcAft>
              <a:buClr>
                <a:srgbClr val="E87722"/>
              </a:buClr>
              <a:buSzTx/>
              <a:buFont typeface="Wingdings" panose="05000000000000000000" pitchFamily="2" charset="2"/>
              <a:buChar char="§"/>
              <a:tabLst/>
              <a:defRPr/>
            </a:pPr>
            <a:endParaRPr lang="en-GB" sz="2000" b="1" dirty="0">
              <a:solidFill>
                <a:srgbClr val="000000"/>
              </a:solidFill>
              <a:latin typeface="Arial" panose="020B0604020202020204" pitchFamily="34" charset="0"/>
              <a:cs typeface="Times New Roman" panose="02020603050405020304" pitchFamily="18" charset="0"/>
            </a:endParaRPr>
          </a:p>
          <a:p>
            <a:pPr marL="285750" marR="0" lvl="0" indent="-285750" algn="l" defTabSz="457200" rtl="0" eaLnBrk="1" fontAlgn="auto" latinLnBrk="0" hangingPunct="1">
              <a:lnSpc>
                <a:spcPct val="100000"/>
              </a:lnSpc>
              <a:spcBef>
                <a:spcPts val="0"/>
              </a:spcBef>
              <a:spcAft>
                <a:spcPts val="0"/>
              </a:spcAft>
              <a:buClr>
                <a:srgbClr val="E87722"/>
              </a:buClr>
              <a:buSzTx/>
              <a:buFont typeface="Wingdings" panose="05000000000000000000" pitchFamily="2" charset="2"/>
              <a:buChar char="§"/>
              <a:tabLst/>
              <a:defRPr/>
            </a:pPr>
            <a:endParaRPr lang="en-GB" sz="2000" b="1" dirty="0">
              <a:latin typeface="Arial" panose="020B0604020202020204" pitchFamily="34" charset="0"/>
              <a:cs typeface="Times New Roman" panose="02020603050405020304" pitchFamily="18" charset="0"/>
            </a:endParaRPr>
          </a:p>
          <a:p>
            <a:pPr marL="0" indent="0">
              <a:lnSpc>
                <a:spcPct val="107000"/>
              </a:lnSpc>
              <a:spcAft>
                <a:spcPts val="800"/>
              </a:spcAft>
              <a:buNone/>
            </a:pPr>
            <a:endParaRPr lang="en-GB" sz="2200" b="1" dirty="0">
              <a:solidFill>
                <a:schemeClr val="accent1"/>
              </a:solidFill>
              <a:latin typeface="Arial" panose="020B0604020202020204" pitchFamily="34" charset="0"/>
              <a:cs typeface="Times New Roman" panose="02020603050405020304" pitchFamily="18" charset="0"/>
            </a:endParaRPr>
          </a:p>
          <a:p>
            <a:pPr marL="0" indent="0">
              <a:lnSpc>
                <a:spcPct val="107000"/>
              </a:lnSpc>
              <a:spcAft>
                <a:spcPts val="800"/>
              </a:spcAft>
              <a:buNone/>
            </a:pPr>
            <a:endParaRPr lang="en-GB" sz="2000" dirty="0">
              <a:solidFill>
                <a:srgbClr val="000000"/>
              </a:solidFill>
            </a:endParaRPr>
          </a:p>
        </p:txBody>
      </p:sp>
      <p:sp>
        <p:nvSpPr>
          <p:cNvPr id="10" name="Text Placeholder 3">
            <a:extLst>
              <a:ext uri="{FF2B5EF4-FFF2-40B4-BE49-F238E27FC236}">
                <a16:creationId xmlns:a16="http://schemas.microsoft.com/office/drawing/2014/main" id="{CF403862-B2E8-4DF7-9CC3-056C16BB85FF}"/>
              </a:ext>
            </a:extLst>
          </p:cNvPr>
          <p:cNvSpPr txBox="1">
            <a:spLocks/>
          </p:cNvSpPr>
          <p:nvPr/>
        </p:nvSpPr>
        <p:spPr>
          <a:xfrm>
            <a:off x="295935" y="1839543"/>
            <a:ext cx="8786170" cy="118049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7000"/>
              </a:lnSpc>
              <a:spcAft>
                <a:spcPts val="800"/>
              </a:spcAft>
              <a:buNone/>
            </a:pPr>
            <a:r>
              <a:rPr lang="en-GB" sz="2200" b="1" i="0" dirty="0">
                <a:solidFill>
                  <a:srgbClr val="005EB8"/>
                </a:solidFill>
                <a:effectLst/>
              </a:rPr>
              <a:t>Take a look at our new and improved website. We wanted to make our website more accessible to more people and make it easier for you to find what you’re looking for.</a:t>
            </a:r>
            <a:endParaRPr lang="en-GB" sz="2200" b="1" dirty="0">
              <a:solidFill>
                <a:srgbClr val="005EB8"/>
              </a:solidFill>
            </a:endParaRPr>
          </a:p>
        </p:txBody>
      </p:sp>
      <p:sp>
        <p:nvSpPr>
          <p:cNvPr id="11" name="TextBox 10">
            <a:extLst>
              <a:ext uri="{FF2B5EF4-FFF2-40B4-BE49-F238E27FC236}">
                <a16:creationId xmlns:a16="http://schemas.microsoft.com/office/drawing/2014/main" id="{A1BF978D-A86D-4ABB-9C3A-E5A03E220F01}"/>
              </a:ext>
            </a:extLst>
          </p:cNvPr>
          <p:cNvSpPr txBox="1"/>
          <p:nvPr/>
        </p:nvSpPr>
        <p:spPr>
          <a:xfrm>
            <a:off x="412049" y="5502945"/>
            <a:ext cx="8848065" cy="1015663"/>
          </a:xfrm>
          <a:prstGeom prst="rect">
            <a:avLst/>
          </a:prstGeom>
          <a:noFill/>
        </p:spPr>
        <p:txBody>
          <a:bodyPr wrap="square">
            <a:spAutoFit/>
          </a:bodyPr>
          <a:lstStyle/>
          <a:p>
            <a:r>
              <a:rPr lang="en-GB" sz="2000" b="1" i="0" dirty="0">
                <a:solidFill>
                  <a:srgbClr val="000000"/>
                </a:solidFill>
                <a:effectLst/>
                <a:latin typeface="Arial" panose="020B0604020202020204" pitchFamily="34" charset="0"/>
              </a:rPr>
              <a:t>We’d love to hear what you think and welcome any feedback at </a:t>
            </a:r>
            <a:r>
              <a:rPr lang="en-GB" sz="2000" b="1" i="0" dirty="0">
                <a:solidFill>
                  <a:schemeClr val="accent1"/>
                </a:solidFill>
                <a:effectLst/>
                <a:latin typeface="Arial" panose="020B0604020202020204" pitchFamily="34" charset="0"/>
                <a:hlinkClick r:id="rId4"/>
              </a:rPr>
              <a:t>marketing@skillsforcare.org.uk</a:t>
            </a:r>
            <a:endParaRPr lang="en-GB" sz="2000" b="1" i="0" dirty="0">
              <a:solidFill>
                <a:schemeClr val="accent1"/>
              </a:solidFill>
              <a:effectLst/>
              <a:latin typeface="Arial" panose="020B0604020202020204" pitchFamily="34" charset="0"/>
            </a:endParaRPr>
          </a:p>
          <a:p>
            <a:endParaRPr lang="en-GB" sz="2000" dirty="0">
              <a:solidFill>
                <a:schemeClr val="accent1"/>
              </a:solidFill>
            </a:endParaRPr>
          </a:p>
        </p:txBody>
      </p:sp>
    </p:spTree>
    <p:extLst>
      <p:ext uri="{BB962C8B-B14F-4D97-AF65-F5344CB8AC3E}">
        <p14:creationId xmlns:p14="http://schemas.microsoft.com/office/powerpoint/2010/main" val="739604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3B9651FB-F13C-46F2-A611-E71D99DAE43C}"/>
              </a:ext>
            </a:extLst>
          </p:cNvPr>
          <p:cNvPicPr>
            <a:picLocks noChangeAspect="1"/>
          </p:cNvPicPr>
          <p:nvPr/>
        </p:nvPicPr>
        <p:blipFill>
          <a:blip r:embed="rId3"/>
          <a:stretch>
            <a:fillRect/>
          </a:stretch>
        </p:blipFill>
        <p:spPr>
          <a:xfrm>
            <a:off x="249678" y="0"/>
            <a:ext cx="1990599" cy="1990599"/>
          </a:xfrm>
          <a:prstGeom prst="rect">
            <a:avLst/>
          </a:prstGeom>
        </p:spPr>
      </p:pic>
      <p:sp>
        <p:nvSpPr>
          <p:cNvPr id="2" name="Title 1">
            <a:extLst>
              <a:ext uri="{FF2B5EF4-FFF2-40B4-BE49-F238E27FC236}">
                <a16:creationId xmlns:a16="http://schemas.microsoft.com/office/drawing/2014/main" id="{0307D6D2-F18B-4B7D-BD9B-FD929BCC3B75}"/>
              </a:ext>
            </a:extLst>
          </p:cNvPr>
          <p:cNvSpPr>
            <a:spLocks noGrp="1"/>
          </p:cNvSpPr>
          <p:nvPr>
            <p:ph type="title"/>
          </p:nvPr>
        </p:nvSpPr>
        <p:spPr>
          <a:xfrm>
            <a:off x="2598058" y="430019"/>
            <a:ext cx="4499428" cy="745639"/>
          </a:xfrm>
        </p:spPr>
        <p:txBody>
          <a:bodyPr/>
          <a:lstStyle/>
          <a:p>
            <a:r>
              <a:rPr lang="en-GB" sz="3600" dirty="0">
                <a:latin typeface="Arial" panose="020B0604020202020204" pitchFamily="34" charset="0"/>
                <a:cs typeface="Arial" panose="020B0604020202020204" pitchFamily="34" charset="0"/>
              </a:rPr>
              <a:t>NCF Managers Conference</a:t>
            </a:r>
          </a:p>
        </p:txBody>
      </p:sp>
      <p:sp>
        <p:nvSpPr>
          <p:cNvPr id="3" name="Rectangle 2">
            <a:extLst>
              <a:ext uri="{FF2B5EF4-FFF2-40B4-BE49-F238E27FC236}">
                <a16:creationId xmlns:a16="http://schemas.microsoft.com/office/drawing/2014/main" id="{E53B9323-2150-4A56-B4F4-BF303AEFBF94}"/>
              </a:ext>
            </a:extLst>
          </p:cNvPr>
          <p:cNvSpPr/>
          <p:nvPr/>
        </p:nvSpPr>
        <p:spPr>
          <a:xfrm>
            <a:off x="295935" y="1779315"/>
            <a:ext cx="8688154" cy="1292662"/>
          </a:xfrm>
          <a:prstGeom prst="rect">
            <a:avLst/>
          </a:prstGeom>
        </p:spPr>
        <p:txBody>
          <a:bodyPr wrap="square">
            <a:spAutoFit/>
          </a:bodyPr>
          <a:lstStyle/>
          <a:p>
            <a:pPr marL="285750" lvl="0" indent="-285750">
              <a:buClr>
                <a:srgbClr val="E87722"/>
              </a:buClr>
              <a:buFont typeface="Wingdings" panose="05000000000000000000" pitchFamily="2" charset="2"/>
              <a:buChar char="§"/>
            </a:pPr>
            <a:endParaRPr lang="en-GB" sz="2000" dirty="0"/>
          </a:p>
          <a:p>
            <a:endParaRPr lang="en-GB" sz="2000" dirty="0"/>
          </a:p>
          <a:p>
            <a:pPr marL="342900" lvl="0" indent="-342900">
              <a:buFont typeface="Wingdings" panose="05000000000000000000" pitchFamily="2" charset="2"/>
              <a:buChar char="§"/>
            </a:pPr>
            <a:endParaRPr lang="en-GB" sz="2000" dirty="0"/>
          </a:p>
          <a:p>
            <a:endParaRPr lang="en-GB" dirty="0">
              <a:latin typeface="+mj-lt"/>
            </a:endParaRPr>
          </a:p>
        </p:txBody>
      </p:sp>
      <p:sp>
        <p:nvSpPr>
          <p:cNvPr id="5" name="Text Placeholder 3">
            <a:extLst>
              <a:ext uri="{FF2B5EF4-FFF2-40B4-BE49-F238E27FC236}">
                <a16:creationId xmlns:a16="http://schemas.microsoft.com/office/drawing/2014/main" id="{50C4C528-9723-4C39-AC7E-44AD62C09F23}"/>
              </a:ext>
            </a:extLst>
          </p:cNvPr>
          <p:cNvSpPr txBox="1">
            <a:spLocks/>
          </p:cNvSpPr>
          <p:nvPr/>
        </p:nvSpPr>
        <p:spPr>
          <a:xfrm>
            <a:off x="331977" y="1802401"/>
            <a:ext cx="8516088" cy="498507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b="1" dirty="0">
                <a:solidFill>
                  <a:srgbClr val="005EB8"/>
                </a:solidFill>
              </a:rPr>
              <a:t>The National Care Forum (NCF) conference supported by Skills for Care</a:t>
            </a:r>
            <a:endParaRPr lang="en-GB" sz="2400" dirty="0">
              <a:solidFill>
                <a:srgbClr val="005EB8"/>
              </a:solidFill>
            </a:endParaRPr>
          </a:p>
          <a:p>
            <a:pPr marL="0" indent="0">
              <a:buNone/>
            </a:pPr>
            <a:r>
              <a:rPr lang="en-GB" sz="2400" b="1" dirty="0">
                <a:solidFill>
                  <a:srgbClr val="005EB8"/>
                </a:solidFill>
              </a:rPr>
              <a:t>Monday 14 and Tuesday 15 March 2022</a:t>
            </a:r>
          </a:p>
          <a:p>
            <a:pPr marL="0" indent="0">
              <a:buNone/>
            </a:pPr>
            <a:r>
              <a:rPr lang="en-GB" sz="900" b="1" dirty="0">
                <a:solidFill>
                  <a:srgbClr val="005EB8"/>
                </a:solidFill>
              </a:rPr>
              <a:t>   </a:t>
            </a:r>
            <a:endParaRPr lang="en-GB" sz="900" b="1" dirty="0">
              <a:solidFill>
                <a:schemeClr val="accent1"/>
              </a:solidFill>
            </a:endParaRPr>
          </a:p>
          <a:p>
            <a:pPr marL="285750" marR="0" lvl="0" indent="-285750" algn="l" defTabSz="457200" rtl="0" eaLnBrk="1" fontAlgn="auto" latinLnBrk="0" hangingPunct="1">
              <a:lnSpc>
                <a:spcPct val="100000"/>
              </a:lnSpc>
              <a:spcBef>
                <a:spcPts val="0"/>
              </a:spcBef>
              <a:spcAft>
                <a:spcPts val="0"/>
              </a:spcAft>
              <a:buClr>
                <a:srgbClr val="E87722"/>
              </a:buClr>
              <a:buSzTx/>
              <a:buFont typeface="Wingdings" panose="05000000000000000000" pitchFamily="2" charset="2"/>
              <a:buChar char="§"/>
              <a:tabLst/>
              <a:defRPr/>
            </a:pPr>
            <a:r>
              <a:rPr lang="en-GB" sz="2000" dirty="0">
                <a:effectLst/>
                <a:latin typeface="Arial" panose="020B0604020202020204" pitchFamily="34" charset="0"/>
                <a:ea typeface="Calibri" panose="020F0502020204030204" pitchFamily="34" charset="0"/>
              </a:rPr>
              <a:t>The conference </a:t>
            </a:r>
            <a:r>
              <a:rPr lang="en-GB" sz="2000" dirty="0">
                <a:solidFill>
                  <a:srgbClr val="000000"/>
                </a:solidFill>
                <a:effectLst/>
                <a:latin typeface="Arial" panose="020B0604020202020204" pitchFamily="34" charset="0"/>
                <a:ea typeface="Calibri" panose="020F0502020204030204" pitchFamily="34" charset="0"/>
              </a:rPr>
              <a:t>is open to managers from all care settings across the country, both NCF members and non-members. </a:t>
            </a:r>
          </a:p>
          <a:p>
            <a:pPr marL="285750" marR="0" lvl="0" indent="-285750" algn="l" defTabSz="457200" rtl="0" eaLnBrk="1" fontAlgn="auto" latinLnBrk="0" hangingPunct="1">
              <a:lnSpc>
                <a:spcPct val="100000"/>
              </a:lnSpc>
              <a:spcBef>
                <a:spcPts val="0"/>
              </a:spcBef>
              <a:spcAft>
                <a:spcPts val="0"/>
              </a:spcAft>
              <a:buClr>
                <a:srgbClr val="E87722"/>
              </a:buClr>
              <a:buSzTx/>
              <a:buFont typeface="Wingdings" panose="05000000000000000000" pitchFamily="2" charset="2"/>
              <a:buChar char="§"/>
              <a:tabLst/>
              <a:defRPr/>
            </a:pPr>
            <a:r>
              <a:rPr lang="en-GB" sz="2000" dirty="0">
                <a:solidFill>
                  <a:srgbClr val="000000"/>
                </a:solidFill>
                <a:latin typeface="Arial" panose="020B0604020202020204" pitchFamily="34" charset="0"/>
                <a:ea typeface="Calibri" panose="020F0502020204030204" pitchFamily="34" charset="0"/>
              </a:rPr>
              <a:t>It aims </a:t>
            </a:r>
            <a:r>
              <a:rPr lang="en-GB" sz="2000" dirty="0">
                <a:solidFill>
                  <a:srgbClr val="000000"/>
                </a:solidFill>
                <a:effectLst/>
                <a:latin typeface="Arial" panose="020B0604020202020204" pitchFamily="34" charset="0"/>
                <a:ea typeface="Calibri" panose="020F0502020204030204" pitchFamily="34" charset="0"/>
              </a:rPr>
              <a:t>to provide support to managers as their services move from crisis to recovery and help them to support their teams to build resilience for the years ahead.</a:t>
            </a:r>
          </a:p>
          <a:p>
            <a:pPr marL="0" indent="0" defTabSz="457200">
              <a:lnSpc>
                <a:spcPct val="100000"/>
              </a:lnSpc>
              <a:spcBef>
                <a:spcPts val="0"/>
              </a:spcBef>
              <a:buClr>
                <a:srgbClr val="E87722"/>
              </a:buClr>
              <a:buNone/>
            </a:pPr>
            <a:endParaRPr lang="en-GB" sz="2000" dirty="0">
              <a:solidFill>
                <a:srgbClr val="000000"/>
              </a:solidFill>
              <a:latin typeface="Arial" panose="020B0604020202020204" pitchFamily="34" charset="0"/>
              <a:ea typeface="Calibri" panose="020F0502020204030204" pitchFamily="34" charset="0"/>
            </a:endParaRPr>
          </a:p>
          <a:p>
            <a:pPr marL="0" indent="0" defTabSz="457200">
              <a:lnSpc>
                <a:spcPct val="100000"/>
              </a:lnSpc>
              <a:spcBef>
                <a:spcPts val="0"/>
              </a:spcBef>
              <a:buClr>
                <a:srgbClr val="E87722"/>
              </a:buClr>
              <a:buNone/>
            </a:pPr>
            <a:r>
              <a:rPr lang="en-GB" sz="2000" b="1" dirty="0">
                <a:solidFill>
                  <a:srgbClr val="000000"/>
                </a:solidFill>
                <a:latin typeface="Arial" panose="020B0604020202020204" pitchFamily="34" charset="0"/>
              </a:rPr>
              <a:t>To find out more about the conference programme and to book visit the website</a:t>
            </a:r>
            <a:endParaRPr lang="en-GB" sz="2000" b="1" dirty="0">
              <a:solidFill>
                <a:srgbClr val="000000"/>
              </a:solidFill>
            </a:endParaRPr>
          </a:p>
          <a:p>
            <a:pPr marL="0" indent="0" algn="ctr">
              <a:buNone/>
            </a:pPr>
            <a:r>
              <a:rPr lang="en-GB" sz="2200" b="1" dirty="0">
                <a:solidFill>
                  <a:srgbClr val="005EB8"/>
                </a:solidFill>
                <a:hlinkClick r:id="rId4"/>
              </a:rPr>
              <a:t>www.nationalcareforum.org.uk/events/ncf-managers-conference</a:t>
            </a:r>
            <a:endParaRPr lang="en-GB" sz="2200" b="1" dirty="0">
              <a:solidFill>
                <a:srgbClr val="005EB8"/>
              </a:solidFill>
            </a:endParaRPr>
          </a:p>
        </p:txBody>
      </p:sp>
    </p:spTree>
    <p:extLst>
      <p:ext uri="{BB962C8B-B14F-4D97-AF65-F5344CB8AC3E}">
        <p14:creationId xmlns:p14="http://schemas.microsoft.com/office/powerpoint/2010/main" val="817819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184EC83-66A9-4B91-9A8A-1112E1E0C534}"/>
              </a:ext>
            </a:extLst>
          </p:cNvPr>
          <p:cNvPicPr>
            <a:picLocks noChangeAspect="1"/>
          </p:cNvPicPr>
          <p:nvPr/>
        </p:nvPicPr>
        <p:blipFill>
          <a:blip r:embed="rId3"/>
          <a:stretch>
            <a:fillRect/>
          </a:stretch>
        </p:blipFill>
        <p:spPr>
          <a:xfrm>
            <a:off x="7474857" y="4760687"/>
            <a:ext cx="1669143" cy="1669143"/>
          </a:xfrm>
          <a:prstGeom prst="rect">
            <a:avLst/>
          </a:prstGeom>
        </p:spPr>
      </p:pic>
      <p:sp>
        <p:nvSpPr>
          <p:cNvPr id="2" name="Title 1">
            <a:extLst>
              <a:ext uri="{FF2B5EF4-FFF2-40B4-BE49-F238E27FC236}">
                <a16:creationId xmlns:a16="http://schemas.microsoft.com/office/drawing/2014/main" id="{0307D6D2-F18B-4B7D-BD9B-FD929BCC3B75}"/>
              </a:ext>
            </a:extLst>
          </p:cNvPr>
          <p:cNvSpPr>
            <a:spLocks noGrp="1"/>
          </p:cNvSpPr>
          <p:nvPr>
            <p:ph type="title"/>
          </p:nvPr>
        </p:nvSpPr>
        <p:spPr>
          <a:xfrm>
            <a:off x="435881" y="430019"/>
            <a:ext cx="6835776" cy="745639"/>
          </a:xfrm>
        </p:spPr>
        <p:txBody>
          <a:bodyPr/>
          <a:lstStyle/>
          <a:p>
            <a:r>
              <a:rPr lang="en-GB" sz="3600" dirty="0">
                <a:latin typeface="Arial" panose="020B0604020202020204" pitchFamily="34" charset="0"/>
                <a:cs typeface="Arial" panose="020B0604020202020204" pitchFamily="34" charset="0"/>
              </a:rPr>
              <a:t>Social Care Day of Remembrance and Reflection</a:t>
            </a:r>
          </a:p>
        </p:txBody>
      </p:sp>
      <p:sp>
        <p:nvSpPr>
          <p:cNvPr id="3" name="Rectangle 2">
            <a:extLst>
              <a:ext uri="{FF2B5EF4-FFF2-40B4-BE49-F238E27FC236}">
                <a16:creationId xmlns:a16="http://schemas.microsoft.com/office/drawing/2014/main" id="{E53B9323-2150-4A56-B4F4-BF303AEFBF94}"/>
              </a:ext>
            </a:extLst>
          </p:cNvPr>
          <p:cNvSpPr/>
          <p:nvPr/>
        </p:nvSpPr>
        <p:spPr>
          <a:xfrm>
            <a:off x="295935" y="1779315"/>
            <a:ext cx="8688154" cy="1292662"/>
          </a:xfrm>
          <a:prstGeom prst="rect">
            <a:avLst/>
          </a:prstGeom>
        </p:spPr>
        <p:txBody>
          <a:bodyPr wrap="square">
            <a:spAutoFit/>
          </a:bodyPr>
          <a:lstStyle/>
          <a:p>
            <a:pPr marL="285750" lvl="0" indent="-285750">
              <a:buClr>
                <a:srgbClr val="E87722"/>
              </a:buClr>
              <a:buFont typeface="Wingdings" panose="05000000000000000000" pitchFamily="2" charset="2"/>
              <a:buChar char="§"/>
            </a:pPr>
            <a:endParaRPr lang="en-GB" sz="2000" dirty="0"/>
          </a:p>
          <a:p>
            <a:endParaRPr lang="en-GB" sz="2000" dirty="0"/>
          </a:p>
          <a:p>
            <a:pPr marL="342900" lvl="0" indent="-342900">
              <a:buFont typeface="Wingdings" panose="05000000000000000000" pitchFamily="2" charset="2"/>
              <a:buChar char="§"/>
            </a:pPr>
            <a:endParaRPr lang="en-GB" sz="2000" dirty="0"/>
          </a:p>
          <a:p>
            <a:endParaRPr lang="en-GB" dirty="0">
              <a:latin typeface="+mj-lt"/>
            </a:endParaRPr>
          </a:p>
        </p:txBody>
      </p:sp>
      <p:sp>
        <p:nvSpPr>
          <p:cNvPr id="5" name="Text Placeholder 3">
            <a:extLst>
              <a:ext uri="{FF2B5EF4-FFF2-40B4-BE49-F238E27FC236}">
                <a16:creationId xmlns:a16="http://schemas.microsoft.com/office/drawing/2014/main" id="{50C4C528-9723-4C39-AC7E-44AD62C09F23}"/>
              </a:ext>
            </a:extLst>
          </p:cNvPr>
          <p:cNvSpPr txBox="1">
            <a:spLocks/>
          </p:cNvSpPr>
          <p:nvPr/>
        </p:nvSpPr>
        <p:spPr>
          <a:xfrm>
            <a:off x="331977" y="1802401"/>
            <a:ext cx="8516088" cy="498507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5000"/>
              </a:lnSpc>
              <a:spcAft>
                <a:spcPts val="800"/>
              </a:spcAft>
              <a:buNone/>
            </a:pPr>
            <a:r>
              <a:rPr lang="en-GB" sz="2200" b="1" dirty="0">
                <a:solidFill>
                  <a:schemeClr val="accent1"/>
                </a:solidFill>
                <a:effectLst/>
                <a:latin typeface="Arial" panose="020B0604020202020204" pitchFamily="34" charset="0"/>
                <a:ea typeface="Calibri" panose="020F0502020204030204" pitchFamily="34" charset="0"/>
                <a:cs typeface="Arial" panose="020B0604020202020204" pitchFamily="34" charset="0"/>
              </a:rPr>
              <a:t>The Social Care Day of Remembrance and Reflection will take place on 17 March 2022.  It will be a high profile day of remembrance and reflection for our workforce.</a:t>
            </a:r>
          </a:p>
          <a:p>
            <a:pPr marL="0" indent="0">
              <a:buNone/>
            </a:pPr>
            <a:r>
              <a:rPr lang="en-GB" sz="900" b="1" dirty="0">
                <a:solidFill>
                  <a:srgbClr val="005EB8"/>
                </a:solidFill>
              </a:rPr>
              <a:t>   </a:t>
            </a:r>
            <a:endParaRPr lang="en-GB" sz="900" b="1" dirty="0">
              <a:solidFill>
                <a:schemeClr val="accent1"/>
              </a:solidFill>
            </a:endParaRPr>
          </a:p>
          <a:p>
            <a:pPr marL="285750" marR="0" lvl="0" indent="-285750" algn="l" defTabSz="457200" rtl="0" eaLnBrk="1" fontAlgn="auto" latinLnBrk="0" hangingPunct="1">
              <a:lnSpc>
                <a:spcPct val="100000"/>
              </a:lnSpc>
              <a:spcBef>
                <a:spcPts val="0"/>
              </a:spcBef>
              <a:spcAft>
                <a:spcPts val="0"/>
              </a:spcAft>
              <a:buClr>
                <a:srgbClr val="E87722"/>
              </a:buClr>
              <a:buSzTx/>
              <a:buFont typeface="Wingdings" panose="05000000000000000000" pitchFamily="2" charset="2"/>
              <a:buChar char="§"/>
              <a:tabLst/>
              <a:defRPr/>
            </a:pPr>
            <a:r>
              <a:rPr lang="en-GB" sz="2000" dirty="0">
                <a:effectLst/>
                <a:latin typeface="Arial" panose="020B0604020202020204" pitchFamily="34" charset="0"/>
                <a:ea typeface="Calibri" panose="020F0502020204030204" pitchFamily="34" charset="0"/>
              </a:rPr>
              <a:t>An opportunity to say thank you to the social care workers who provided care and support through the pandemic.</a:t>
            </a:r>
          </a:p>
          <a:p>
            <a:pPr marL="285750" marR="0" lvl="0" indent="-285750" algn="l" defTabSz="457200" rtl="0" eaLnBrk="1" fontAlgn="auto" latinLnBrk="0" hangingPunct="1">
              <a:lnSpc>
                <a:spcPct val="100000"/>
              </a:lnSpc>
              <a:spcBef>
                <a:spcPts val="0"/>
              </a:spcBef>
              <a:spcAft>
                <a:spcPts val="0"/>
              </a:spcAft>
              <a:buClr>
                <a:srgbClr val="E87722"/>
              </a:buClr>
              <a:buSzTx/>
              <a:buFont typeface="Wingdings" panose="05000000000000000000" pitchFamily="2" charset="2"/>
              <a:buChar char="§"/>
              <a:tabLst/>
              <a:defRPr/>
            </a:pPr>
            <a:r>
              <a:rPr lang="en-GB" sz="2000" dirty="0">
                <a:solidFill>
                  <a:srgbClr val="000000"/>
                </a:solidFill>
                <a:latin typeface="Arial" panose="020B0604020202020204" pitchFamily="34" charset="0"/>
                <a:ea typeface="Calibri" panose="020F0502020204030204" pitchFamily="34" charset="0"/>
              </a:rPr>
              <a:t>Chance to reflect on achievements, but also to remember the social care workers that unfortunately lost their lives during this time.</a:t>
            </a:r>
            <a:endParaRPr lang="en-GB" sz="2000" dirty="0">
              <a:solidFill>
                <a:srgbClr val="000000"/>
              </a:solidFill>
              <a:effectLst/>
              <a:latin typeface="Arial" panose="020B0604020202020204" pitchFamily="34" charset="0"/>
              <a:ea typeface="Calibri" panose="020F0502020204030204" pitchFamily="34" charset="0"/>
            </a:endParaRPr>
          </a:p>
          <a:p>
            <a:pPr marL="285750" marR="0" lvl="0" indent="-285750" algn="l" defTabSz="457200" rtl="0" eaLnBrk="1" fontAlgn="auto" latinLnBrk="0" hangingPunct="1">
              <a:lnSpc>
                <a:spcPct val="100000"/>
              </a:lnSpc>
              <a:spcBef>
                <a:spcPts val="0"/>
              </a:spcBef>
              <a:spcAft>
                <a:spcPts val="0"/>
              </a:spcAft>
              <a:buClr>
                <a:srgbClr val="E87722"/>
              </a:buClr>
              <a:buSzTx/>
              <a:buFont typeface="Wingdings" panose="05000000000000000000" pitchFamily="2" charset="2"/>
              <a:buChar char="§"/>
              <a:tabLst/>
              <a:defRPr/>
            </a:pPr>
            <a:r>
              <a:rPr lang="en-GB" sz="2000" dirty="0">
                <a:solidFill>
                  <a:srgbClr val="000000"/>
                </a:solidFill>
                <a:latin typeface="Arial" panose="020B0604020202020204" pitchFamily="34" charset="0"/>
                <a:ea typeface="Calibri" panose="020F0502020204030204" pitchFamily="34" charset="0"/>
              </a:rPr>
              <a:t>21 organisations have been involved in the planning and DHSC are supporting the event too.  </a:t>
            </a:r>
          </a:p>
          <a:p>
            <a:pPr marL="0" marR="0" lvl="0" indent="0" algn="l" defTabSz="457200" rtl="0" eaLnBrk="1" fontAlgn="auto" latinLnBrk="0" hangingPunct="1">
              <a:lnSpc>
                <a:spcPct val="100000"/>
              </a:lnSpc>
              <a:spcBef>
                <a:spcPts val="0"/>
              </a:spcBef>
              <a:spcAft>
                <a:spcPts val="0"/>
              </a:spcAft>
              <a:buClr>
                <a:srgbClr val="E87722"/>
              </a:buClr>
              <a:buSzTx/>
              <a:buNone/>
              <a:tabLst/>
              <a:defRPr/>
            </a:pPr>
            <a:endParaRPr lang="en-GB" sz="2000" dirty="0">
              <a:solidFill>
                <a:srgbClr val="000000"/>
              </a:solidFill>
              <a:latin typeface="Arial" panose="020B0604020202020204" pitchFamily="34" charset="0"/>
              <a:ea typeface="Calibri" panose="020F0502020204030204" pitchFamily="34" charset="0"/>
            </a:endParaRPr>
          </a:p>
          <a:p>
            <a:pPr marL="0" marR="0" lvl="0" indent="0" algn="l" defTabSz="457200" rtl="0" eaLnBrk="1" fontAlgn="auto" latinLnBrk="0" hangingPunct="1">
              <a:lnSpc>
                <a:spcPct val="100000"/>
              </a:lnSpc>
              <a:spcBef>
                <a:spcPts val="0"/>
              </a:spcBef>
              <a:spcAft>
                <a:spcPts val="0"/>
              </a:spcAft>
              <a:buClr>
                <a:srgbClr val="E87722"/>
              </a:buClr>
              <a:buSzTx/>
              <a:buNone/>
              <a:tabLst/>
              <a:defRPr/>
            </a:pPr>
            <a:r>
              <a:rPr lang="en-GB" sz="2200" b="1" dirty="0">
                <a:solidFill>
                  <a:srgbClr val="000000"/>
                </a:solidFill>
                <a:effectLst/>
                <a:latin typeface="Arial" panose="020B0604020202020204" pitchFamily="34" charset="0"/>
                <a:ea typeface="Calibri" panose="020F0502020204030204" pitchFamily="34" charset="0"/>
              </a:rPr>
              <a:t>Find out more about the event</a:t>
            </a:r>
          </a:p>
          <a:p>
            <a:pPr marL="0" marR="0" lvl="0" indent="0" algn="l" defTabSz="457200" rtl="0" eaLnBrk="1" fontAlgn="auto" latinLnBrk="0" hangingPunct="1">
              <a:lnSpc>
                <a:spcPct val="100000"/>
              </a:lnSpc>
              <a:spcBef>
                <a:spcPts val="0"/>
              </a:spcBef>
              <a:spcAft>
                <a:spcPts val="0"/>
              </a:spcAft>
              <a:buClr>
                <a:srgbClr val="E87722"/>
              </a:buClr>
              <a:buSzTx/>
              <a:buNone/>
              <a:tabLst/>
              <a:defRPr/>
            </a:pPr>
            <a:r>
              <a:rPr lang="en-GB" sz="2200" b="1"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4"/>
              </a:rPr>
              <a:t>www.thecareworkerscharity.org.uk/covid-19-tribute/</a:t>
            </a:r>
            <a:endParaRPr lang="en-GB" sz="2200" b="1" dirty="0">
              <a:solidFill>
                <a:srgbClr val="000000"/>
              </a:solidFill>
              <a:effectLst/>
              <a:latin typeface="Arial" panose="020B0604020202020204" pitchFamily="34" charset="0"/>
              <a:ea typeface="Calibri" panose="020F0502020204030204" pitchFamily="34" charset="0"/>
            </a:endParaRPr>
          </a:p>
          <a:p>
            <a:pPr marL="0" indent="0" defTabSz="457200">
              <a:lnSpc>
                <a:spcPct val="100000"/>
              </a:lnSpc>
              <a:spcBef>
                <a:spcPts val="0"/>
              </a:spcBef>
              <a:buClr>
                <a:srgbClr val="E87722"/>
              </a:buClr>
              <a:buNone/>
            </a:pPr>
            <a:endParaRPr lang="en-GB" sz="2000" dirty="0">
              <a:solidFill>
                <a:srgbClr val="000000"/>
              </a:solidFill>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1485212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7D6D2-F18B-4B7D-BD9B-FD929BCC3B75}"/>
              </a:ext>
            </a:extLst>
          </p:cNvPr>
          <p:cNvSpPr>
            <a:spLocks noGrp="1"/>
          </p:cNvSpPr>
          <p:nvPr>
            <p:ph type="title"/>
          </p:nvPr>
        </p:nvSpPr>
        <p:spPr>
          <a:xfrm>
            <a:off x="1800224" y="273066"/>
            <a:ext cx="5660119" cy="1292662"/>
          </a:xfrm>
        </p:spPr>
        <p:txBody>
          <a:bodyPr/>
          <a:lstStyle/>
          <a:p>
            <a:r>
              <a:rPr lang="en-GB" sz="3600" dirty="0">
                <a:latin typeface="Arial" panose="020B0604020202020204" pitchFamily="34" charset="0"/>
                <a:cs typeface="Arial" panose="020B0604020202020204" pitchFamily="34" charset="0"/>
              </a:rPr>
              <a:t>ASC-WDS Benefits Bundle – new discounts added</a:t>
            </a:r>
          </a:p>
        </p:txBody>
      </p:sp>
      <p:sp>
        <p:nvSpPr>
          <p:cNvPr id="3" name="Rectangle 2">
            <a:extLst>
              <a:ext uri="{FF2B5EF4-FFF2-40B4-BE49-F238E27FC236}">
                <a16:creationId xmlns:a16="http://schemas.microsoft.com/office/drawing/2014/main" id="{E53B9323-2150-4A56-B4F4-BF303AEFBF94}"/>
              </a:ext>
            </a:extLst>
          </p:cNvPr>
          <p:cNvSpPr/>
          <p:nvPr/>
        </p:nvSpPr>
        <p:spPr>
          <a:xfrm>
            <a:off x="295935" y="1779315"/>
            <a:ext cx="8688154" cy="1292662"/>
          </a:xfrm>
          <a:prstGeom prst="rect">
            <a:avLst/>
          </a:prstGeom>
        </p:spPr>
        <p:txBody>
          <a:bodyPr wrap="square">
            <a:spAutoFit/>
          </a:bodyPr>
          <a:lstStyle/>
          <a:p>
            <a:pPr marL="285750" lvl="0" indent="-285750">
              <a:buClr>
                <a:srgbClr val="E87722"/>
              </a:buClr>
              <a:buFont typeface="Wingdings" panose="05000000000000000000" pitchFamily="2" charset="2"/>
              <a:buChar char="§"/>
            </a:pPr>
            <a:endParaRPr lang="en-GB" sz="2000" dirty="0"/>
          </a:p>
          <a:p>
            <a:endParaRPr lang="en-GB" sz="2000" dirty="0"/>
          </a:p>
          <a:p>
            <a:pPr marL="342900" lvl="0" indent="-342900">
              <a:buFont typeface="Wingdings" panose="05000000000000000000" pitchFamily="2" charset="2"/>
              <a:buChar char="§"/>
            </a:pPr>
            <a:endParaRPr lang="en-GB" sz="2000" dirty="0"/>
          </a:p>
          <a:p>
            <a:endParaRPr lang="en-GB" dirty="0">
              <a:latin typeface="+mj-lt"/>
            </a:endParaRPr>
          </a:p>
        </p:txBody>
      </p:sp>
      <p:sp>
        <p:nvSpPr>
          <p:cNvPr id="5" name="Text Placeholder 3">
            <a:extLst>
              <a:ext uri="{FF2B5EF4-FFF2-40B4-BE49-F238E27FC236}">
                <a16:creationId xmlns:a16="http://schemas.microsoft.com/office/drawing/2014/main" id="{50C4C528-9723-4C39-AC7E-44AD62C09F23}"/>
              </a:ext>
            </a:extLst>
          </p:cNvPr>
          <p:cNvSpPr txBox="1">
            <a:spLocks/>
          </p:cNvSpPr>
          <p:nvPr/>
        </p:nvSpPr>
        <p:spPr>
          <a:xfrm>
            <a:off x="357830" y="1991087"/>
            <a:ext cx="8786170" cy="498507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200" b="1" dirty="0">
                <a:solidFill>
                  <a:srgbClr val="005EB8"/>
                </a:solidFill>
                <a:effectLst/>
                <a:latin typeface="Arial" panose="020B0604020202020204" pitchFamily="34" charset="0"/>
                <a:ea typeface="Calibri" panose="020F0502020204030204" pitchFamily="34" charset="0"/>
                <a:cs typeface="Times New Roman" panose="02020603050405020304" pitchFamily="18" charset="0"/>
              </a:rPr>
              <a:t>The ASC-WDS Benefits Bundle is available to all new and existing users of the service, and it offers access to special offers and discounts across our products.</a:t>
            </a:r>
            <a:endParaRPr lang="en-GB" sz="2200" b="1" dirty="0">
              <a:solidFill>
                <a:srgbClr val="005EB8"/>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800" dirty="0">
              <a:solidFill>
                <a:srgbClr val="4D4D4D"/>
              </a:solidFill>
            </a:endParaRPr>
          </a:p>
          <a:p>
            <a:pPr marL="0" indent="0" defTabSz="457200">
              <a:lnSpc>
                <a:spcPct val="100000"/>
              </a:lnSpc>
              <a:spcBef>
                <a:spcPts val="0"/>
              </a:spcBef>
              <a:buClr>
                <a:srgbClr val="E87722"/>
              </a:buClr>
              <a:buNone/>
            </a:pPr>
            <a:r>
              <a:rPr lang="en-GB" sz="2000" b="1" dirty="0">
                <a:effectLst/>
                <a:latin typeface="Arial" panose="020B0604020202020204" pitchFamily="34" charset="0"/>
                <a:ea typeface="Calibri" panose="020F0502020204030204" pitchFamily="34" charset="0"/>
              </a:rPr>
              <a:t>The first of our Skills for Care endorsed training providers have added their support to the Benefits Bundle with offers that will allow care providers to save on training for their staff</a:t>
            </a:r>
            <a:r>
              <a:rPr lang="en-GB" sz="2000" dirty="0">
                <a:effectLst/>
                <a:latin typeface="Arial" panose="020B0604020202020204" pitchFamily="34" charset="0"/>
                <a:ea typeface="Calibri" panose="020F0502020204030204" pitchFamily="34" charset="0"/>
              </a:rPr>
              <a:t>.</a:t>
            </a:r>
            <a:endParaRPr lang="en-GB" sz="2000" b="1" dirty="0">
              <a:effectLst/>
              <a:latin typeface="Arial" panose="020B0604020202020204" pitchFamily="34" charset="0"/>
              <a:ea typeface="Calibri" panose="020F0502020204030204" pitchFamily="34" charset="0"/>
            </a:endParaRPr>
          </a:p>
          <a:p>
            <a:pPr marL="285750" indent="-285750" defTabSz="457200">
              <a:lnSpc>
                <a:spcPct val="100000"/>
              </a:lnSpc>
              <a:spcBef>
                <a:spcPts val="0"/>
              </a:spcBef>
              <a:buClr>
                <a:srgbClr val="E87722"/>
              </a:buClr>
              <a:buFont typeface="Wingdings" panose="05000000000000000000" pitchFamily="2" charset="2"/>
              <a:buChar char="§"/>
            </a:pPr>
            <a:r>
              <a:rPr lang="en-GB" sz="2000" dirty="0">
                <a:effectLst/>
                <a:latin typeface="Arial" panose="020B0604020202020204" pitchFamily="34" charset="0"/>
                <a:ea typeface="Calibri" panose="020F0502020204030204" pitchFamily="34" charset="0"/>
              </a:rPr>
              <a:t>Coleman Training and Consultancy,</a:t>
            </a:r>
          </a:p>
          <a:p>
            <a:pPr marL="285750" indent="-285750" defTabSz="457200">
              <a:lnSpc>
                <a:spcPct val="100000"/>
              </a:lnSpc>
              <a:spcBef>
                <a:spcPts val="0"/>
              </a:spcBef>
              <a:buClr>
                <a:srgbClr val="E87722"/>
              </a:buClr>
              <a:buFont typeface="Wingdings" panose="05000000000000000000" pitchFamily="2" charset="2"/>
              <a:buChar char="§"/>
            </a:pPr>
            <a:r>
              <a:rPr lang="en-GB" sz="2000" dirty="0">
                <a:effectLst/>
                <a:latin typeface="Arial" panose="020B0604020202020204" pitchFamily="34" charset="0"/>
                <a:ea typeface="Calibri" panose="020F0502020204030204" pitchFamily="34" charset="0"/>
              </a:rPr>
              <a:t>The National Activity Providers Association (NAPA)</a:t>
            </a:r>
          </a:p>
          <a:p>
            <a:pPr marL="285750" indent="-285750" defTabSz="457200">
              <a:lnSpc>
                <a:spcPct val="100000"/>
              </a:lnSpc>
              <a:spcBef>
                <a:spcPts val="0"/>
              </a:spcBef>
              <a:buClr>
                <a:srgbClr val="E87722"/>
              </a:buClr>
              <a:buFont typeface="Wingdings" panose="05000000000000000000" pitchFamily="2" charset="2"/>
              <a:buChar char="§"/>
            </a:pPr>
            <a:r>
              <a:rPr lang="en-GB" sz="2000" dirty="0">
                <a:solidFill>
                  <a:srgbClr val="000000"/>
                </a:solidFill>
                <a:effectLst/>
                <a:latin typeface="Arial" panose="020B0604020202020204" pitchFamily="34" charset="0"/>
                <a:ea typeface="Calibri" panose="020F0502020204030204" pitchFamily="34" charset="0"/>
              </a:rPr>
              <a:t>The Medication Training Company.</a:t>
            </a:r>
            <a:endParaRPr lang="en-GB" sz="2000" dirty="0">
              <a:latin typeface="Arial" panose="020B0604020202020204" pitchFamily="34" charset="0"/>
              <a:ea typeface="Calibri" panose="020F0502020204030204" pitchFamily="34" charset="0"/>
            </a:endParaRPr>
          </a:p>
          <a:p>
            <a:pPr marL="0" indent="0" defTabSz="457200">
              <a:lnSpc>
                <a:spcPct val="100000"/>
              </a:lnSpc>
              <a:spcBef>
                <a:spcPts val="0"/>
              </a:spcBef>
              <a:buClr>
                <a:srgbClr val="E87722"/>
              </a:buClr>
              <a:buNone/>
            </a:pPr>
            <a:endParaRPr lang="en-GB" sz="2000" dirty="0">
              <a:latin typeface="Arial" panose="020B0604020202020204" pitchFamily="34" charset="0"/>
              <a:ea typeface="Calibri" panose="020F0502020204030204" pitchFamily="34" charset="0"/>
            </a:endParaRPr>
          </a:p>
          <a:p>
            <a:pPr marL="0" indent="0" defTabSz="457200">
              <a:lnSpc>
                <a:spcPct val="100000"/>
              </a:lnSpc>
              <a:spcBef>
                <a:spcPts val="0"/>
              </a:spcBef>
              <a:buClr>
                <a:srgbClr val="E87722"/>
              </a:buClr>
              <a:buNone/>
            </a:pPr>
            <a:r>
              <a:rPr lang="en-GB" sz="2000" dirty="0">
                <a:effectLst/>
                <a:latin typeface="Arial" panose="020B0604020202020204" pitchFamily="34" charset="0"/>
                <a:ea typeface="Times New Roman" panose="02020603050405020304" pitchFamily="18" charset="0"/>
              </a:rPr>
              <a:t>To find out more about the Benefits Bundle, learn more about the ASC-WDS service or create an account, visit our dedicated webpage</a:t>
            </a:r>
            <a:r>
              <a:rPr lang="en-GB" sz="2200" dirty="0">
                <a:effectLst/>
                <a:latin typeface="Arial" panose="020B0604020202020204" pitchFamily="34" charset="0"/>
                <a:ea typeface="Calibri" panose="020F0502020204030204" pitchFamily="34" charset="0"/>
              </a:rPr>
              <a:t>	</a:t>
            </a:r>
            <a:r>
              <a:rPr lang="en-GB" sz="2200" dirty="0">
                <a:solidFill>
                  <a:srgbClr val="505050"/>
                </a:solidFill>
                <a:effectLst/>
                <a:latin typeface="Arial" panose="020B0604020202020204" pitchFamily="34" charset="0"/>
                <a:ea typeface="Calibri" panose="020F0502020204030204" pitchFamily="34" charset="0"/>
              </a:rPr>
              <a:t> </a:t>
            </a:r>
          </a:p>
          <a:p>
            <a:pPr marL="0" indent="0" algn="ctr" defTabSz="457200">
              <a:lnSpc>
                <a:spcPct val="100000"/>
              </a:lnSpc>
              <a:spcBef>
                <a:spcPts val="0"/>
              </a:spcBef>
              <a:buClr>
                <a:srgbClr val="E87722"/>
              </a:buClr>
              <a:buNone/>
            </a:pPr>
            <a:r>
              <a:rPr lang="en-GB" sz="2200" b="1" u="sng" dirty="0">
                <a:solidFill>
                  <a:schemeClr val="accent1"/>
                </a:solidFill>
                <a:latin typeface="Arial" panose="020B0604020202020204" pitchFamily="34" charset="0"/>
                <a:ea typeface="Calibri" panose="020F0502020204030204" pitchFamily="34" charset="0"/>
                <a:hlinkClick r:id="rId3"/>
              </a:rPr>
              <a:t>www.skillsforcare.org.uk/ASCWDS</a:t>
            </a:r>
            <a:endParaRPr lang="en-GB" sz="2200" b="1" u="sng" dirty="0">
              <a:solidFill>
                <a:schemeClr val="accent1"/>
              </a:solidFill>
              <a:effectLst/>
              <a:latin typeface="Arial" panose="020B0604020202020204" pitchFamily="34" charset="0"/>
              <a:ea typeface="Calibri" panose="020F0502020204030204" pitchFamily="34" charset="0"/>
            </a:endParaRPr>
          </a:p>
          <a:p>
            <a:pPr marL="0" lvl="0" indent="0" defTabSz="457200">
              <a:lnSpc>
                <a:spcPct val="100000"/>
              </a:lnSpc>
              <a:spcBef>
                <a:spcPts val="0"/>
              </a:spcBef>
              <a:buClr>
                <a:srgbClr val="E87722"/>
              </a:buClr>
              <a:buNone/>
            </a:pPr>
            <a:endParaRPr lang="en-GB" sz="2000" dirty="0">
              <a:solidFill>
                <a:srgbClr val="505050"/>
              </a:solidFill>
              <a:latin typeface="Arial" panose="020B0604020202020204" pitchFamily="34" charset="0"/>
            </a:endParaRPr>
          </a:p>
          <a:p>
            <a:pPr marL="0" lvl="0" indent="0" defTabSz="457200">
              <a:lnSpc>
                <a:spcPct val="100000"/>
              </a:lnSpc>
              <a:spcBef>
                <a:spcPts val="0"/>
              </a:spcBef>
              <a:buClr>
                <a:srgbClr val="E87722"/>
              </a:buClr>
              <a:buNone/>
            </a:pPr>
            <a:endParaRPr lang="en-GB" sz="2000" dirty="0">
              <a:solidFill>
                <a:srgbClr val="000000"/>
              </a:solidFill>
            </a:endParaRPr>
          </a:p>
          <a:p>
            <a:pPr marL="0" lvl="0" indent="0" defTabSz="457200">
              <a:lnSpc>
                <a:spcPct val="100000"/>
              </a:lnSpc>
              <a:spcBef>
                <a:spcPts val="0"/>
              </a:spcBef>
              <a:buClr>
                <a:srgbClr val="E87722"/>
              </a:buClr>
              <a:buNone/>
            </a:pPr>
            <a:endParaRPr lang="en-GB" sz="2000" dirty="0">
              <a:solidFill>
                <a:srgbClr val="000000"/>
              </a:solidFill>
            </a:endParaRPr>
          </a:p>
          <a:p>
            <a:pPr marL="0" indent="0">
              <a:buNone/>
            </a:pPr>
            <a:endParaRPr lang="en-GB" sz="2000" b="1" dirty="0">
              <a:solidFill>
                <a:srgbClr val="005EB8"/>
              </a:solidFill>
            </a:endParaRPr>
          </a:p>
        </p:txBody>
      </p:sp>
      <p:pic>
        <p:nvPicPr>
          <p:cNvPr id="8" name="Picture 7">
            <a:extLst>
              <a:ext uri="{FF2B5EF4-FFF2-40B4-BE49-F238E27FC236}">
                <a16:creationId xmlns:a16="http://schemas.microsoft.com/office/drawing/2014/main" id="{1A930383-B57E-46F9-BA27-A322CA896E5B}"/>
              </a:ext>
            </a:extLst>
          </p:cNvPr>
          <p:cNvPicPr>
            <a:picLocks noChangeAspect="1"/>
          </p:cNvPicPr>
          <p:nvPr/>
        </p:nvPicPr>
        <p:blipFill rotWithShape="1">
          <a:blip r:embed="rId4"/>
          <a:srcRect t="11759"/>
          <a:stretch/>
        </p:blipFill>
        <p:spPr>
          <a:xfrm>
            <a:off x="25853" y="0"/>
            <a:ext cx="1774372" cy="1565728"/>
          </a:xfrm>
          <a:prstGeom prst="rect">
            <a:avLst/>
          </a:prstGeom>
        </p:spPr>
      </p:pic>
    </p:spTree>
    <p:extLst>
      <p:ext uri="{BB962C8B-B14F-4D97-AF65-F5344CB8AC3E}">
        <p14:creationId xmlns:p14="http://schemas.microsoft.com/office/powerpoint/2010/main" val="4262398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2">
            <a:extLst>
              <a:ext uri="{FF2B5EF4-FFF2-40B4-BE49-F238E27FC236}">
                <a16:creationId xmlns:a16="http://schemas.microsoft.com/office/drawing/2014/main" id="{012F9D2C-EDE2-4423-B796-82592087E9EF}"/>
              </a:ext>
            </a:extLst>
          </p:cNvPr>
          <p:cNvSpPr txBox="1">
            <a:spLocks/>
          </p:cNvSpPr>
          <p:nvPr/>
        </p:nvSpPr>
        <p:spPr>
          <a:xfrm>
            <a:off x="344333" y="347459"/>
            <a:ext cx="6825724" cy="1132642"/>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3200" b="1" dirty="0">
                <a:effectLst/>
                <a:latin typeface="Arial" panose="020B0604020202020204" pitchFamily="34" charset="0"/>
              </a:rPr>
              <a:t>Event: The future of digital skills development in adult social care</a:t>
            </a:r>
          </a:p>
          <a:p>
            <a:endParaRPr lang="en-GB" sz="4000" dirty="0"/>
          </a:p>
        </p:txBody>
      </p:sp>
      <p:sp>
        <p:nvSpPr>
          <p:cNvPr id="11" name="Text Placeholder 3">
            <a:extLst>
              <a:ext uri="{FF2B5EF4-FFF2-40B4-BE49-F238E27FC236}">
                <a16:creationId xmlns:a16="http://schemas.microsoft.com/office/drawing/2014/main" id="{CBF1316B-BB97-4197-BE6B-93EAA28092C6}"/>
              </a:ext>
            </a:extLst>
          </p:cNvPr>
          <p:cNvSpPr txBox="1">
            <a:spLocks/>
          </p:cNvSpPr>
          <p:nvPr/>
        </p:nvSpPr>
        <p:spPr>
          <a:xfrm>
            <a:off x="344333" y="1875025"/>
            <a:ext cx="8589189" cy="113264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200" b="1" dirty="0">
                <a:solidFill>
                  <a:srgbClr val="005EB8"/>
                </a:solidFill>
                <a:latin typeface="Arial" panose="020B0604020202020204" pitchFamily="34" charset="0"/>
              </a:rPr>
              <a:t>T</a:t>
            </a:r>
            <a:r>
              <a:rPr lang="en-GB" sz="2200" b="1" dirty="0">
                <a:solidFill>
                  <a:srgbClr val="005EB8"/>
                </a:solidFill>
                <a:effectLst/>
                <a:latin typeface="Arial" panose="020B0604020202020204" pitchFamily="34" charset="0"/>
              </a:rPr>
              <a:t>aking forward recommendations from the Adult Social Care Digital Skills Review</a:t>
            </a:r>
          </a:p>
          <a:p>
            <a:pPr marL="0" indent="0">
              <a:buNone/>
            </a:pPr>
            <a:r>
              <a:rPr lang="en-GB" sz="2200" b="1" dirty="0">
                <a:solidFill>
                  <a:srgbClr val="005EB8"/>
                </a:solidFill>
                <a:effectLst/>
                <a:latin typeface="Arial" panose="020B0604020202020204" pitchFamily="34" charset="0"/>
                <a:ea typeface="Calibri" panose="020F0502020204030204" pitchFamily="34" charset="0"/>
              </a:rPr>
              <a:t>Thursday 10 March 2022 | 13:30 – 16:00 | Zoom</a:t>
            </a:r>
            <a:endParaRPr lang="en-GB" sz="2200" b="1" dirty="0">
              <a:solidFill>
                <a:srgbClr val="005EB8"/>
              </a:solidFill>
              <a:effectLst/>
              <a:latin typeface="Arial" panose="020B0604020202020204" pitchFamily="34" charset="0"/>
            </a:endParaRPr>
          </a:p>
        </p:txBody>
      </p:sp>
      <p:sp>
        <p:nvSpPr>
          <p:cNvPr id="4" name="TextBox 3">
            <a:hlinkClick r:id="rId3"/>
            <a:extLst>
              <a:ext uri="{FF2B5EF4-FFF2-40B4-BE49-F238E27FC236}">
                <a16:creationId xmlns:a16="http://schemas.microsoft.com/office/drawing/2014/main" id="{336FB8A6-FD65-4013-8589-38CE738913FA}"/>
              </a:ext>
            </a:extLst>
          </p:cNvPr>
          <p:cNvSpPr txBox="1"/>
          <p:nvPr/>
        </p:nvSpPr>
        <p:spPr>
          <a:xfrm>
            <a:off x="1761305" y="5819414"/>
            <a:ext cx="5621390" cy="430887"/>
          </a:xfrm>
          <a:prstGeom prst="rect">
            <a:avLst/>
          </a:prstGeom>
          <a:noFill/>
        </p:spPr>
        <p:txBody>
          <a:bodyPr wrap="square" rtlCol="0">
            <a:spAutoFit/>
          </a:bodyPr>
          <a:lstStyle/>
          <a:p>
            <a:pPr algn="ctr"/>
            <a:r>
              <a:rPr lang="en-GB" sz="2200" b="1" u="sng" dirty="0">
                <a:solidFill>
                  <a:schemeClr val="accent1"/>
                </a:solidFill>
                <a:latin typeface="Arial" panose="020B0604020202020204" pitchFamily="34" charset="0"/>
                <a:cs typeface="Arial" panose="020B0604020202020204" pitchFamily="34" charset="0"/>
                <a:hlinkClick r:id="rId4"/>
              </a:rPr>
              <a:t>Find out more and book your free place</a:t>
            </a:r>
            <a:endParaRPr lang="en-GB" sz="2200" b="1" dirty="0">
              <a:solidFill>
                <a:schemeClr val="accent1"/>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9CAABE5A-6302-4F86-B719-EDB06B6FE595}"/>
              </a:ext>
            </a:extLst>
          </p:cNvPr>
          <p:cNvSpPr txBox="1"/>
          <p:nvPr/>
        </p:nvSpPr>
        <p:spPr>
          <a:xfrm>
            <a:off x="344332" y="3136268"/>
            <a:ext cx="8589189" cy="255454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rgbClr val="4D4D4D"/>
                </a:solidFill>
                <a:effectLst/>
                <a:latin typeface="Arial" panose="020B0604020202020204" pitchFamily="34" charset="0"/>
                <a:ea typeface="Calibri" panose="020F0502020204030204" pitchFamily="34" charset="0"/>
              </a:rPr>
              <a:t>The interactive event, hosted by hosted by Skills for Care on behalf of the NHS Transformation Directorate, will consider findings from the recent </a:t>
            </a:r>
            <a:r>
              <a:rPr lang="en-GB" sz="2000" b="1" dirty="0">
                <a:solidFill>
                  <a:srgbClr val="4D4D4D"/>
                </a:solidFill>
                <a:effectLst/>
                <a:latin typeface="Arial" panose="020B0604020202020204" pitchFamily="34" charset="0"/>
                <a:ea typeface="Calibri" panose="020F0502020204030204" pitchFamily="34" charset="0"/>
              </a:rPr>
              <a:t>Adult Social Care Digital Skills Review </a:t>
            </a:r>
            <a:r>
              <a:rPr lang="en-GB" sz="2000" dirty="0">
                <a:solidFill>
                  <a:srgbClr val="4D4D4D"/>
                </a:solidFill>
                <a:effectLst/>
                <a:latin typeface="Arial" panose="020B0604020202020204" pitchFamily="34" charset="0"/>
                <a:ea typeface="Calibri" panose="020F0502020204030204" pitchFamily="34" charset="0"/>
              </a:rPr>
              <a:t>and discuss next steps for taking forward the review recommendations.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2000" dirty="0">
              <a:solidFill>
                <a:srgbClr val="4D4D4D"/>
              </a:solidFill>
              <a:latin typeface="Arial" panose="020B060402020202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solidFill>
                  <a:srgbClr val="4D4D4D"/>
                </a:solidFill>
                <a:effectLst/>
                <a:latin typeface="Arial" panose="020B0604020202020204" pitchFamily="34" charset="0"/>
                <a:ea typeface="Calibri" panose="020F0502020204030204" pitchFamily="34" charset="0"/>
              </a:rPr>
              <a:t>The event will be invaluable to those in supervisory or workforce development roles in adult social care at all stages of their digital transformation journey.</a:t>
            </a:r>
            <a:endParaRPr lang="en-GB" sz="2000"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58406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2">
            <a:extLst>
              <a:ext uri="{FF2B5EF4-FFF2-40B4-BE49-F238E27FC236}">
                <a16:creationId xmlns:a16="http://schemas.microsoft.com/office/drawing/2014/main" id="{012F9D2C-EDE2-4423-B796-82592087E9EF}"/>
              </a:ext>
            </a:extLst>
          </p:cNvPr>
          <p:cNvSpPr txBox="1">
            <a:spLocks/>
          </p:cNvSpPr>
          <p:nvPr/>
        </p:nvSpPr>
        <p:spPr>
          <a:xfrm>
            <a:off x="2385312" y="630405"/>
            <a:ext cx="5360348" cy="1132642"/>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4000" dirty="0"/>
              <a:t>New webinar</a:t>
            </a:r>
          </a:p>
        </p:txBody>
      </p:sp>
      <p:sp>
        <p:nvSpPr>
          <p:cNvPr id="11" name="Text Placeholder 3">
            <a:extLst>
              <a:ext uri="{FF2B5EF4-FFF2-40B4-BE49-F238E27FC236}">
                <a16:creationId xmlns:a16="http://schemas.microsoft.com/office/drawing/2014/main" id="{CBF1316B-BB97-4197-BE6B-93EAA28092C6}"/>
              </a:ext>
            </a:extLst>
          </p:cNvPr>
          <p:cNvSpPr txBox="1">
            <a:spLocks/>
          </p:cNvSpPr>
          <p:nvPr/>
        </p:nvSpPr>
        <p:spPr>
          <a:xfrm>
            <a:off x="344333" y="1875025"/>
            <a:ext cx="8589189" cy="88256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solidFill>
                  <a:srgbClr val="005EB8"/>
                </a:solidFill>
                <a:latin typeface="Arial" panose="020B0604020202020204" pitchFamily="34" charset="0"/>
                <a:cs typeface="Arial" panose="020B0604020202020204" pitchFamily="34" charset="0"/>
              </a:rPr>
              <a:t>Maximise retention</a:t>
            </a:r>
          </a:p>
          <a:p>
            <a:pPr marL="0" indent="0">
              <a:buNone/>
            </a:pPr>
            <a:r>
              <a:rPr lang="en-GB" b="1" spc="15" dirty="0">
                <a:solidFill>
                  <a:srgbClr val="005EB8"/>
                </a:solidFill>
                <a:effectLst/>
                <a:latin typeface="Arial" panose="020B0604020202020204" pitchFamily="34" charset="0"/>
                <a:ea typeface="Calibri" panose="020F0502020204030204" pitchFamily="34" charset="0"/>
                <a:cs typeface="Arial" panose="020B0604020202020204" pitchFamily="34" charset="0"/>
              </a:rPr>
              <a:t>Wednesday 23 March | 14:00 - 14:30</a:t>
            </a:r>
            <a:endParaRPr lang="en-GB" dirty="0">
              <a:solidFill>
                <a:srgbClr val="005EB8"/>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GB" sz="2600" b="1" dirty="0">
              <a:solidFill>
                <a:schemeClr val="accent1"/>
              </a:solidFill>
            </a:endParaRPr>
          </a:p>
          <a:p>
            <a:pPr marL="0" indent="0">
              <a:buNone/>
            </a:pPr>
            <a:endParaRPr lang="en-GB" sz="2200" dirty="0"/>
          </a:p>
        </p:txBody>
      </p:sp>
      <p:sp>
        <p:nvSpPr>
          <p:cNvPr id="4" name="TextBox 3">
            <a:hlinkClick r:id="rId3"/>
            <a:extLst>
              <a:ext uri="{FF2B5EF4-FFF2-40B4-BE49-F238E27FC236}">
                <a16:creationId xmlns:a16="http://schemas.microsoft.com/office/drawing/2014/main" id="{336FB8A6-FD65-4013-8589-38CE738913FA}"/>
              </a:ext>
            </a:extLst>
          </p:cNvPr>
          <p:cNvSpPr txBox="1"/>
          <p:nvPr/>
        </p:nvSpPr>
        <p:spPr>
          <a:xfrm>
            <a:off x="1891826" y="5759103"/>
            <a:ext cx="5621390" cy="430887"/>
          </a:xfrm>
          <a:prstGeom prst="rect">
            <a:avLst/>
          </a:prstGeom>
          <a:noFill/>
        </p:spPr>
        <p:txBody>
          <a:bodyPr wrap="square" rtlCol="0">
            <a:spAutoFit/>
          </a:bodyPr>
          <a:lstStyle/>
          <a:p>
            <a:pPr algn="ctr"/>
            <a:r>
              <a:rPr lang="en-GB" sz="2200" b="1" u="sng" dirty="0">
                <a:solidFill>
                  <a:schemeClr val="accent1"/>
                </a:solidFill>
                <a:latin typeface="Arial" panose="020B0604020202020204" pitchFamily="34" charset="0"/>
                <a:cs typeface="Arial" panose="020B0604020202020204" pitchFamily="34" charset="0"/>
                <a:hlinkClick r:id="rId3"/>
              </a:rPr>
              <a:t>Register for the webinar</a:t>
            </a:r>
            <a:endParaRPr lang="en-GB" sz="2200" b="1" dirty="0">
              <a:solidFill>
                <a:schemeClr val="accent1"/>
              </a:solidFill>
              <a:latin typeface="Arial" panose="020B0604020202020204" pitchFamily="34" charset="0"/>
              <a:cs typeface="Arial" panose="020B0604020202020204" pitchFamily="34" charset="0"/>
            </a:endParaRPr>
          </a:p>
        </p:txBody>
      </p:sp>
      <p:pic>
        <p:nvPicPr>
          <p:cNvPr id="15" name="Picture 14">
            <a:extLst>
              <a:ext uri="{FF2B5EF4-FFF2-40B4-BE49-F238E27FC236}">
                <a16:creationId xmlns:a16="http://schemas.microsoft.com/office/drawing/2014/main" id="{7977622C-D28F-4D3D-8558-6CFD3A167DA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73" y="0"/>
            <a:ext cx="1734592" cy="1734592"/>
          </a:xfrm>
          <a:prstGeom prst="rect">
            <a:avLst/>
          </a:prstGeom>
        </p:spPr>
      </p:pic>
      <p:pic>
        <p:nvPicPr>
          <p:cNvPr id="6" name="Picture 5">
            <a:extLst>
              <a:ext uri="{FF2B5EF4-FFF2-40B4-BE49-F238E27FC236}">
                <a16:creationId xmlns:a16="http://schemas.microsoft.com/office/drawing/2014/main" id="{BDF1AEED-4774-42E8-95D2-CC02FF056D1F}"/>
              </a:ext>
            </a:extLst>
          </p:cNvPr>
          <p:cNvPicPr>
            <a:picLocks noChangeAspect="1"/>
          </p:cNvPicPr>
          <p:nvPr/>
        </p:nvPicPr>
        <p:blipFill>
          <a:blip r:embed="rId5"/>
          <a:stretch>
            <a:fillRect/>
          </a:stretch>
        </p:blipFill>
        <p:spPr>
          <a:xfrm>
            <a:off x="190132" y="-2967"/>
            <a:ext cx="1734592" cy="1734592"/>
          </a:xfrm>
          <a:prstGeom prst="rect">
            <a:avLst/>
          </a:prstGeom>
        </p:spPr>
      </p:pic>
      <p:sp>
        <p:nvSpPr>
          <p:cNvPr id="12" name="TextBox 11">
            <a:extLst>
              <a:ext uri="{FF2B5EF4-FFF2-40B4-BE49-F238E27FC236}">
                <a16:creationId xmlns:a16="http://schemas.microsoft.com/office/drawing/2014/main" id="{9CAABE5A-6302-4F86-B719-EDB06B6FE595}"/>
              </a:ext>
            </a:extLst>
          </p:cNvPr>
          <p:cNvSpPr txBox="1"/>
          <p:nvPr/>
        </p:nvSpPr>
        <p:spPr>
          <a:xfrm>
            <a:off x="344333" y="2996925"/>
            <a:ext cx="8589189" cy="2616101"/>
          </a:xfrm>
          <a:prstGeom prst="rect">
            <a:avLst/>
          </a:prstGeom>
          <a:noFill/>
        </p:spPr>
        <p:txBody>
          <a:bodyPr wrap="square">
            <a:spAutoFit/>
          </a:bodyPr>
          <a:lstStyle/>
          <a:p>
            <a:r>
              <a:rPr lang="en-GB" sz="2400" dirty="0">
                <a:solidFill>
                  <a:srgbClr val="232333"/>
                </a:solidFill>
                <a:effectLst/>
                <a:latin typeface="Arial" panose="020B0604020202020204" pitchFamily="34" charset="0"/>
                <a:ea typeface="Calibri" panose="020F0502020204030204" pitchFamily="34" charset="0"/>
                <a:cs typeface="Times New Roman" panose="02020603050405020304" pitchFamily="18" charset="0"/>
              </a:rPr>
              <a:t>In partnership with Neil Eastwood, Founder &amp; CEO, Care Friends, and author of Saving Social Care, this webinar will share sector expertise around maximising the retention of your staff. Join us to hear some top tips and innovative solutions for staff retention and lots of useful practical ideas from other managers.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2000"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04350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2">
            <a:extLst>
              <a:ext uri="{FF2B5EF4-FFF2-40B4-BE49-F238E27FC236}">
                <a16:creationId xmlns:a16="http://schemas.microsoft.com/office/drawing/2014/main" id="{012F9D2C-EDE2-4423-B796-82592087E9EF}"/>
              </a:ext>
            </a:extLst>
          </p:cNvPr>
          <p:cNvSpPr txBox="1">
            <a:spLocks/>
          </p:cNvSpPr>
          <p:nvPr/>
        </p:nvSpPr>
        <p:spPr>
          <a:xfrm>
            <a:off x="1891826" y="405826"/>
            <a:ext cx="5360348" cy="1132642"/>
          </a:xfrm>
          <a:prstGeom prst="rect">
            <a:avLst/>
          </a:prstGeom>
          <a:noFill/>
          <a:ln w="12700">
            <a:noFill/>
          </a:ln>
        </p:spPr>
        <p:txBody>
          <a:bodyPr/>
          <a:lstStyle>
            <a:lvl1pPr algn="l" defTabSz="914400" rtl="0" eaLnBrk="1" latinLnBrk="0" hangingPunct="1">
              <a:lnSpc>
                <a:spcPct val="90000"/>
              </a:lnSpc>
              <a:spcBef>
                <a:spcPct val="0"/>
              </a:spcBef>
              <a:buNone/>
              <a:defRPr sz="4200" b="1" kern="1200">
                <a:solidFill>
                  <a:srgbClr val="E87722"/>
                </a:solidFill>
                <a:latin typeface="+mj-lt"/>
                <a:ea typeface="+mj-ea"/>
                <a:cs typeface="+mj-cs"/>
              </a:defRPr>
            </a:lvl1pPr>
          </a:lstStyle>
          <a:p>
            <a:r>
              <a:rPr lang="en-GB" sz="4000" dirty="0"/>
              <a:t>New recorded webinar</a:t>
            </a:r>
          </a:p>
        </p:txBody>
      </p:sp>
      <p:sp>
        <p:nvSpPr>
          <p:cNvPr id="11" name="Text Placeholder 3">
            <a:extLst>
              <a:ext uri="{FF2B5EF4-FFF2-40B4-BE49-F238E27FC236}">
                <a16:creationId xmlns:a16="http://schemas.microsoft.com/office/drawing/2014/main" id="{CBF1316B-BB97-4197-BE6B-93EAA28092C6}"/>
              </a:ext>
            </a:extLst>
          </p:cNvPr>
          <p:cNvSpPr txBox="1">
            <a:spLocks/>
          </p:cNvSpPr>
          <p:nvPr/>
        </p:nvSpPr>
        <p:spPr>
          <a:xfrm>
            <a:off x="344333" y="1875025"/>
            <a:ext cx="8589189" cy="46775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600" b="1" dirty="0">
                <a:solidFill>
                  <a:srgbClr val="005EB8"/>
                </a:solidFill>
              </a:rPr>
              <a:t>Medicines from the regulatory perspective (part 2)</a:t>
            </a:r>
            <a:endParaRPr lang="en-GB" sz="2600" b="1" dirty="0">
              <a:solidFill>
                <a:schemeClr val="accent1"/>
              </a:solidFill>
            </a:endParaRPr>
          </a:p>
        </p:txBody>
      </p:sp>
      <p:sp>
        <p:nvSpPr>
          <p:cNvPr id="4" name="TextBox 3">
            <a:hlinkClick r:id="rId3"/>
            <a:extLst>
              <a:ext uri="{FF2B5EF4-FFF2-40B4-BE49-F238E27FC236}">
                <a16:creationId xmlns:a16="http://schemas.microsoft.com/office/drawing/2014/main" id="{336FB8A6-FD65-4013-8589-38CE738913FA}"/>
              </a:ext>
            </a:extLst>
          </p:cNvPr>
          <p:cNvSpPr txBox="1"/>
          <p:nvPr/>
        </p:nvSpPr>
        <p:spPr>
          <a:xfrm>
            <a:off x="1828232" y="5759102"/>
            <a:ext cx="5621390" cy="430887"/>
          </a:xfrm>
          <a:prstGeom prst="rect">
            <a:avLst/>
          </a:prstGeom>
          <a:noFill/>
        </p:spPr>
        <p:txBody>
          <a:bodyPr wrap="square" rtlCol="0">
            <a:spAutoFit/>
          </a:bodyPr>
          <a:lstStyle/>
          <a:p>
            <a:pPr algn="ctr"/>
            <a:r>
              <a:rPr lang="en-GB" sz="2200" b="1" u="sng" dirty="0">
                <a:solidFill>
                  <a:schemeClr val="accent1"/>
                </a:solidFill>
                <a:latin typeface="Arial" panose="020B0604020202020204" pitchFamily="34" charset="0"/>
                <a:cs typeface="Arial" panose="020B0604020202020204" pitchFamily="34" charset="0"/>
                <a:hlinkClick r:id="rId3"/>
              </a:rPr>
              <a:t>View the webinar and bitesize resources</a:t>
            </a:r>
            <a:endParaRPr lang="en-GB" sz="2200" b="1" dirty="0">
              <a:solidFill>
                <a:schemeClr val="accent1"/>
              </a:solidFill>
              <a:latin typeface="Arial" panose="020B0604020202020204" pitchFamily="34" charset="0"/>
              <a:cs typeface="Arial" panose="020B0604020202020204" pitchFamily="34" charset="0"/>
            </a:endParaRPr>
          </a:p>
        </p:txBody>
      </p:sp>
      <p:pic>
        <p:nvPicPr>
          <p:cNvPr id="15" name="Picture 14">
            <a:extLst>
              <a:ext uri="{FF2B5EF4-FFF2-40B4-BE49-F238E27FC236}">
                <a16:creationId xmlns:a16="http://schemas.microsoft.com/office/drawing/2014/main" id="{7977622C-D28F-4D3D-8558-6CFD3A167DA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73" y="0"/>
            <a:ext cx="1734592" cy="1734592"/>
          </a:xfrm>
          <a:prstGeom prst="rect">
            <a:avLst/>
          </a:prstGeom>
        </p:spPr>
      </p:pic>
      <p:pic>
        <p:nvPicPr>
          <p:cNvPr id="6" name="Picture 5">
            <a:extLst>
              <a:ext uri="{FF2B5EF4-FFF2-40B4-BE49-F238E27FC236}">
                <a16:creationId xmlns:a16="http://schemas.microsoft.com/office/drawing/2014/main" id="{BDF1AEED-4774-42E8-95D2-CC02FF056D1F}"/>
              </a:ext>
            </a:extLst>
          </p:cNvPr>
          <p:cNvPicPr>
            <a:picLocks noChangeAspect="1"/>
          </p:cNvPicPr>
          <p:nvPr/>
        </p:nvPicPr>
        <p:blipFill>
          <a:blip r:embed="rId5"/>
          <a:stretch>
            <a:fillRect/>
          </a:stretch>
        </p:blipFill>
        <p:spPr>
          <a:xfrm>
            <a:off x="190132" y="-2967"/>
            <a:ext cx="1734592" cy="1734592"/>
          </a:xfrm>
          <a:prstGeom prst="rect">
            <a:avLst/>
          </a:prstGeom>
        </p:spPr>
      </p:pic>
      <p:sp>
        <p:nvSpPr>
          <p:cNvPr id="12" name="TextBox 11">
            <a:extLst>
              <a:ext uri="{FF2B5EF4-FFF2-40B4-BE49-F238E27FC236}">
                <a16:creationId xmlns:a16="http://schemas.microsoft.com/office/drawing/2014/main" id="{9CAABE5A-6302-4F86-B719-EDB06B6FE595}"/>
              </a:ext>
            </a:extLst>
          </p:cNvPr>
          <p:cNvSpPr txBox="1"/>
          <p:nvPr/>
        </p:nvSpPr>
        <p:spPr>
          <a:xfrm>
            <a:off x="344333" y="2463382"/>
            <a:ext cx="8589189" cy="3170099"/>
          </a:xfrm>
          <a:prstGeom prst="rect">
            <a:avLst/>
          </a:prstGeom>
          <a:noFill/>
        </p:spPr>
        <p:txBody>
          <a:bodyPr wrap="square">
            <a:spAutoFit/>
          </a:bodyPr>
          <a:lstStyle/>
          <a:p>
            <a:r>
              <a:rPr lang="en-GB" sz="2000" spc="15" dirty="0">
                <a:solidFill>
                  <a:srgbClr val="212529"/>
                </a:solidFill>
                <a:effectLst/>
                <a:latin typeface="Arial" panose="020B0604020202020204" pitchFamily="34" charset="0"/>
                <a:ea typeface="Calibri" panose="020F0502020204030204" pitchFamily="34" charset="0"/>
                <a:cs typeface="Times New Roman" panose="02020603050405020304" pitchFamily="18" charset="0"/>
              </a:rPr>
              <a:t>This webinar, in partnership with CQC, explores the regulations and best practice around managing medicines in care homes and domiciliary care settings. People accessing care services often require support with their medication and organisations have a responsibility to ensure proper and safe use of medicines and require that staff responsible for the management and administration of medication are suitably trained and competent.  </a:t>
            </a:r>
          </a:p>
          <a:p>
            <a:r>
              <a:rPr lang="en-GB" sz="2000" spc="15" dirty="0">
                <a:solidFill>
                  <a:srgbClr val="212529"/>
                </a:solidFill>
                <a:effectLst/>
                <a:latin typeface="Arial" panose="020B0604020202020204" pitchFamily="34" charset="0"/>
                <a:ea typeface="Calibri" panose="020F0502020204030204" pitchFamily="34" charset="0"/>
                <a:cs typeface="Times New Roman" panose="02020603050405020304" pitchFamily="18" charset="0"/>
              </a:rPr>
              <a:t>The webinar covers many topics including PRN (when required) medicines and topical medicines including patch rotation, over-the-counter and self-administration.</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79502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7D6D2-F18B-4B7D-BD9B-FD929BCC3B75}"/>
              </a:ext>
            </a:extLst>
          </p:cNvPr>
          <p:cNvSpPr>
            <a:spLocks noGrp="1"/>
          </p:cNvSpPr>
          <p:nvPr>
            <p:ph type="title"/>
          </p:nvPr>
        </p:nvSpPr>
        <p:spPr>
          <a:xfrm>
            <a:off x="2100648" y="536333"/>
            <a:ext cx="5560629" cy="1063018"/>
          </a:xfrm>
        </p:spPr>
        <p:txBody>
          <a:bodyPr/>
          <a:lstStyle/>
          <a:p>
            <a:r>
              <a:rPr lang="en-GB" sz="3600" dirty="0"/>
              <a:t>Mentoring workshops</a:t>
            </a:r>
          </a:p>
        </p:txBody>
      </p:sp>
      <p:sp>
        <p:nvSpPr>
          <p:cNvPr id="3" name="Rectangle 2">
            <a:extLst>
              <a:ext uri="{FF2B5EF4-FFF2-40B4-BE49-F238E27FC236}">
                <a16:creationId xmlns:a16="http://schemas.microsoft.com/office/drawing/2014/main" id="{E53B9323-2150-4A56-B4F4-BF303AEFBF94}"/>
              </a:ext>
            </a:extLst>
          </p:cNvPr>
          <p:cNvSpPr/>
          <p:nvPr/>
        </p:nvSpPr>
        <p:spPr>
          <a:xfrm>
            <a:off x="295935" y="1779315"/>
            <a:ext cx="8688154" cy="1292662"/>
          </a:xfrm>
          <a:prstGeom prst="rect">
            <a:avLst/>
          </a:prstGeom>
        </p:spPr>
        <p:txBody>
          <a:bodyPr wrap="square">
            <a:spAutoFit/>
          </a:bodyPr>
          <a:lstStyle/>
          <a:p>
            <a:pPr marL="285750" lvl="0" indent="-285750">
              <a:buClr>
                <a:srgbClr val="E87722"/>
              </a:buClr>
              <a:buFont typeface="Wingdings" panose="05000000000000000000" pitchFamily="2" charset="2"/>
              <a:buChar char="§"/>
            </a:pPr>
            <a:endParaRPr lang="en-GB" sz="2000" dirty="0"/>
          </a:p>
          <a:p>
            <a:endParaRPr lang="en-GB" sz="2000" dirty="0"/>
          </a:p>
          <a:p>
            <a:pPr marL="342900" lvl="0" indent="-342900">
              <a:buFont typeface="Wingdings" panose="05000000000000000000" pitchFamily="2" charset="2"/>
              <a:buChar char="§"/>
            </a:pPr>
            <a:endParaRPr lang="en-GB" sz="2000" dirty="0"/>
          </a:p>
          <a:p>
            <a:endParaRPr lang="en-GB" dirty="0">
              <a:latin typeface="+mj-lt"/>
            </a:endParaRPr>
          </a:p>
        </p:txBody>
      </p:sp>
      <p:sp>
        <p:nvSpPr>
          <p:cNvPr id="5" name="Text Placeholder 3">
            <a:extLst>
              <a:ext uri="{FF2B5EF4-FFF2-40B4-BE49-F238E27FC236}">
                <a16:creationId xmlns:a16="http://schemas.microsoft.com/office/drawing/2014/main" id="{50C4C528-9723-4C39-AC7E-44AD62C09F23}"/>
              </a:ext>
            </a:extLst>
          </p:cNvPr>
          <p:cNvSpPr txBox="1">
            <a:spLocks/>
          </p:cNvSpPr>
          <p:nvPr/>
        </p:nvSpPr>
        <p:spPr>
          <a:xfrm>
            <a:off x="209862" y="1659339"/>
            <a:ext cx="8724276" cy="519866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b="1" dirty="0">
                <a:solidFill>
                  <a:schemeClr val="accent1"/>
                </a:solidFill>
              </a:rPr>
              <a:t>Free mentoring workshop for registered manager members</a:t>
            </a:r>
          </a:p>
          <a:p>
            <a:pPr marL="0" indent="0">
              <a:buNone/>
            </a:pPr>
            <a:r>
              <a:rPr lang="en-GB" sz="2200" b="1" dirty="0">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Tuesday 22 March 2022 | 10:00 - 16:00</a:t>
            </a:r>
            <a:endParaRPr lang="en-GB" sz="2200" dirty="0">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marL="0" indent="0">
              <a:buNone/>
            </a:pPr>
            <a:endParaRPr lang="en-GB" sz="800" b="1" dirty="0">
              <a:solidFill>
                <a:srgbClr val="005EB8"/>
              </a:solidFill>
            </a:endParaRPr>
          </a:p>
          <a:p>
            <a:pPr marL="0" lvl="0" indent="0" defTabSz="457200">
              <a:lnSpc>
                <a:spcPct val="100000"/>
              </a:lnSpc>
              <a:spcBef>
                <a:spcPts val="0"/>
              </a:spcBef>
              <a:buClr>
                <a:srgbClr val="E87722"/>
              </a:buClr>
              <a:buNone/>
            </a:pPr>
            <a:r>
              <a:rPr lang="en-GB" sz="2000" b="1" dirty="0">
                <a:effectLst/>
                <a:latin typeface="Arial" panose="020B0604020202020204" pitchFamily="34" charset="0"/>
                <a:ea typeface="Calibri" panose="020F0502020204030204" pitchFamily="34" charset="0"/>
                <a:cs typeface="Times New Roman" panose="02020603050405020304" pitchFamily="18" charset="0"/>
              </a:rPr>
              <a:t>Mentoring is a partnership between two people and is about developing opportunities as well as solving problems</a:t>
            </a:r>
            <a:r>
              <a:rPr lang="en-GB" sz="2000" dirty="0">
                <a:effectLst/>
                <a:latin typeface="Arial" panose="020B0604020202020204" pitchFamily="34" charset="0"/>
                <a:ea typeface="Calibri" panose="020F0502020204030204" pitchFamily="34" charset="0"/>
                <a:cs typeface="Times New Roman" panose="02020603050405020304" pitchFamily="18" charset="0"/>
              </a:rPr>
              <a:t>. </a:t>
            </a:r>
          </a:p>
          <a:p>
            <a:pPr marL="0" lvl="0" indent="0" defTabSz="457200">
              <a:lnSpc>
                <a:spcPct val="100000"/>
              </a:lnSpc>
              <a:spcBef>
                <a:spcPts val="0"/>
              </a:spcBef>
              <a:buClr>
                <a:srgbClr val="E87722"/>
              </a:buClr>
              <a:buNone/>
            </a:pPr>
            <a:r>
              <a:rPr lang="en-GB" sz="2000" dirty="0">
                <a:effectLst/>
                <a:latin typeface="Arial" panose="020B0604020202020204" pitchFamily="34" charset="0"/>
                <a:ea typeface="Calibri" panose="020F0502020204030204" pitchFamily="34" charset="0"/>
                <a:cs typeface="Times New Roman" panose="02020603050405020304" pitchFamily="18" charset="0"/>
              </a:rPr>
              <a:t>Being trained as a mentor gives you the opportunity to mentor others, whilst learning new skills, developing greater self-awareness and reflecting on your practice.</a:t>
            </a:r>
          </a:p>
          <a:p>
            <a:pPr marL="0" lvl="0" indent="0" defTabSz="457200">
              <a:lnSpc>
                <a:spcPct val="100000"/>
              </a:lnSpc>
              <a:spcBef>
                <a:spcPts val="0"/>
              </a:spcBef>
              <a:buClr>
                <a:srgbClr val="E87722"/>
              </a:buClr>
              <a:buNone/>
            </a:pPr>
            <a:r>
              <a:rPr lang="en-GB" sz="2000" dirty="0">
                <a:effectLst/>
                <a:latin typeface="Arial" panose="020B0604020202020204" pitchFamily="34" charset="0"/>
                <a:ea typeface="Calibri" panose="020F0502020204030204" pitchFamily="34" charset="0"/>
                <a:cs typeface="Times New Roman" panose="02020603050405020304" pitchFamily="18" charset="0"/>
              </a:rPr>
              <a:t>This virtual mentoring workshop is free for registered manager members of Skills for Care and covers the benefits of mentoring, core skills, the mentoring relationship, tools for the mentoring conversation and action planning and reflection.</a:t>
            </a:r>
            <a:r>
              <a:rPr lang="en-GB" sz="1800" dirty="0">
                <a:effectLst/>
                <a:latin typeface="Arial" panose="020B0604020202020204" pitchFamily="34" charset="0"/>
                <a:ea typeface="Calibri" panose="020F0502020204030204" pitchFamily="34" charset="0"/>
                <a:cs typeface="Times New Roman" panose="02020603050405020304" pitchFamily="18" charset="0"/>
              </a:rPr>
              <a:t/>
            </a:r>
            <a:br>
              <a:rPr lang="en-GB" sz="1800" dirty="0">
                <a:effectLst/>
                <a:latin typeface="Arial" panose="020B0604020202020204" pitchFamily="34" charset="0"/>
                <a:ea typeface="Calibri" panose="020F0502020204030204" pitchFamily="34" charset="0"/>
                <a:cs typeface="Times New Roman" panose="02020603050405020304" pitchFamily="18" charset="0"/>
              </a:rPr>
            </a:br>
            <a:endParaRPr lang="en-GB" sz="800" dirty="0">
              <a:solidFill>
                <a:srgbClr val="000000"/>
              </a:solidFill>
            </a:endParaRPr>
          </a:p>
          <a:p>
            <a:pPr marL="0" lvl="0" indent="0" algn="ctr" defTabSz="457200">
              <a:lnSpc>
                <a:spcPct val="100000"/>
              </a:lnSpc>
              <a:spcBef>
                <a:spcPts val="0"/>
              </a:spcBef>
              <a:buClr>
                <a:srgbClr val="E87722"/>
              </a:buClr>
              <a:buNone/>
            </a:pPr>
            <a:r>
              <a:rPr lang="en-GB" sz="2000" b="1" dirty="0">
                <a:solidFill>
                  <a:schemeClr val="accent1"/>
                </a:solidFill>
                <a:hlinkClick r:id="rId3"/>
              </a:rPr>
              <a:t>Find out more and book your place</a:t>
            </a:r>
            <a:endParaRPr lang="en-GB" sz="2000" b="1" dirty="0">
              <a:solidFill>
                <a:schemeClr val="accent1"/>
              </a:solidFill>
            </a:endParaRPr>
          </a:p>
          <a:p>
            <a:pPr marL="0" lvl="0" indent="0" defTabSz="457200">
              <a:lnSpc>
                <a:spcPct val="100000"/>
              </a:lnSpc>
              <a:spcBef>
                <a:spcPts val="0"/>
              </a:spcBef>
              <a:buClr>
                <a:srgbClr val="E87722"/>
              </a:buClr>
              <a:buNone/>
            </a:pPr>
            <a:endParaRPr lang="en-GB" sz="2000" dirty="0">
              <a:solidFill>
                <a:srgbClr val="000000"/>
              </a:solidFill>
            </a:endParaRPr>
          </a:p>
          <a:p>
            <a:pPr marL="0" lvl="0" indent="0" defTabSz="457200">
              <a:lnSpc>
                <a:spcPct val="100000"/>
              </a:lnSpc>
              <a:spcBef>
                <a:spcPts val="0"/>
              </a:spcBef>
              <a:buClr>
                <a:srgbClr val="E87722"/>
              </a:buClr>
              <a:buNone/>
            </a:pPr>
            <a:endParaRPr lang="en-GB" sz="2000" dirty="0">
              <a:solidFill>
                <a:srgbClr val="000000"/>
              </a:solidFill>
            </a:endParaRPr>
          </a:p>
          <a:p>
            <a:pPr marL="0" indent="0">
              <a:buNone/>
            </a:pPr>
            <a:endParaRPr lang="en-GB" sz="2000" b="1" dirty="0">
              <a:solidFill>
                <a:srgbClr val="005EB8"/>
              </a:solidFill>
            </a:endParaRPr>
          </a:p>
        </p:txBody>
      </p:sp>
      <p:pic>
        <p:nvPicPr>
          <p:cNvPr id="9" name="Picture 8">
            <a:extLst>
              <a:ext uri="{FF2B5EF4-FFF2-40B4-BE49-F238E27FC236}">
                <a16:creationId xmlns:a16="http://schemas.microsoft.com/office/drawing/2014/main" id="{BA6A4558-9BF5-41AA-AFC6-4A0EF7E67907}"/>
              </a:ext>
            </a:extLst>
          </p:cNvPr>
          <p:cNvPicPr>
            <a:picLocks noChangeAspect="1"/>
          </p:cNvPicPr>
          <p:nvPr/>
        </p:nvPicPr>
        <p:blipFill>
          <a:blip r:embed="rId4"/>
          <a:stretch>
            <a:fillRect/>
          </a:stretch>
        </p:blipFill>
        <p:spPr>
          <a:xfrm>
            <a:off x="295935" y="257591"/>
            <a:ext cx="1543686" cy="1063018"/>
          </a:xfrm>
          <a:prstGeom prst="rect">
            <a:avLst/>
          </a:prstGeom>
        </p:spPr>
      </p:pic>
    </p:spTree>
    <p:extLst>
      <p:ext uri="{BB962C8B-B14F-4D97-AF65-F5344CB8AC3E}">
        <p14:creationId xmlns:p14="http://schemas.microsoft.com/office/powerpoint/2010/main" val="2757311606"/>
      </p:ext>
    </p:extLst>
  </p:cSld>
  <p:clrMapOvr>
    <a:masterClrMapping/>
  </p:clrMapOvr>
</p:sld>
</file>

<file path=ppt/theme/theme1.xml><?xml version="1.0" encoding="utf-8"?>
<a:theme xmlns:a="http://schemas.openxmlformats.org/drawingml/2006/main" name="Bespoke title slid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espoke content slides">
  <a:themeElements>
    <a:clrScheme name="SfC RGB colour palette">
      <a:dk1>
        <a:srgbClr val="000000"/>
      </a:dk1>
      <a:lt1>
        <a:srgbClr val="FFFFFF"/>
      </a:lt1>
      <a:dk2>
        <a:srgbClr val="44546A"/>
      </a:dk2>
      <a:lt2>
        <a:srgbClr val="E7E6E6"/>
      </a:lt2>
      <a:accent1>
        <a:srgbClr val="005EB8"/>
      </a:accent1>
      <a:accent2>
        <a:srgbClr val="008C95"/>
      </a:accent2>
      <a:accent3>
        <a:srgbClr val="3300A5"/>
      </a:accent3>
      <a:accent4>
        <a:srgbClr val="A20067"/>
      </a:accent4>
      <a:accent5>
        <a:srgbClr val="00A651"/>
      </a:accent5>
      <a:accent6>
        <a:srgbClr val="BA0C2F"/>
      </a:accent6>
      <a:hlink>
        <a:srgbClr val="005EB8"/>
      </a:hlink>
      <a:folHlink>
        <a:srgbClr val="005EB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End slides">
  <a:themeElements>
    <a:clrScheme name="SfC RGB colour palette">
      <a:dk1>
        <a:srgbClr val="000000"/>
      </a:dk1>
      <a:lt1>
        <a:srgbClr val="FFFFFF"/>
      </a:lt1>
      <a:dk2>
        <a:srgbClr val="44546A"/>
      </a:dk2>
      <a:lt2>
        <a:srgbClr val="E7E6E6"/>
      </a:lt2>
      <a:accent1>
        <a:srgbClr val="005EB8"/>
      </a:accent1>
      <a:accent2>
        <a:srgbClr val="008C95"/>
      </a:accent2>
      <a:accent3>
        <a:srgbClr val="3300A5"/>
      </a:accent3>
      <a:accent4>
        <a:srgbClr val="A20067"/>
      </a:accent4>
      <a:accent5>
        <a:srgbClr val="00A651"/>
      </a:accent5>
      <a:accent6>
        <a:srgbClr val="BA0C2F"/>
      </a:accent6>
      <a:hlink>
        <a:srgbClr val="005EB8"/>
      </a:hlink>
      <a:folHlink>
        <a:srgbClr val="005EB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13427</TotalTime>
  <Words>1032</Words>
  <Application>Microsoft Office PowerPoint</Application>
  <PresentationFormat>On-screen Show (4:3)</PresentationFormat>
  <Paragraphs>142</Paragraphs>
  <Slides>13</Slides>
  <Notes>13</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13</vt:i4>
      </vt:variant>
    </vt:vector>
  </HeadingPairs>
  <TitlesOfParts>
    <vt:vector size="20" baseType="lpstr">
      <vt:lpstr>Arial</vt:lpstr>
      <vt:lpstr>Calibri</vt:lpstr>
      <vt:lpstr>Times New Roman</vt:lpstr>
      <vt:lpstr>Wingdings</vt:lpstr>
      <vt:lpstr>Bespoke title slides</vt:lpstr>
      <vt:lpstr>Bespoke content slides</vt:lpstr>
      <vt:lpstr>End slides</vt:lpstr>
      <vt:lpstr>PowerPoint Presentation</vt:lpstr>
      <vt:lpstr>PowerPoint Presentation</vt:lpstr>
      <vt:lpstr>NCF Managers Conference</vt:lpstr>
      <vt:lpstr>Social Care Day of Remembrance and Reflection</vt:lpstr>
      <vt:lpstr>ASC-WDS Benefits Bundle – new discounts added</vt:lpstr>
      <vt:lpstr>PowerPoint Presentation</vt:lpstr>
      <vt:lpstr>PowerPoint Presentation</vt:lpstr>
      <vt:lpstr>PowerPoint Presentation</vt:lpstr>
      <vt:lpstr>Mentoring workshops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Owen</dc:creator>
  <cp:lastModifiedBy>Michelle Eccles</cp:lastModifiedBy>
  <cp:revision>738</cp:revision>
  <cp:lastPrinted>2022-02-16T17:09:50Z</cp:lastPrinted>
  <dcterms:created xsi:type="dcterms:W3CDTF">2019-11-26T09:38:15Z</dcterms:created>
  <dcterms:modified xsi:type="dcterms:W3CDTF">2022-02-17T07:50:54Z</dcterms:modified>
</cp:coreProperties>
</file>