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4"/>
  </p:notesMasterIdLst>
  <p:handoutMasterIdLst>
    <p:handoutMasterId r:id="rId5"/>
  </p:handoutMasterIdLst>
  <p:sldIdLst>
    <p:sldId id="256" r:id="rId2"/>
    <p:sldId id="259" r:id="rId3"/>
  </p:sldIdLst>
  <p:sldSz cx="12420600" cy="8245475"/>
  <p:notesSz cx="6858000" cy="9926638"/>
  <p:defaultTextStyle>
    <a:defPPr>
      <a:defRPr lang="en-US"/>
    </a:defPPr>
    <a:lvl1pPr marL="0" algn="l" defTabSz="959023" rtl="0" eaLnBrk="1" latinLnBrk="0" hangingPunct="1">
      <a:defRPr sz="1888" kern="1200">
        <a:solidFill>
          <a:schemeClr val="tx1"/>
        </a:solidFill>
        <a:latin typeface="+mn-lt"/>
        <a:ea typeface="+mn-ea"/>
        <a:cs typeface="+mn-cs"/>
      </a:defRPr>
    </a:lvl1pPr>
    <a:lvl2pPr marL="479511" algn="l" defTabSz="959023" rtl="0" eaLnBrk="1" latinLnBrk="0" hangingPunct="1">
      <a:defRPr sz="1888" kern="1200">
        <a:solidFill>
          <a:schemeClr val="tx1"/>
        </a:solidFill>
        <a:latin typeface="+mn-lt"/>
        <a:ea typeface="+mn-ea"/>
        <a:cs typeface="+mn-cs"/>
      </a:defRPr>
    </a:lvl2pPr>
    <a:lvl3pPr marL="959023" algn="l" defTabSz="959023" rtl="0" eaLnBrk="1" latinLnBrk="0" hangingPunct="1">
      <a:defRPr sz="1888" kern="1200">
        <a:solidFill>
          <a:schemeClr val="tx1"/>
        </a:solidFill>
        <a:latin typeface="+mn-lt"/>
        <a:ea typeface="+mn-ea"/>
        <a:cs typeface="+mn-cs"/>
      </a:defRPr>
    </a:lvl3pPr>
    <a:lvl4pPr marL="1438534" algn="l" defTabSz="959023" rtl="0" eaLnBrk="1" latinLnBrk="0" hangingPunct="1">
      <a:defRPr sz="1888" kern="1200">
        <a:solidFill>
          <a:schemeClr val="tx1"/>
        </a:solidFill>
        <a:latin typeface="+mn-lt"/>
        <a:ea typeface="+mn-ea"/>
        <a:cs typeface="+mn-cs"/>
      </a:defRPr>
    </a:lvl4pPr>
    <a:lvl5pPr marL="1918045" algn="l" defTabSz="959023" rtl="0" eaLnBrk="1" latinLnBrk="0" hangingPunct="1">
      <a:defRPr sz="1888" kern="1200">
        <a:solidFill>
          <a:schemeClr val="tx1"/>
        </a:solidFill>
        <a:latin typeface="+mn-lt"/>
        <a:ea typeface="+mn-ea"/>
        <a:cs typeface="+mn-cs"/>
      </a:defRPr>
    </a:lvl5pPr>
    <a:lvl6pPr marL="2397557" algn="l" defTabSz="959023" rtl="0" eaLnBrk="1" latinLnBrk="0" hangingPunct="1">
      <a:defRPr sz="1888" kern="1200">
        <a:solidFill>
          <a:schemeClr val="tx1"/>
        </a:solidFill>
        <a:latin typeface="+mn-lt"/>
        <a:ea typeface="+mn-ea"/>
        <a:cs typeface="+mn-cs"/>
      </a:defRPr>
    </a:lvl6pPr>
    <a:lvl7pPr marL="2877068" algn="l" defTabSz="959023" rtl="0" eaLnBrk="1" latinLnBrk="0" hangingPunct="1">
      <a:defRPr sz="1888" kern="1200">
        <a:solidFill>
          <a:schemeClr val="tx1"/>
        </a:solidFill>
        <a:latin typeface="+mn-lt"/>
        <a:ea typeface="+mn-ea"/>
        <a:cs typeface="+mn-cs"/>
      </a:defRPr>
    </a:lvl7pPr>
    <a:lvl8pPr marL="3356580" algn="l" defTabSz="959023" rtl="0" eaLnBrk="1" latinLnBrk="0" hangingPunct="1">
      <a:defRPr sz="1888" kern="1200">
        <a:solidFill>
          <a:schemeClr val="tx1"/>
        </a:solidFill>
        <a:latin typeface="+mn-lt"/>
        <a:ea typeface="+mn-ea"/>
        <a:cs typeface="+mn-cs"/>
      </a:defRPr>
    </a:lvl8pPr>
    <a:lvl9pPr marL="3836091" algn="l" defTabSz="959023" rtl="0" eaLnBrk="1" latinLnBrk="0" hangingPunct="1">
      <a:defRPr sz="1888"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608" userDrawn="1">
          <p15:clr>
            <a:srgbClr val="A4A3A4"/>
          </p15:clr>
        </p15:guide>
        <p15:guide id="2" pos="3912"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artin.sheppard2" initials="m"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6983" autoAdjust="0"/>
    <p:restoredTop sz="94660"/>
  </p:normalViewPr>
  <p:slideViewPr>
    <p:cSldViewPr snapToGrid="0">
      <p:cViewPr>
        <p:scale>
          <a:sx n="66" d="100"/>
          <a:sy n="66" d="100"/>
        </p:scale>
        <p:origin x="-2256" y="-810"/>
      </p:cViewPr>
      <p:guideLst>
        <p:guide orient="horz" pos="2597"/>
        <p:guide pos="391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handoutMaster" Target="handoutMasters/handoutMaster1.xml"/><Relationship Id="rId10" Type="http://schemas.openxmlformats.org/officeDocument/2006/relationships/tableStyles" Target="tableStyles.xml"/><Relationship Id="rId4" Type="http://schemas.openxmlformats.org/officeDocument/2006/relationships/notesMaster" Target="notesMasters/notesMaster1.xml"/><Relationship Id="rId9"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1-04-15T10:56:28.608" idx="2">
    <p:pos x="1810" y="4186"/>
    <p:text>Replaces previous advice for MSU only if aptinet has dysuria, temp greater than 30 or new incontinence or has failed previous treatment.
Latest prescQIPP bulliten advises MSU shoulbe be considered for all pts over 65 prescribed an abx for uti.</p:tex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72547" cy="496412"/>
          </a:xfrm>
          <a:prstGeom prst="rect">
            <a:avLst/>
          </a:prstGeom>
        </p:spPr>
        <p:txBody>
          <a:bodyPr vert="horz" lIns="92062" tIns="46031" rIns="92062" bIns="46031" rtlCol="0"/>
          <a:lstStyle>
            <a:lvl1pPr algn="l">
              <a:defRPr sz="1200"/>
            </a:lvl1pPr>
          </a:lstStyle>
          <a:p>
            <a:endParaRPr lang="en-GB"/>
          </a:p>
        </p:txBody>
      </p:sp>
      <p:sp>
        <p:nvSpPr>
          <p:cNvPr id="3" name="Date Placeholder 2"/>
          <p:cNvSpPr>
            <a:spLocks noGrp="1"/>
          </p:cNvSpPr>
          <p:nvPr>
            <p:ph type="dt" sz="quarter" idx="1"/>
          </p:nvPr>
        </p:nvSpPr>
        <p:spPr>
          <a:xfrm>
            <a:off x="3883852" y="1"/>
            <a:ext cx="2972547" cy="496412"/>
          </a:xfrm>
          <a:prstGeom prst="rect">
            <a:avLst/>
          </a:prstGeom>
        </p:spPr>
        <p:txBody>
          <a:bodyPr vert="horz" lIns="92062" tIns="46031" rIns="92062" bIns="46031" rtlCol="0"/>
          <a:lstStyle>
            <a:lvl1pPr algn="r">
              <a:defRPr sz="1200"/>
            </a:lvl1pPr>
          </a:lstStyle>
          <a:p>
            <a:fld id="{55BE158D-20C3-4A80-B24B-61E8ABCC118E}" type="datetimeFigureOut">
              <a:rPr lang="en-GB" smtClean="0"/>
              <a:t>23/04/2021</a:t>
            </a:fld>
            <a:endParaRPr lang="en-GB"/>
          </a:p>
        </p:txBody>
      </p:sp>
      <p:sp>
        <p:nvSpPr>
          <p:cNvPr id="4" name="Footer Placeholder 3"/>
          <p:cNvSpPr>
            <a:spLocks noGrp="1"/>
          </p:cNvSpPr>
          <p:nvPr>
            <p:ph type="ftr" sz="quarter" idx="2"/>
          </p:nvPr>
        </p:nvSpPr>
        <p:spPr>
          <a:xfrm>
            <a:off x="0" y="9428630"/>
            <a:ext cx="2972547" cy="496411"/>
          </a:xfrm>
          <a:prstGeom prst="rect">
            <a:avLst/>
          </a:prstGeom>
        </p:spPr>
        <p:txBody>
          <a:bodyPr vert="horz" lIns="92062" tIns="46031" rIns="92062" bIns="46031" rtlCol="0" anchor="b"/>
          <a:lstStyle>
            <a:lvl1pPr algn="l">
              <a:defRPr sz="1200"/>
            </a:lvl1pPr>
          </a:lstStyle>
          <a:p>
            <a:endParaRPr lang="en-GB"/>
          </a:p>
        </p:txBody>
      </p:sp>
      <p:sp>
        <p:nvSpPr>
          <p:cNvPr id="5" name="Slide Number Placeholder 4"/>
          <p:cNvSpPr>
            <a:spLocks noGrp="1"/>
          </p:cNvSpPr>
          <p:nvPr>
            <p:ph type="sldNum" sz="quarter" idx="3"/>
          </p:nvPr>
        </p:nvSpPr>
        <p:spPr>
          <a:xfrm>
            <a:off x="3883852" y="9428630"/>
            <a:ext cx="2972547" cy="496411"/>
          </a:xfrm>
          <a:prstGeom prst="rect">
            <a:avLst/>
          </a:prstGeom>
        </p:spPr>
        <p:txBody>
          <a:bodyPr vert="horz" lIns="92062" tIns="46031" rIns="92062" bIns="46031" rtlCol="0" anchor="b"/>
          <a:lstStyle>
            <a:lvl1pPr algn="r">
              <a:defRPr sz="1200"/>
            </a:lvl1pPr>
          </a:lstStyle>
          <a:p>
            <a:fld id="{2D6FDD52-ECB6-4805-99FC-FF95DCE739C4}" type="slidenum">
              <a:rPr lang="en-GB" smtClean="0"/>
              <a:t>‹#›</a:t>
            </a:fld>
            <a:endParaRPr lang="en-GB"/>
          </a:p>
        </p:txBody>
      </p:sp>
    </p:spTree>
    <p:extLst>
      <p:ext uri="{BB962C8B-B14F-4D97-AF65-F5344CB8AC3E}">
        <p14:creationId xmlns:p14="http://schemas.microsoft.com/office/powerpoint/2010/main" val="301006617"/>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71484" cy="497719"/>
          </a:xfrm>
          <a:prstGeom prst="rect">
            <a:avLst/>
          </a:prstGeom>
        </p:spPr>
        <p:txBody>
          <a:bodyPr vert="horz" lIns="92062" tIns="46031" rIns="92062" bIns="46031" rtlCol="0"/>
          <a:lstStyle>
            <a:lvl1pPr algn="l">
              <a:defRPr sz="1200"/>
            </a:lvl1pPr>
          </a:lstStyle>
          <a:p>
            <a:endParaRPr lang="en-GB"/>
          </a:p>
        </p:txBody>
      </p:sp>
      <p:sp>
        <p:nvSpPr>
          <p:cNvPr id="3" name="Date Placeholder 2"/>
          <p:cNvSpPr>
            <a:spLocks noGrp="1"/>
          </p:cNvSpPr>
          <p:nvPr>
            <p:ph type="dt" idx="1"/>
          </p:nvPr>
        </p:nvSpPr>
        <p:spPr>
          <a:xfrm>
            <a:off x="3884933" y="1"/>
            <a:ext cx="2971484" cy="497719"/>
          </a:xfrm>
          <a:prstGeom prst="rect">
            <a:avLst/>
          </a:prstGeom>
        </p:spPr>
        <p:txBody>
          <a:bodyPr vert="horz" lIns="92062" tIns="46031" rIns="92062" bIns="46031" rtlCol="0"/>
          <a:lstStyle>
            <a:lvl1pPr algn="r">
              <a:defRPr sz="1200"/>
            </a:lvl1pPr>
          </a:lstStyle>
          <a:p>
            <a:fld id="{89BD34D1-EA14-4EBE-8B94-B005BAF7AA12}" type="datetimeFigureOut">
              <a:rPr lang="en-GB" smtClean="0"/>
              <a:t>23/04/2021</a:t>
            </a:fld>
            <a:endParaRPr lang="en-GB"/>
          </a:p>
        </p:txBody>
      </p:sp>
      <p:sp>
        <p:nvSpPr>
          <p:cNvPr id="4" name="Slide Image Placeholder 3"/>
          <p:cNvSpPr>
            <a:spLocks noGrp="1" noRot="1" noChangeAspect="1"/>
          </p:cNvSpPr>
          <p:nvPr>
            <p:ph type="sldImg" idx="2"/>
          </p:nvPr>
        </p:nvSpPr>
        <p:spPr>
          <a:xfrm>
            <a:off x="904875" y="1239838"/>
            <a:ext cx="5048250" cy="3351212"/>
          </a:xfrm>
          <a:prstGeom prst="rect">
            <a:avLst/>
          </a:prstGeom>
          <a:noFill/>
          <a:ln w="12700">
            <a:solidFill>
              <a:prstClr val="black"/>
            </a:solidFill>
          </a:ln>
        </p:spPr>
        <p:txBody>
          <a:bodyPr vert="horz" lIns="92062" tIns="46031" rIns="92062" bIns="46031" rtlCol="0" anchor="ctr"/>
          <a:lstStyle/>
          <a:p>
            <a:endParaRPr lang="en-GB"/>
          </a:p>
        </p:txBody>
      </p:sp>
      <p:sp>
        <p:nvSpPr>
          <p:cNvPr id="5" name="Notes Placeholder 4"/>
          <p:cNvSpPr>
            <a:spLocks noGrp="1"/>
          </p:cNvSpPr>
          <p:nvPr>
            <p:ph type="body" sz="quarter" idx="3"/>
          </p:nvPr>
        </p:nvSpPr>
        <p:spPr>
          <a:xfrm>
            <a:off x="685484" y="4776470"/>
            <a:ext cx="5487034" cy="3909950"/>
          </a:xfrm>
          <a:prstGeom prst="rect">
            <a:avLst/>
          </a:prstGeom>
        </p:spPr>
        <p:txBody>
          <a:bodyPr vert="horz" lIns="92062" tIns="46031" rIns="92062" bIns="46031"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28920"/>
            <a:ext cx="2971484" cy="497719"/>
          </a:xfrm>
          <a:prstGeom prst="rect">
            <a:avLst/>
          </a:prstGeom>
        </p:spPr>
        <p:txBody>
          <a:bodyPr vert="horz" lIns="92062" tIns="46031" rIns="92062" bIns="46031" rtlCol="0" anchor="b"/>
          <a:lstStyle>
            <a:lvl1pPr algn="l">
              <a:defRPr sz="1200"/>
            </a:lvl1pPr>
          </a:lstStyle>
          <a:p>
            <a:endParaRPr lang="en-GB"/>
          </a:p>
        </p:txBody>
      </p:sp>
      <p:sp>
        <p:nvSpPr>
          <p:cNvPr id="7" name="Slide Number Placeholder 6"/>
          <p:cNvSpPr>
            <a:spLocks noGrp="1"/>
          </p:cNvSpPr>
          <p:nvPr>
            <p:ph type="sldNum" sz="quarter" idx="5"/>
          </p:nvPr>
        </p:nvSpPr>
        <p:spPr>
          <a:xfrm>
            <a:off x="3884933" y="9428920"/>
            <a:ext cx="2971484" cy="497719"/>
          </a:xfrm>
          <a:prstGeom prst="rect">
            <a:avLst/>
          </a:prstGeom>
        </p:spPr>
        <p:txBody>
          <a:bodyPr vert="horz" lIns="92062" tIns="46031" rIns="92062" bIns="46031" rtlCol="0" anchor="b"/>
          <a:lstStyle>
            <a:lvl1pPr algn="r">
              <a:defRPr sz="1200"/>
            </a:lvl1pPr>
          </a:lstStyle>
          <a:p>
            <a:fld id="{F8FC5740-A52D-4B6E-A496-C6C332FACC8D}" type="slidenum">
              <a:rPr lang="en-GB" smtClean="0"/>
              <a:t>‹#›</a:t>
            </a:fld>
            <a:endParaRPr lang="en-GB"/>
          </a:p>
        </p:txBody>
      </p:sp>
    </p:spTree>
    <p:extLst>
      <p:ext uri="{BB962C8B-B14F-4D97-AF65-F5344CB8AC3E}">
        <p14:creationId xmlns:p14="http://schemas.microsoft.com/office/powerpoint/2010/main" val="1147275781"/>
      </p:ext>
    </p:extLst>
  </p:cSld>
  <p:clrMap bg1="lt1" tx1="dk1" bg2="lt2" tx2="dk2" accent1="accent1" accent2="accent2" accent3="accent3" accent4="accent4" accent5="accent5" accent6="accent6" hlink="hlink" folHlink="folHlink"/>
  <p:hf hdr="0" dt="0"/>
  <p:notesStyle>
    <a:lvl1pPr marL="0" algn="l" defTabSz="959023" rtl="0" eaLnBrk="1" latinLnBrk="0" hangingPunct="1">
      <a:defRPr sz="1259" kern="1200">
        <a:solidFill>
          <a:schemeClr val="tx1"/>
        </a:solidFill>
        <a:latin typeface="+mn-lt"/>
        <a:ea typeface="+mn-ea"/>
        <a:cs typeface="+mn-cs"/>
      </a:defRPr>
    </a:lvl1pPr>
    <a:lvl2pPr marL="479511" algn="l" defTabSz="959023" rtl="0" eaLnBrk="1" latinLnBrk="0" hangingPunct="1">
      <a:defRPr sz="1259" kern="1200">
        <a:solidFill>
          <a:schemeClr val="tx1"/>
        </a:solidFill>
        <a:latin typeface="+mn-lt"/>
        <a:ea typeface="+mn-ea"/>
        <a:cs typeface="+mn-cs"/>
      </a:defRPr>
    </a:lvl2pPr>
    <a:lvl3pPr marL="959023" algn="l" defTabSz="959023" rtl="0" eaLnBrk="1" latinLnBrk="0" hangingPunct="1">
      <a:defRPr sz="1259" kern="1200">
        <a:solidFill>
          <a:schemeClr val="tx1"/>
        </a:solidFill>
        <a:latin typeface="+mn-lt"/>
        <a:ea typeface="+mn-ea"/>
        <a:cs typeface="+mn-cs"/>
      </a:defRPr>
    </a:lvl3pPr>
    <a:lvl4pPr marL="1438534" algn="l" defTabSz="959023" rtl="0" eaLnBrk="1" latinLnBrk="0" hangingPunct="1">
      <a:defRPr sz="1259" kern="1200">
        <a:solidFill>
          <a:schemeClr val="tx1"/>
        </a:solidFill>
        <a:latin typeface="+mn-lt"/>
        <a:ea typeface="+mn-ea"/>
        <a:cs typeface="+mn-cs"/>
      </a:defRPr>
    </a:lvl4pPr>
    <a:lvl5pPr marL="1918045" algn="l" defTabSz="959023" rtl="0" eaLnBrk="1" latinLnBrk="0" hangingPunct="1">
      <a:defRPr sz="1259" kern="1200">
        <a:solidFill>
          <a:schemeClr val="tx1"/>
        </a:solidFill>
        <a:latin typeface="+mn-lt"/>
        <a:ea typeface="+mn-ea"/>
        <a:cs typeface="+mn-cs"/>
      </a:defRPr>
    </a:lvl5pPr>
    <a:lvl6pPr marL="2397557" algn="l" defTabSz="959023" rtl="0" eaLnBrk="1" latinLnBrk="0" hangingPunct="1">
      <a:defRPr sz="1259" kern="1200">
        <a:solidFill>
          <a:schemeClr val="tx1"/>
        </a:solidFill>
        <a:latin typeface="+mn-lt"/>
        <a:ea typeface="+mn-ea"/>
        <a:cs typeface="+mn-cs"/>
      </a:defRPr>
    </a:lvl6pPr>
    <a:lvl7pPr marL="2877068" algn="l" defTabSz="959023" rtl="0" eaLnBrk="1" latinLnBrk="0" hangingPunct="1">
      <a:defRPr sz="1259" kern="1200">
        <a:solidFill>
          <a:schemeClr val="tx1"/>
        </a:solidFill>
        <a:latin typeface="+mn-lt"/>
        <a:ea typeface="+mn-ea"/>
        <a:cs typeface="+mn-cs"/>
      </a:defRPr>
    </a:lvl7pPr>
    <a:lvl8pPr marL="3356580" algn="l" defTabSz="959023" rtl="0" eaLnBrk="1" latinLnBrk="0" hangingPunct="1">
      <a:defRPr sz="1259" kern="1200">
        <a:solidFill>
          <a:schemeClr val="tx1"/>
        </a:solidFill>
        <a:latin typeface="+mn-lt"/>
        <a:ea typeface="+mn-ea"/>
        <a:cs typeface="+mn-cs"/>
      </a:defRPr>
    </a:lvl8pPr>
    <a:lvl9pPr marL="3836091" algn="l" defTabSz="959023" rtl="0" eaLnBrk="1" latinLnBrk="0" hangingPunct="1">
      <a:defRPr sz="1259"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4875" y="1239838"/>
            <a:ext cx="5048250" cy="3351212"/>
          </a:xfrm>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F8FC5740-A52D-4B6E-A496-C6C332FACC8D}" type="slidenum">
              <a:rPr lang="en-GB" smtClean="0"/>
              <a:t>1</a:t>
            </a:fld>
            <a:endParaRPr lang="en-GB"/>
          </a:p>
        </p:txBody>
      </p:sp>
      <p:sp>
        <p:nvSpPr>
          <p:cNvPr id="5" name="Footer Placeholder 4"/>
          <p:cNvSpPr>
            <a:spLocks noGrp="1"/>
          </p:cNvSpPr>
          <p:nvPr>
            <p:ph type="ftr" sz="quarter" idx="11"/>
          </p:nvPr>
        </p:nvSpPr>
        <p:spPr/>
        <p:txBody>
          <a:bodyPr/>
          <a:lstStyle/>
          <a:p>
            <a:endParaRPr lang="en-GB"/>
          </a:p>
        </p:txBody>
      </p:sp>
    </p:spTree>
    <p:extLst>
      <p:ext uri="{BB962C8B-B14F-4D97-AF65-F5344CB8AC3E}">
        <p14:creationId xmlns:p14="http://schemas.microsoft.com/office/powerpoint/2010/main" val="12765234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31545" y="1349433"/>
            <a:ext cx="10557510" cy="2870647"/>
          </a:xfrm>
        </p:spPr>
        <p:txBody>
          <a:bodyPr anchor="b"/>
          <a:lstStyle>
            <a:lvl1pPr algn="ctr">
              <a:defRPr sz="7244"/>
            </a:lvl1pPr>
          </a:lstStyle>
          <a:p>
            <a:r>
              <a:rPr lang="en-US" smtClean="0"/>
              <a:t>Click to edit Master title style</a:t>
            </a:r>
            <a:endParaRPr lang="en-US" dirty="0"/>
          </a:p>
        </p:txBody>
      </p:sp>
      <p:sp>
        <p:nvSpPr>
          <p:cNvPr id="3" name="Subtitle 2"/>
          <p:cNvSpPr>
            <a:spLocks noGrp="1"/>
          </p:cNvSpPr>
          <p:nvPr>
            <p:ph type="subTitle" idx="1"/>
          </p:nvPr>
        </p:nvSpPr>
        <p:spPr>
          <a:xfrm>
            <a:off x="1552575" y="4330785"/>
            <a:ext cx="9315450" cy="1990747"/>
          </a:xfrm>
        </p:spPr>
        <p:txBody>
          <a:bodyPr/>
          <a:lstStyle>
            <a:lvl1pPr marL="0" indent="0" algn="ctr">
              <a:buNone/>
              <a:defRPr sz="2898"/>
            </a:lvl1pPr>
            <a:lvl2pPr marL="552023" indent="0" algn="ctr">
              <a:buNone/>
              <a:defRPr sz="2415"/>
            </a:lvl2pPr>
            <a:lvl3pPr marL="1104047" indent="0" algn="ctr">
              <a:buNone/>
              <a:defRPr sz="2173"/>
            </a:lvl3pPr>
            <a:lvl4pPr marL="1656070" indent="0" algn="ctr">
              <a:buNone/>
              <a:defRPr sz="1932"/>
            </a:lvl4pPr>
            <a:lvl5pPr marL="2208093" indent="0" algn="ctr">
              <a:buNone/>
              <a:defRPr sz="1932"/>
            </a:lvl5pPr>
            <a:lvl6pPr marL="2760116" indent="0" algn="ctr">
              <a:buNone/>
              <a:defRPr sz="1932"/>
            </a:lvl6pPr>
            <a:lvl7pPr marL="3312140" indent="0" algn="ctr">
              <a:buNone/>
              <a:defRPr sz="1932"/>
            </a:lvl7pPr>
            <a:lvl8pPr marL="3864163" indent="0" algn="ctr">
              <a:buNone/>
              <a:defRPr sz="1932"/>
            </a:lvl8pPr>
            <a:lvl9pPr marL="4416186" indent="0" algn="ctr">
              <a:buNone/>
              <a:defRPr sz="1932"/>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r>
              <a:rPr lang="en-GB" smtClean="0"/>
              <a:t>Updated May 2019</a:t>
            </a:r>
            <a:endParaRPr lang="en-GB"/>
          </a:p>
        </p:txBody>
      </p:sp>
      <p:sp>
        <p:nvSpPr>
          <p:cNvPr id="6" name="Slide Number Placeholder 5"/>
          <p:cNvSpPr>
            <a:spLocks noGrp="1"/>
          </p:cNvSpPr>
          <p:nvPr>
            <p:ph type="sldNum" sz="quarter" idx="12"/>
          </p:nvPr>
        </p:nvSpPr>
        <p:spPr/>
        <p:txBody>
          <a:bodyPr/>
          <a:lstStyle/>
          <a:p>
            <a:fld id="{52BE09B4-021C-47D9-B635-8B1516812A1E}" type="slidenum">
              <a:rPr lang="en-GB" smtClean="0"/>
              <a:t>‹#›</a:t>
            </a:fld>
            <a:endParaRPr lang="en-GB"/>
          </a:p>
        </p:txBody>
      </p:sp>
    </p:spTree>
    <p:extLst>
      <p:ext uri="{BB962C8B-B14F-4D97-AF65-F5344CB8AC3E}">
        <p14:creationId xmlns:p14="http://schemas.microsoft.com/office/powerpoint/2010/main" val="36127785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r>
              <a:rPr lang="en-GB" smtClean="0"/>
              <a:t>Updated May 2019</a:t>
            </a:r>
            <a:endParaRPr lang="en-GB"/>
          </a:p>
        </p:txBody>
      </p:sp>
      <p:sp>
        <p:nvSpPr>
          <p:cNvPr id="6" name="Slide Number Placeholder 5"/>
          <p:cNvSpPr>
            <a:spLocks noGrp="1"/>
          </p:cNvSpPr>
          <p:nvPr>
            <p:ph type="sldNum" sz="quarter" idx="12"/>
          </p:nvPr>
        </p:nvSpPr>
        <p:spPr/>
        <p:txBody>
          <a:bodyPr/>
          <a:lstStyle/>
          <a:p>
            <a:fld id="{52BE09B4-021C-47D9-B635-8B1516812A1E}" type="slidenum">
              <a:rPr lang="en-GB" smtClean="0"/>
              <a:t>‹#›</a:t>
            </a:fld>
            <a:endParaRPr lang="en-GB"/>
          </a:p>
        </p:txBody>
      </p:sp>
    </p:spTree>
    <p:extLst>
      <p:ext uri="{BB962C8B-B14F-4D97-AF65-F5344CB8AC3E}">
        <p14:creationId xmlns:p14="http://schemas.microsoft.com/office/powerpoint/2010/main" val="18776269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88492" y="438995"/>
            <a:ext cx="2678192" cy="6987659"/>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53917" y="438995"/>
            <a:ext cx="7879318" cy="698765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r>
              <a:rPr lang="en-GB" smtClean="0"/>
              <a:t>Updated May 2019</a:t>
            </a:r>
            <a:endParaRPr lang="en-GB"/>
          </a:p>
        </p:txBody>
      </p:sp>
      <p:sp>
        <p:nvSpPr>
          <p:cNvPr id="6" name="Slide Number Placeholder 5"/>
          <p:cNvSpPr>
            <a:spLocks noGrp="1"/>
          </p:cNvSpPr>
          <p:nvPr>
            <p:ph type="sldNum" sz="quarter" idx="12"/>
          </p:nvPr>
        </p:nvSpPr>
        <p:spPr/>
        <p:txBody>
          <a:bodyPr/>
          <a:lstStyle/>
          <a:p>
            <a:fld id="{52BE09B4-021C-47D9-B635-8B1516812A1E}" type="slidenum">
              <a:rPr lang="en-GB" smtClean="0"/>
              <a:t>‹#›</a:t>
            </a:fld>
            <a:endParaRPr lang="en-GB"/>
          </a:p>
        </p:txBody>
      </p:sp>
    </p:spTree>
    <p:extLst>
      <p:ext uri="{BB962C8B-B14F-4D97-AF65-F5344CB8AC3E}">
        <p14:creationId xmlns:p14="http://schemas.microsoft.com/office/powerpoint/2010/main" val="24947040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r>
              <a:rPr lang="en-GB" smtClean="0"/>
              <a:t>Updated May 2019</a:t>
            </a:r>
            <a:endParaRPr lang="en-GB"/>
          </a:p>
        </p:txBody>
      </p:sp>
      <p:sp>
        <p:nvSpPr>
          <p:cNvPr id="6" name="Slide Number Placeholder 5"/>
          <p:cNvSpPr>
            <a:spLocks noGrp="1"/>
          </p:cNvSpPr>
          <p:nvPr>
            <p:ph type="sldNum" sz="quarter" idx="12"/>
          </p:nvPr>
        </p:nvSpPr>
        <p:spPr/>
        <p:txBody>
          <a:bodyPr/>
          <a:lstStyle/>
          <a:p>
            <a:fld id="{52BE09B4-021C-47D9-B635-8B1516812A1E}" type="slidenum">
              <a:rPr lang="en-GB" smtClean="0"/>
              <a:t>‹#›</a:t>
            </a:fld>
            <a:endParaRPr lang="en-GB"/>
          </a:p>
        </p:txBody>
      </p:sp>
    </p:spTree>
    <p:extLst>
      <p:ext uri="{BB962C8B-B14F-4D97-AF65-F5344CB8AC3E}">
        <p14:creationId xmlns:p14="http://schemas.microsoft.com/office/powerpoint/2010/main" val="35952750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47448" y="2055645"/>
            <a:ext cx="10712768" cy="3429888"/>
          </a:xfrm>
        </p:spPr>
        <p:txBody>
          <a:bodyPr anchor="b"/>
          <a:lstStyle>
            <a:lvl1pPr>
              <a:defRPr sz="7244"/>
            </a:lvl1pPr>
          </a:lstStyle>
          <a:p>
            <a:r>
              <a:rPr lang="en-US" smtClean="0"/>
              <a:t>Click to edit Master title style</a:t>
            </a:r>
            <a:endParaRPr lang="en-US" dirty="0"/>
          </a:p>
        </p:txBody>
      </p:sp>
      <p:sp>
        <p:nvSpPr>
          <p:cNvPr id="3" name="Text Placeholder 2"/>
          <p:cNvSpPr>
            <a:spLocks noGrp="1"/>
          </p:cNvSpPr>
          <p:nvPr>
            <p:ph type="body" idx="1"/>
          </p:nvPr>
        </p:nvSpPr>
        <p:spPr>
          <a:xfrm>
            <a:off x="847448" y="5517981"/>
            <a:ext cx="10712768" cy="1803697"/>
          </a:xfrm>
        </p:spPr>
        <p:txBody>
          <a:bodyPr/>
          <a:lstStyle>
            <a:lvl1pPr marL="0" indent="0">
              <a:buNone/>
              <a:defRPr sz="2898">
                <a:solidFill>
                  <a:schemeClr val="tx1"/>
                </a:solidFill>
              </a:defRPr>
            </a:lvl1pPr>
            <a:lvl2pPr marL="552023" indent="0">
              <a:buNone/>
              <a:defRPr sz="2415">
                <a:solidFill>
                  <a:schemeClr val="tx1">
                    <a:tint val="75000"/>
                  </a:schemeClr>
                </a:solidFill>
              </a:defRPr>
            </a:lvl2pPr>
            <a:lvl3pPr marL="1104047" indent="0">
              <a:buNone/>
              <a:defRPr sz="2173">
                <a:solidFill>
                  <a:schemeClr val="tx1">
                    <a:tint val="75000"/>
                  </a:schemeClr>
                </a:solidFill>
              </a:defRPr>
            </a:lvl3pPr>
            <a:lvl4pPr marL="1656070" indent="0">
              <a:buNone/>
              <a:defRPr sz="1932">
                <a:solidFill>
                  <a:schemeClr val="tx1">
                    <a:tint val="75000"/>
                  </a:schemeClr>
                </a:solidFill>
              </a:defRPr>
            </a:lvl4pPr>
            <a:lvl5pPr marL="2208093" indent="0">
              <a:buNone/>
              <a:defRPr sz="1932">
                <a:solidFill>
                  <a:schemeClr val="tx1">
                    <a:tint val="75000"/>
                  </a:schemeClr>
                </a:solidFill>
              </a:defRPr>
            </a:lvl5pPr>
            <a:lvl6pPr marL="2760116" indent="0">
              <a:buNone/>
              <a:defRPr sz="1932">
                <a:solidFill>
                  <a:schemeClr val="tx1">
                    <a:tint val="75000"/>
                  </a:schemeClr>
                </a:solidFill>
              </a:defRPr>
            </a:lvl6pPr>
            <a:lvl7pPr marL="3312140" indent="0">
              <a:buNone/>
              <a:defRPr sz="1932">
                <a:solidFill>
                  <a:schemeClr val="tx1">
                    <a:tint val="75000"/>
                  </a:schemeClr>
                </a:solidFill>
              </a:defRPr>
            </a:lvl7pPr>
            <a:lvl8pPr marL="3864163" indent="0">
              <a:buNone/>
              <a:defRPr sz="1932">
                <a:solidFill>
                  <a:schemeClr val="tx1">
                    <a:tint val="75000"/>
                  </a:schemeClr>
                </a:solidFill>
              </a:defRPr>
            </a:lvl8pPr>
            <a:lvl9pPr marL="4416186" indent="0">
              <a:buNone/>
              <a:defRPr sz="1932">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r>
              <a:rPr lang="en-GB" smtClean="0"/>
              <a:t>Updated May 2019</a:t>
            </a:r>
            <a:endParaRPr lang="en-GB"/>
          </a:p>
        </p:txBody>
      </p:sp>
      <p:sp>
        <p:nvSpPr>
          <p:cNvPr id="6" name="Slide Number Placeholder 5"/>
          <p:cNvSpPr>
            <a:spLocks noGrp="1"/>
          </p:cNvSpPr>
          <p:nvPr>
            <p:ph type="sldNum" sz="quarter" idx="12"/>
          </p:nvPr>
        </p:nvSpPr>
        <p:spPr/>
        <p:txBody>
          <a:bodyPr/>
          <a:lstStyle/>
          <a:p>
            <a:fld id="{52BE09B4-021C-47D9-B635-8B1516812A1E}" type="slidenum">
              <a:rPr lang="en-GB" smtClean="0"/>
              <a:t>‹#›</a:t>
            </a:fld>
            <a:endParaRPr lang="en-GB"/>
          </a:p>
        </p:txBody>
      </p:sp>
    </p:spTree>
    <p:extLst>
      <p:ext uri="{BB962C8B-B14F-4D97-AF65-F5344CB8AC3E}">
        <p14:creationId xmlns:p14="http://schemas.microsoft.com/office/powerpoint/2010/main" val="4228022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53917" y="2194976"/>
            <a:ext cx="5278755" cy="523167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87930" y="2194976"/>
            <a:ext cx="5278755" cy="523167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endParaRPr lang="en-GB"/>
          </a:p>
        </p:txBody>
      </p:sp>
      <p:sp>
        <p:nvSpPr>
          <p:cNvPr id="6" name="Footer Placeholder 5"/>
          <p:cNvSpPr>
            <a:spLocks noGrp="1"/>
          </p:cNvSpPr>
          <p:nvPr>
            <p:ph type="ftr" sz="quarter" idx="11"/>
          </p:nvPr>
        </p:nvSpPr>
        <p:spPr/>
        <p:txBody>
          <a:bodyPr/>
          <a:lstStyle/>
          <a:p>
            <a:r>
              <a:rPr lang="en-GB" smtClean="0"/>
              <a:t>Updated May 2019</a:t>
            </a:r>
            <a:endParaRPr lang="en-GB"/>
          </a:p>
        </p:txBody>
      </p:sp>
      <p:sp>
        <p:nvSpPr>
          <p:cNvPr id="7" name="Slide Number Placeholder 6"/>
          <p:cNvSpPr>
            <a:spLocks noGrp="1"/>
          </p:cNvSpPr>
          <p:nvPr>
            <p:ph type="sldNum" sz="quarter" idx="12"/>
          </p:nvPr>
        </p:nvSpPr>
        <p:spPr/>
        <p:txBody>
          <a:bodyPr/>
          <a:lstStyle/>
          <a:p>
            <a:fld id="{52BE09B4-021C-47D9-B635-8B1516812A1E}" type="slidenum">
              <a:rPr lang="en-GB" smtClean="0"/>
              <a:t>‹#›</a:t>
            </a:fld>
            <a:endParaRPr lang="en-GB"/>
          </a:p>
        </p:txBody>
      </p:sp>
    </p:spTree>
    <p:extLst>
      <p:ext uri="{BB962C8B-B14F-4D97-AF65-F5344CB8AC3E}">
        <p14:creationId xmlns:p14="http://schemas.microsoft.com/office/powerpoint/2010/main" val="34382554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55534" y="438997"/>
            <a:ext cx="10712768" cy="1593744"/>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55536" y="2021288"/>
            <a:ext cx="5254495" cy="990601"/>
          </a:xfrm>
        </p:spPr>
        <p:txBody>
          <a:bodyPr anchor="b"/>
          <a:lstStyle>
            <a:lvl1pPr marL="0" indent="0">
              <a:buNone/>
              <a:defRPr sz="2898" b="1"/>
            </a:lvl1pPr>
            <a:lvl2pPr marL="552023" indent="0">
              <a:buNone/>
              <a:defRPr sz="2415" b="1"/>
            </a:lvl2pPr>
            <a:lvl3pPr marL="1104047" indent="0">
              <a:buNone/>
              <a:defRPr sz="2173" b="1"/>
            </a:lvl3pPr>
            <a:lvl4pPr marL="1656070" indent="0">
              <a:buNone/>
              <a:defRPr sz="1932" b="1"/>
            </a:lvl4pPr>
            <a:lvl5pPr marL="2208093" indent="0">
              <a:buNone/>
              <a:defRPr sz="1932" b="1"/>
            </a:lvl5pPr>
            <a:lvl6pPr marL="2760116" indent="0">
              <a:buNone/>
              <a:defRPr sz="1932" b="1"/>
            </a:lvl6pPr>
            <a:lvl7pPr marL="3312140" indent="0">
              <a:buNone/>
              <a:defRPr sz="1932" b="1"/>
            </a:lvl7pPr>
            <a:lvl8pPr marL="3864163" indent="0">
              <a:buNone/>
              <a:defRPr sz="1932" b="1"/>
            </a:lvl8pPr>
            <a:lvl9pPr marL="4416186" indent="0">
              <a:buNone/>
              <a:defRPr sz="1932" b="1"/>
            </a:lvl9pPr>
          </a:lstStyle>
          <a:p>
            <a:pPr lvl="0"/>
            <a:r>
              <a:rPr lang="en-US" smtClean="0"/>
              <a:t>Click to edit Master text styles</a:t>
            </a:r>
          </a:p>
        </p:txBody>
      </p:sp>
      <p:sp>
        <p:nvSpPr>
          <p:cNvPr id="4" name="Content Placeholder 3"/>
          <p:cNvSpPr>
            <a:spLocks noGrp="1"/>
          </p:cNvSpPr>
          <p:nvPr>
            <p:ph sz="half" idx="2"/>
          </p:nvPr>
        </p:nvSpPr>
        <p:spPr>
          <a:xfrm>
            <a:off x="855536" y="3011889"/>
            <a:ext cx="5254495" cy="443003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87930" y="2021288"/>
            <a:ext cx="5280373" cy="990601"/>
          </a:xfrm>
        </p:spPr>
        <p:txBody>
          <a:bodyPr anchor="b"/>
          <a:lstStyle>
            <a:lvl1pPr marL="0" indent="0">
              <a:buNone/>
              <a:defRPr sz="2898" b="1"/>
            </a:lvl1pPr>
            <a:lvl2pPr marL="552023" indent="0">
              <a:buNone/>
              <a:defRPr sz="2415" b="1"/>
            </a:lvl2pPr>
            <a:lvl3pPr marL="1104047" indent="0">
              <a:buNone/>
              <a:defRPr sz="2173" b="1"/>
            </a:lvl3pPr>
            <a:lvl4pPr marL="1656070" indent="0">
              <a:buNone/>
              <a:defRPr sz="1932" b="1"/>
            </a:lvl4pPr>
            <a:lvl5pPr marL="2208093" indent="0">
              <a:buNone/>
              <a:defRPr sz="1932" b="1"/>
            </a:lvl5pPr>
            <a:lvl6pPr marL="2760116" indent="0">
              <a:buNone/>
              <a:defRPr sz="1932" b="1"/>
            </a:lvl6pPr>
            <a:lvl7pPr marL="3312140" indent="0">
              <a:buNone/>
              <a:defRPr sz="1932" b="1"/>
            </a:lvl7pPr>
            <a:lvl8pPr marL="3864163" indent="0">
              <a:buNone/>
              <a:defRPr sz="1932" b="1"/>
            </a:lvl8pPr>
            <a:lvl9pPr marL="4416186" indent="0">
              <a:buNone/>
              <a:defRPr sz="1932" b="1"/>
            </a:lvl9pPr>
          </a:lstStyle>
          <a:p>
            <a:pPr lvl="0"/>
            <a:r>
              <a:rPr lang="en-US" smtClean="0"/>
              <a:t>Click to edit Master text styles</a:t>
            </a:r>
          </a:p>
        </p:txBody>
      </p:sp>
      <p:sp>
        <p:nvSpPr>
          <p:cNvPr id="6" name="Content Placeholder 5"/>
          <p:cNvSpPr>
            <a:spLocks noGrp="1"/>
          </p:cNvSpPr>
          <p:nvPr>
            <p:ph sz="quarter" idx="4"/>
          </p:nvPr>
        </p:nvSpPr>
        <p:spPr>
          <a:xfrm>
            <a:off x="6287930" y="3011889"/>
            <a:ext cx="5280373" cy="443003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endParaRPr lang="en-GB"/>
          </a:p>
        </p:txBody>
      </p:sp>
      <p:sp>
        <p:nvSpPr>
          <p:cNvPr id="8" name="Footer Placeholder 7"/>
          <p:cNvSpPr>
            <a:spLocks noGrp="1"/>
          </p:cNvSpPr>
          <p:nvPr>
            <p:ph type="ftr" sz="quarter" idx="11"/>
          </p:nvPr>
        </p:nvSpPr>
        <p:spPr/>
        <p:txBody>
          <a:bodyPr/>
          <a:lstStyle/>
          <a:p>
            <a:r>
              <a:rPr lang="en-GB" smtClean="0"/>
              <a:t>Updated May 2019</a:t>
            </a:r>
            <a:endParaRPr lang="en-GB"/>
          </a:p>
        </p:txBody>
      </p:sp>
      <p:sp>
        <p:nvSpPr>
          <p:cNvPr id="9" name="Slide Number Placeholder 8"/>
          <p:cNvSpPr>
            <a:spLocks noGrp="1"/>
          </p:cNvSpPr>
          <p:nvPr>
            <p:ph type="sldNum" sz="quarter" idx="12"/>
          </p:nvPr>
        </p:nvSpPr>
        <p:spPr/>
        <p:txBody>
          <a:bodyPr/>
          <a:lstStyle/>
          <a:p>
            <a:fld id="{52BE09B4-021C-47D9-B635-8B1516812A1E}" type="slidenum">
              <a:rPr lang="en-GB" smtClean="0"/>
              <a:t>‹#›</a:t>
            </a:fld>
            <a:endParaRPr lang="en-GB"/>
          </a:p>
        </p:txBody>
      </p:sp>
    </p:spTree>
    <p:extLst>
      <p:ext uri="{BB962C8B-B14F-4D97-AF65-F5344CB8AC3E}">
        <p14:creationId xmlns:p14="http://schemas.microsoft.com/office/powerpoint/2010/main" val="4539459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endParaRPr lang="en-GB"/>
          </a:p>
        </p:txBody>
      </p:sp>
      <p:sp>
        <p:nvSpPr>
          <p:cNvPr id="4" name="Footer Placeholder 3"/>
          <p:cNvSpPr>
            <a:spLocks noGrp="1"/>
          </p:cNvSpPr>
          <p:nvPr>
            <p:ph type="ftr" sz="quarter" idx="11"/>
          </p:nvPr>
        </p:nvSpPr>
        <p:spPr/>
        <p:txBody>
          <a:bodyPr/>
          <a:lstStyle/>
          <a:p>
            <a:r>
              <a:rPr lang="en-GB" smtClean="0"/>
              <a:t>Updated May 2019</a:t>
            </a:r>
            <a:endParaRPr lang="en-GB"/>
          </a:p>
        </p:txBody>
      </p:sp>
      <p:sp>
        <p:nvSpPr>
          <p:cNvPr id="5" name="Slide Number Placeholder 4"/>
          <p:cNvSpPr>
            <a:spLocks noGrp="1"/>
          </p:cNvSpPr>
          <p:nvPr>
            <p:ph type="sldNum" sz="quarter" idx="12"/>
          </p:nvPr>
        </p:nvSpPr>
        <p:spPr/>
        <p:txBody>
          <a:bodyPr/>
          <a:lstStyle/>
          <a:p>
            <a:fld id="{52BE09B4-021C-47D9-B635-8B1516812A1E}" type="slidenum">
              <a:rPr lang="en-GB" smtClean="0"/>
              <a:t>‹#›</a:t>
            </a:fld>
            <a:endParaRPr lang="en-GB"/>
          </a:p>
        </p:txBody>
      </p:sp>
    </p:spTree>
    <p:extLst>
      <p:ext uri="{BB962C8B-B14F-4D97-AF65-F5344CB8AC3E}">
        <p14:creationId xmlns:p14="http://schemas.microsoft.com/office/powerpoint/2010/main" val="9063527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GB"/>
          </a:p>
        </p:txBody>
      </p:sp>
      <p:sp>
        <p:nvSpPr>
          <p:cNvPr id="3" name="Footer Placeholder 2"/>
          <p:cNvSpPr>
            <a:spLocks noGrp="1"/>
          </p:cNvSpPr>
          <p:nvPr>
            <p:ph type="ftr" sz="quarter" idx="11"/>
          </p:nvPr>
        </p:nvSpPr>
        <p:spPr/>
        <p:txBody>
          <a:bodyPr/>
          <a:lstStyle/>
          <a:p>
            <a:r>
              <a:rPr lang="en-GB" smtClean="0"/>
              <a:t>Updated May 2019</a:t>
            </a:r>
            <a:endParaRPr lang="en-GB"/>
          </a:p>
        </p:txBody>
      </p:sp>
      <p:sp>
        <p:nvSpPr>
          <p:cNvPr id="4" name="Slide Number Placeholder 3"/>
          <p:cNvSpPr>
            <a:spLocks noGrp="1"/>
          </p:cNvSpPr>
          <p:nvPr>
            <p:ph type="sldNum" sz="quarter" idx="12"/>
          </p:nvPr>
        </p:nvSpPr>
        <p:spPr/>
        <p:txBody>
          <a:bodyPr/>
          <a:lstStyle/>
          <a:p>
            <a:fld id="{52BE09B4-021C-47D9-B635-8B1516812A1E}" type="slidenum">
              <a:rPr lang="en-GB" smtClean="0"/>
              <a:t>‹#›</a:t>
            </a:fld>
            <a:endParaRPr lang="en-GB"/>
          </a:p>
        </p:txBody>
      </p:sp>
    </p:spTree>
    <p:extLst>
      <p:ext uri="{BB962C8B-B14F-4D97-AF65-F5344CB8AC3E}">
        <p14:creationId xmlns:p14="http://schemas.microsoft.com/office/powerpoint/2010/main" val="14905475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55535" y="549699"/>
            <a:ext cx="4005967" cy="1923944"/>
          </a:xfrm>
        </p:spPr>
        <p:txBody>
          <a:bodyPr anchor="b"/>
          <a:lstStyle>
            <a:lvl1pPr>
              <a:defRPr sz="3864"/>
            </a:lvl1pPr>
          </a:lstStyle>
          <a:p>
            <a:r>
              <a:rPr lang="en-US" smtClean="0"/>
              <a:t>Click to edit Master title style</a:t>
            </a:r>
            <a:endParaRPr lang="en-US" dirty="0"/>
          </a:p>
        </p:txBody>
      </p:sp>
      <p:sp>
        <p:nvSpPr>
          <p:cNvPr id="3" name="Content Placeholder 2"/>
          <p:cNvSpPr>
            <a:spLocks noGrp="1"/>
          </p:cNvSpPr>
          <p:nvPr>
            <p:ph idx="1"/>
          </p:nvPr>
        </p:nvSpPr>
        <p:spPr>
          <a:xfrm>
            <a:off x="5280374" y="1187198"/>
            <a:ext cx="6287929" cy="5859632"/>
          </a:xfrm>
        </p:spPr>
        <p:txBody>
          <a:bodyPr/>
          <a:lstStyle>
            <a:lvl1pPr>
              <a:defRPr sz="3864"/>
            </a:lvl1pPr>
            <a:lvl2pPr>
              <a:defRPr sz="3381"/>
            </a:lvl2pPr>
            <a:lvl3pPr>
              <a:defRPr sz="2898"/>
            </a:lvl3pPr>
            <a:lvl4pPr>
              <a:defRPr sz="2415"/>
            </a:lvl4pPr>
            <a:lvl5pPr>
              <a:defRPr sz="2415"/>
            </a:lvl5pPr>
            <a:lvl6pPr>
              <a:defRPr sz="2415"/>
            </a:lvl6pPr>
            <a:lvl7pPr>
              <a:defRPr sz="2415"/>
            </a:lvl7pPr>
            <a:lvl8pPr>
              <a:defRPr sz="2415"/>
            </a:lvl8pPr>
            <a:lvl9pPr>
              <a:defRPr sz="2415"/>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55535" y="2473643"/>
            <a:ext cx="4005967" cy="4582729"/>
          </a:xfrm>
        </p:spPr>
        <p:txBody>
          <a:bodyPr/>
          <a:lstStyle>
            <a:lvl1pPr marL="0" indent="0">
              <a:buNone/>
              <a:defRPr sz="1932"/>
            </a:lvl1pPr>
            <a:lvl2pPr marL="552023" indent="0">
              <a:buNone/>
              <a:defRPr sz="1690"/>
            </a:lvl2pPr>
            <a:lvl3pPr marL="1104047" indent="0">
              <a:buNone/>
              <a:defRPr sz="1449"/>
            </a:lvl3pPr>
            <a:lvl4pPr marL="1656070" indent="0">
              <a:buNone/>
              <a:defRPr sz="1207"/>
            </a:lvl4pPr>
            <a:lvl5pPr marL="2208093" indent="0">
              <a:buNone/>
              <a:defRPr sz="1207"/>
            </a:lvl5pPr>
            <a:lvl6pPr marL="2760116" indent="0">
              <a:buNone/>
              <a:defRPr sz="1207"/>
            </a:lvl6pPr>
            <a:lvl7pPr marL="3312140" indent="0">
              <a:buNone/>
              <a:defRPr sz="1207"/>
            </a:lvl7pPr>
            <a:lvl8pPr marL="3864163" indent="0">
              <a:buNone/>
              <a:defRPr sz="1207"/>
            </a:lvl8pPr>
            <a:lvl9pPr marL="4416186" indent="0">
              <a:buNone/>
              <a:defRPr sz="1207"/>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GB"/>
          </a:p>
        </p:txBody>
      </p:sp>
      <p:sp>
        <p:nvSpPr>
          <p:cNvPr id="6" name="Footer Placeholder 5"/>
          <p:cNvSpPr>
            <a:spLocks noGrp="1"/>
          </p:cNvSpPr>
          <p:nvPr>
            <p:ph type="ftr" sz="quarter" idx="11"/>
          </p:nvPr>
        </p:nvSpPr>
        <p:spPr/>
        <p:txBody>
          <a:bodyPr/>
          <a:lstStyle/>
          <a:p>
            <a:r>
              <a:rPr lang="en-GB" smtClean="0"/>
              <a:t>Updated May 2019</a:t>
            </a:r>
            <a:endParaRPr lang="en-GB"/>
          </a:p>
        </p:txBody>
      </p:sp>
      <p:sp>
        <p:nvSpPr>
          <p:cNvPr id="7" name="Slide Number Placeholder 6"/>
          <p:cNvSpPr>
            <a:spLocks noGrp="1"/>
          </p:cNvSpPr>
          <p:nvPr>
            <p:ph type="sldNum" sz="quarter" idx="12"/>
          </p:nvPr>
        </p:nvSpPr>
        <p:spPr/>
        <p:txBody>
          <a:bodyPr/>
          <a:lstStyle/>
          <a:p>
            <a:fld id="{52BE09B4-021C-47D9-B635-8B1516812A1E}" type="slidenum">
              <a:rPr lang="en-GB" smtClean="0"/>
              <a:t>‹#›</a:t>
            </a:fld>
            <a:endParaRPr lang="en-GB"/>
          </a:p>
        </p:txBody>
      </p:sp>
    </p:spTree>
    <p:extLst>
      <p:ext uri="{BB962C8B-B14F-4D97-AF65-F5344CB8AC3E}">
        <p14:creationId xmlns:p14="http://schemas.microsoft.com/office/powerpoint/2010/main" val="21882218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55535" y="549699"/>
            <a:ext cx="4005967" cy="1923944"/>
          </a:xfrm>
        </p:spPr>
        <p:txBody>
          <a:bodyPr anchor="b"/>
          <a:lstStyle>
            <a:lvl1pPr>
              <a:defRPr sz="3864"/>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280374" y="1187198"/>
            <a:ext cx="6287929" cy="5859632"/>
          </a:xfrm>
        </p:spPr>
        <p:txBody>
          <a:bodyPr anchor="t"/>
          <a:lstStyle>
            <a:lvl1pPr marL="0" indent="0">
              <a:buNone/>
              <a:defRPr sz="3864"/>
            </a:lvl1pPr>
            <a:lvl2pPr marL="552023" indent="0">
              <a:buNone/>
              <a:defRPr sz="3381"/>
            </a:lvl2pPr>
            <a:lvl3pPr marL="1104047" indent="0">
              <a:buNone/>
              <a:defRPr sz="2898"/>
            </a:lvl3pPr>
            <a:lvl4pPr marL="1656070" indent="0">
              <a:buNone/>
              <a:defRPr sz="2415"/>
            </a:lvl4pPr>
            <a:lvl5pPr marL="2208093" indent="0">
              <a:buNone/>
              <a:defRPr sz="2415"/>
            </a:lvl5pPr>
            <a:lvl6pPr marL="2760116" indent="0">
              <a:buNone/>
              <a:defRPr sz="2415"/>
            </a:lvl6pPr>
            <a:lvl7pPr marL="3312140" indent="0">
              <a:buNone/>
              <a:defRPr sz="2415"/>
            </a:lvl7pPr>
            <a:lvl8pPr marL="3864163" indent="0">
              <a:buNone/>
              <a:defRPr sz="2415"/>
            </a:lvl8pPr>
            <a:lvl9pPr marL="4416186" indent="0">
              <a:buNone/>
              <a:defRPr sz="2415"/>
            </a:lvl9pPr>
          </a:lstStyle>
          <a:p>
            <a:r>
              <a:rPr lang="en-US" smtClean="0"/>
              <a:t>Click icon to add picture</a:t>
            </a:r>
            <a:endParaRPr lang="en-US" dirty="0"/>
          </a:p>
        </p:txBody>
      </p:sp>
      <p:sp>
        <p:nvSpPr>
          <p:cNvPr id="4" name="Text Placeholder 3"/>
          <p:cNvSpPr>
            <a:spLocks noGrp="1"/>
          </p:cNvSpPr>
          <p:nvPr>
            <p:ph type="body" sz="half" idx="2"/>
          </p:nvPr>
        </p:nvSpPr>
        <p:spPr>
          <a:xfrm>
            <a:off x="855535" y="2473643"/>
            <a:ext cx="4005967" cy="4582729"/>
          </a:xfrm>
        </p:spPr>
        <p:txBody>
          <a:bodyPr/>
          <a:lstStyle>
            <a:lvl1pPr marL="0" indent="0">
              <a:buNone/>
              <a:defRPr sz="1932"/>
            </a:lvl1pPr>
            <a:lvl2pPr marL="552023" indent="0">
              <a:buNone/>
              <a:defRPr sz="1690"/>
            </a:lvl2pPr>
            <a:lvl3pPr marL="1104047" indent="0">
              <a:buNone/>
              <a:defRPr sz="1449"/>
            </a:lvl3pPr>
            <a:lvl4pPr marL="1656070" indent="0">
              <a:buNone/>
              <a:defRPr sz="1207"/>
            </a:lvl4pPr>
            <a:lvl5pPr marL="2208093" indent="0">
              <a:buNone/>
              <a:defRPr sz="1207"/>
            </a:lvl5pPr>
            <a:lvl6pPr marL="2760116" indent="0">
              <a:buNone/>
              <a:defRPr sz="1207"/>
            </a:lvl6pPr>
            <a:lvl7pPr marL="3312140" indent="0">
              <a:buNone/>
              <a:defRPr sz="1207"/>
            </a:lvl7pPr>
            <a:lvl8pPr marL="3864163" indent="0">
              <a:buNone/>
              <a:defRPr sz="1207"/>
            </a:lvl8pPr>
            <a:lvl9pPr marL="4416186" indent="0">
              <a:buNone/>
              <a:defRPr sz="1207"/>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GB"/>
          </a:p>
        </p:txBody>
      </p:sp>
      <p:sp>
        <p:nvSpPr>
          <p:cNvPr id="6" name="Footer Placeholder 5"/>
          <p:cNvSpPr>
            <a:spLocks noGrp="1"/>
          </p:cNvSpPr>
          <p:nvPr>
            <p:ph type="ftr" sz="quarter" idx="11"/>
          </p:nvPr>
        </p:nvSpPr>
        <p:spPr/>
        <p:txBody>
          <a:bodyPr/>
          <a:lstStyle/>
          <a:p>
            <a:r>
              <a:rPr lang="en-GB" smtClean="0"/>
              <a:t>Updated May 2019</a:t>
            </a:r>
            <a:endParaRPr lang="en-GB"/>
          </a:p>
        </p:txBody>
      </p:sp>
      <p:sp>
        <p:nvSpPr>
          <p:cNvPr id="7" name="Slide Number Placeholder 6"/>
          <p:cNvSpPr>
            <a:spLocks noGrp="1"/>
          </p:cNvSpPr>
          <p:nvPr>
            <p:ph type="sldNum" sz="quarter" idx="12"/>
          </p:nvPr>
        </p:nvSpPr>
        <p:spPr/>
        <p:txBody>
          <a:bodyPr/>
          <a:lstStyle/>
          <a:p>
            <a:fld id="{52BE09B4-021C-47D9-B635-8B1516812A1E}" type="slidenum">
              <a:rPr lang="en-GB" smtClean="0"/>
              <a:t>‹#›</a:t>
            </a:fld>
            <a:endParaRPr lang="en-GB"/>
          </a:p>
        </p:txBody>
      </p:sp>
    </p:spTree>
    <p:extLst>
      <p:ext uri="{BB962C8B-B14F-4D97-AF65-F5344CB8AC3E}">
        <p14:creationId xmlns:p14="http://schemas.microsoft.com/office/powerpoint/2010/main" val="31993240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53916" y="438997"/>
            <a:ext cx="10712768" cy="1593744"/>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53916" y="2194976"/>
            <a:ext cx="10712768" cy="523167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53917" y="7642336"/>
            <a:ext cx="2794635" cy="438996"/>
          </a:xfrm>
          <a:prstGeom prst="rect">
            <a:avLst/>
          </a:prstGeom>
        </p:spPr>
        <p:txBody>
          <a:bodyPr vert="horz" lIns="91440" tIns="45720" rIns="91440" bIns="45720" rtlCol="0" anchor="ctr"/>
          <a:lstStyle>
            <a:lvl1pPr algn="l">
              <a:defRPr sz="1449">
                <a:solidFill>
                  <a:schemeClr val="tx1">
                    <a:tint val="75000"/>
                  </a:schemeClr>
                </a:solidFill>
              </a:defRPr>
            </a:lvl1pPr>
          </a:lstStyle>
          <a:p>
            <a:endParaRPr lang="en-GB"/>
          </a:p>
        </p:txBody>
      </p:sp>
      <p:sp>
        <p:nvSpPr>
          <p:cNvPr id="5" name="Footer Placeholder 4"/>
          <p:cNvSpPr>
            <a:spLocks noGrp="1"/>
          </p:cNvSpPr>
          <p:nvPr>
            <p:ph type="ftr" sz="quarter" idx="3"/>
          </p:nvPr>
        </p:nvSpPr>
        <p:spPr>
          <a:xfrm>
            <a:off x="4114324" y="7642336"/>
            <a:ext cx="4191953" cy="438996"/>
          </a:xfrm>
          <a:prstGeom prst="rect">
            <a:avLst/>
          </a:prstGeom>
        </p:spPr>
        <p:txBody>
          <a:bodyPr vert="horz" lIns="91440" tIns="45720" rIns="91440" bIns="45720" rtlCol="0" anchor="ctr"/>
          <a:lstStyle>
            <a:lvl1pPr algn="ctr">
              <a:defRPr sz="1449">
                <a:solidFill>
                  <a:schemeClr val="tx1">
                    <a:tint val="75000"/>
                  </a:schemeClr>
                </a:solidFill>
              </a:defRPr>
            </a:lvl1pPr>
          </a:lstStyle>
          <a:p>
            <a:r>
              <a:rPr lang="en-GB" smtClean="0"/>
              <a:t>Updated May 2019</a:t>
            </a:r>
            <a:endParaRPr lang="en-GB"/>
          </a:p>
        </p:txBody>
      </p:sp>
      <p:sp>
        <p:nvSpPr>
          <p:cNvPr id="6" name="Slide Number Placeholder 5"/>
          <p:cNvSpPr>
            <a:spLocks noGrp="1"/>
          </p:cNvSpPr>
          <p:nvPr>
            <p:ph type="sldNum" sz="quarter" idx="4"/>
          </p:nvPr>
        </p:nvSpPr>
        <p:spPr>
          <a:xfrm>
            <a:off x="8772050" y="7642336"/>
            <a:ext cx="2794635" cy="438996"/>
          </a:xfrm>
          <a:prstGeom prst="rect">
            <a:avLst/>
          </a:prstGeom>
        </p:spPr>
        <p:txBody>
          <a:bodyPr vert="horz" lIns="91440" tIns="45720" rIns="91440" bIns="45720" rtlCol="0" anchor="ctr"/>
          <a:lstStyle>
            <a:lvl1pPr algn="r">
              <a:defRPr sz="1449">
                <a:solidFill>
                  <a:schemeClr val="tx1">
                    <a:tint val="75000"/>
                  </a:schemeClr>
                </a:solidFill>
              </a:defRPr>
            </a:lvl1pPr>
          </a:lstStyle>
          <a:p>
            <a:fld id="{52BE09B4-021C-47D9-B635-8B1516812A1E}" type="slidenum">
              <a:rPr lang="en-GB" smtClean="0"/>
              <a:t>‹#›</a:t>
            </a:fld>
            <a:endParaRPr lang="en-GB"/>
          </a:p>
        </p:txBody>
      </p:sp>
    </p:spTree>
    <p:extLst>
      <p:ext uri="{BB962C8B-B14F-4D97-AF65-F5344CB8AC3E}">
        <p14:creationId xmlns:p14="http://schemas.microsoft.com/office/powerpoint/2010/main" val="1125467811"/>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dt="0"/>
  <p:txStyles>
    <p:titleStyle>
      <a:lvl1pPr algn="l" defTabSz="1104047" rtl="0" eaLnBrk="1" latinLnBrk="0" hangingPunct="1">
        <a:lnSpc>
          <a:spcPct val="90000"/>
        </a:lnSpc>
        <a:spcBef>
          <a:spcPct val="0"/>
        </a:spcBef>
        <a:buNone/>
        <a:defRPr sz="5313" kern="1200">
          <a:solidFill>
            <a:schemeClr val="tx1"/>
          </a:solidFill>
          <a:latin typeface="+mj-lt"/>
          <a:ea typeface="+mj-ea"/>
          <a:cs typeface="+mj-cs"/>
        </a:defRPr>
      </a:lvl1pPr>
    </p:titleStyle>
    <p:bodyStyle>
      <a:lvl1pPr marL="276012" indent="-276012" algn="l" defTabSz="1104047" rtl="0" eaLnBrk="1" latinLnBrk="0" hangingPunct="1">
        <a:lnSpc>
          <a:spcPct val="90000"/>
        </a:lnSpc>
        <a:spcBef>
          <a:spcPts val="1207"/>
        </a:spcBef>
        <a:buFont typeface="Arial" panose="020B0604020202020204" pitchFamily="34" charset="0"/>
        <a:buChar char="•"/>
        <a:defRPr sz="3381" kern="1200">
          <a:solidFill>
            <a:schemeClr val="tx1"/>
          </a:solidFill>
          <a:latin typeface="+mn-lt"/>
          <a:ea typeface="+mn-ea"/>
          <a:cs typeface="+mn-cs"/>
        </a:defRPr>
      </a:lvl1pPr>
      <a:lvl2pPr marL="828035" indent="-276012" algn="l" defTabSz="1104047" rtl="0" eaLnBrk="1" latinLnBrk="0" hangingPunct="1">
        <a:lnSpc>
          <a:spcPct val="90000"/>
        </a:lnSpc>
        <a:spcBef>
          <a:spcPts val="604"/>
        </a:spcBef>
        <a:buFont typeface="Arial" panose="020B0604020202020204" pitchFamily="34" charset="0"/>
        <a:buChar char="•"/>
        <a:defRPr sz="2898" kern="1200">
          <a:solidFill>
            <a:schemeClr val="tx1"/>
          </a:solidFill>
          <a:latin typeface="+mn-lt"/>
          <a:ea typeface="+mn-ea"/>
          <a:cs typeface="+mn-cs"/>
        </a:defRPr>
      </a:lvl2pPr>
      <a:lvl3pPr marL="1380058" indent="-276012" algn="l" defTabSz="1104047" rtl="0" eaLnBrk="1" latinLnBrk="0" hangingPunct="1">
        <a:lnSpc>
          <a:spcPct val="90000"/>
        </a:lnSpc>
        <a:spcBef>
          <a:spcPts val="604"/>
        </a:spcBef>
        <a:buFont typeface="Arial" panose="020B0604020202020204" pitchFamily="34" charset="0"/>
        <a:buChar char="•"/>
        <a:defRPr sz="2415" kern="1200">
          <a:solidFill>
            <a:schemeClr val="tx1"/>
          </a:solidFill>
          <a:latin typeface="+mn-lt"/>
          <a:ea typeface="+mn-ea"/>
          <a:cs typeface="+mn-cs"/>
        </a:defRPr>
      </a:lvl3pPr>
      <a:lvl4pPr marL="1932081" indent="-276012" algn="l" defTabSz="1104047" rtl="0" eaLnBrk="1" latinLnBrk="0" hangingPunct="1">
        <a:lnSpc>
          <a:spcPct val="90000"/>
        </a:lnSpc>
        <a:spcBef>
          <a:spcPts val="604"/>
        </a:spcBef>
        <a:buFont typeface="Arial" panose="020B0604020202020204" pitchFamily="34" charset="0"/>
        <a:buChar char="•"/>
        <a:defRPr sz="2173" kern="1200">
          <a:solidFill>
            <a:schemeClr val="tx1"/>
          </a:solidFill>
          <a:latin typeface="+mn-lt"/>
          <a:ea typeface="+mn-ea"/>
          <a:cs typeface="+mn-cs"/>
        </a:defRPr>
      </a:lvl4pPr>
      <a:lvl5pPr marL="2484105" indent="-276012" algn="l" defTabSz="1104047" rtl="0" eaLnBrk="1" latinLnBrk="0" hangingPunct="1">
        <a:lnSpc>
          <a:spcPct val="90000"/>
        </a:lnSpc>
        <a:spcBef>
          <a:spcPts val="604"/>
        </a:spcBef>
        <a:buFont typeface="Arial" panose="020B0604020202020204" pitchFamily="34" charset="0"/>
        <a:buChar char="•"/>
        <a:defRPr sz="2173" kern="1200">
          <a:solidFill>
            <a:schemeClr val="tx1"/>
          </a:solidFill>
          <a:latin typeface="+mn-lt"/>
          <a:ea typeface="+mn-ea"/>
          <a:cs typeface="+mn-cs"/>
        </a:defRPr>
      </a:lvl5pPr>
      <a:lvl6pPr marL="3036128" indent="-276012" algn="l" defTabSz="1104047" rtl="0" eaLnBrk="1" latinLnBrk="0" hangingPunct="1">
        <a:lnSpc>
          <a:spcPct val="90000"/>
        </a:lnSpc>
        <a:spcBef>
          <a:spcPts val="604"/>
        </a:spcBef>
        <a:buFont typeface="Arial" panose="020B0604020202020204" pitchFamily="34" charset="0"/>
        <a:buChar char="•"/>
        <a:defRPr sz="2173" kern="1200">
          <a:solidFill>
            <a:schemeClr val="tx1"/>
          </a:solidFill>
          <a:latin typeface="+mn-lt"/>
          <a:ea typeface="+mn-ea"/>
          <a:cs typeface="+mn-cs"/>
        </a:defRPr>
      </a:lvl6pPr>
      <a:lvl7pPr marL="3588151" indent="-276012" algn="l" defTabSz="1104047" rtl="0" eaLnBrk="1" latinLnBrk="0" hangingPunct="1">
        <a:lnSpc>
          <a:spcPct val="90000"/>
        </a:lnSpc>
        <a:spcBef>
          <a:spcPts val="604"/>
        </a:spcBef>
        <a:buFont typeface="Arial" panose="020B0604020202020204" pitchFamily="34" charset="0"/>
        <a:buChar char="•"/>
        <a:defRPr sz="2173" kern="1200">
          <a:solidFill>
            <a:schemeClr val="tx1"/>
          </a:solidFill>
          <a:latin typeface="+mn-lt"/>
          <a:ea typeface="+mn-ea"/>
          <a:cs typeface="+mn-cs"/>
        </a:defRPr>
      </a:lvl7pPr>
      <a:lvl8pPr marL="4140175" indent="-276012" algn="l" defTabSz="1104047" rtl="0" eaLnBrk="1" latinLnBrk="0" hangingPunct="1">
        <a:lnSpc>
          <a:spcPct val="90000"/>
        </a:lnSpc>
        <a:spcBef>
          <a:spcPts val="604"/>
        </a:spcBef>
        <a:buFont typeface="Arial" panose="020B0604020202020204" pitchFamily="34" charset="0"/>
        <a:buChar char="•"/>
        <a:defRPr sz="2173" kern="1200">
          <a:solidFill>
            <a:schemeClr val="tx1"/>
          </a:solidFill>
          <a:latin typeface="+mn-lt"/>
          <a:ea typeface="+mn-ea"/>
          <a:cs typeface="+mn-cs"/>
        </a:defRPr>
      </a:lvl8pPr>
      <a:lvl9pPr marL="4692198" indent="-276012" algn="l" defTabSz="1104047" rtl="0" eaLnBrk="1" latinLnBrk="0" hangingPunct="1">
        <a:lnSpc>
          <a:spcPct val="90000"/>
        </a:lnSpc>
        <a:spcBef>
          <a:spcPts val="604"/>
        </a:spcBef>
        <a:buFont typeface="Arial" panose="020B0604020202020204" pitchFamily="34" charset="0"/>
        <a:buChar char="•"/>
        <a:defRPr sz="2173" kern="1200">
          <a:solidFill>
            <a:schemeClr val="tx1"/>
          </a:solidFill>
          <a:latin typeface="+mn-lt"/>
          <a:ea typeface="+mn-ea"/>
          <a:cs typeface="+mn-cs"/>
        </a:defRPr>
      </a:lvl9pPr>
    </p:bodyStyle>
    <p:otherStyle>
      <a:defPPr>
        <a:defRPr lang="en-US"/>
      </a:defPPr>
      <a:lvl1pPr marL="0" algn="l" defTabSz="1104047" rtl="0" eaLnBrk="1" latinLnBrk="0" hangingPunct="1">
        <a:defRPr sz="2173" kern="1200">
          <a:solidFill>
            <a:schemeClr val="tx1"/>
          </a:solidFill>
          <a:latin typeface="+mn-lt"/>
          <a:ea typeface="+mn-ea"/>
          <a:cs typeface="+mn-cs"/>
        </a:defRPr>
      </a:lvl1pPr>
      <a:lvl2pPr marL="552023" algn="l" defTabSz="1104047" rtl="0" eaLnBrk="1" latinLnBrk="0" hangingPunct="1">
        <a:defRPr sz="2173" kern="1200">
          <a:solidFill>
            <a:schemeClr val="tx1"/>
          </a:solidFill>
          <a:latin typeface="+mn-lt"/>
          <a:ea typeface="+mn-ea"/>
          <a:cs typeface="+mn-cs"/>
        </a:defRPr>
      </a:lvl2pPr>
      <a:lvl3pPr marL="1104047" algn="l" defTabSz="1104047" rtl="0" eaLnBrk="1" latinLnBrk="0" hangingPunct="1">
        <a:defRPr sz="2173" kern="1200">
          <a:solidFill>
            <a:schemeClr val="tx1"/>
          </a:solidFill>
          <a:latin typeface="+mn-lt"/>
          <a:ea typeface="+mn-ea"/>
          <a:cs typeface="+mn-cs"/>
        </a:defRPr>
      </a:lvl3pPr>
      <a:lvl4pPr marL="1656070" algn="l" defTabSz="1104047" rtl="0" eaLnBrk="1" latinLnBrk="0" hangingPunct="1">
        <a:defRPr sz="2173" kern="1200">
          <a:solidFill>
            <a:schemeClr val="tx1"/>
          </a:solidFill>
          <a:latin typeface="+mn-lt"/>
          <a:ea typeface="+mn-ea"/>
          <a:cs typeface="+mn-cs"/>
        </a:defRPr>
      </a:lvl4pPr>
      <a:lvl5pPr marL="2208093" algn="l" defTabSz="1104047" rtl="0" eaLnBrk="1" latinLnBrk="0" hangingPunct="1">
        <a:defRPr sz="2173" kern="1200">
          <a:solidFill>
            <a:schemeClr val="tx1"/>
          </a:solidFill>
          <a:latin typeface="+mn-lt"/>
          <a:ea typeface="+mn-ea"/>
          <a:cs typeface="+mn-cs"/>
        </a:defRPr>
      </a:lvl5pPr>
      <a:lvl6pPr marL="2760116" algn="l" defTabSz="1104047" rtl="0" eaLnBrk="1" latinLnBrk="0" hangingPunct="1">
        <a:defRPr sz="2173" kern="1200">
          <a:solidFill>
            <a:schemeClr val="tx1"/>
          </a:solidFill>
          <a:latin typeface="+mn-lt"/>
          <a:ea typeface="+mn-ea"/>
          <a:cs typeface="+mn-cs"/>
        </a:defRPr>
      </a:lvl6pPr>
      <a:lvl7pPr marL="3312140" algn="l" defTabSz="1104047" rtl="0" eaLnBrk="1" latinLnBrk="0" hangingPunct="1">
        <a:defRPr sz="2173" kern="1200">
          <a:solidFill>
            <a:schemeClr val="tx1"/>
          </a:solidFill>
          <a:latin typeface="+mn-lt"/>
          <a:ea typeface="+mn-ea"/>
          <a:cs typeface="+mn-cs"/>
        </a:defRPr>
      </a:lvl7pPr>
      <a:lvl8pPr marL="3864163" algn="l" defTabSz="1104047" rtl="0" eaLnBrk="1" latinLnBrk="0" hangingPunct="1">
        <a:defRPr sz="2173" kern="1200">
          <a:solidFill>
            <a:schemeClr val="tx1"/>
          </a:solidFill>
          <a:latin typeface="+mn-lt"/>
          <a:ea typeface="+mn-ea"/>
          <a:cs typeface="+mn-cs"/>
        </a:defRPr>
      </a:lvl8pPr>
      <a:lvl9pPr marL="4416186" algn="l" defTabSz="1104047" rtl="0" eaLnBrk="1" latinLnBrk="0" hangingPunct="1">
        <a:defRPr sz="217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comments" Target="../comments/comment1.xml"/><Relationship Id="rId4" Type="http://schemas.openxmlformats.org/officeDocument/2006/relationships/hyperlink" Target="https://www.swyapc.org/primary-care-antibiotics/" TargetMode="External"/></Relationships>
</file>

<file path=ppt/slides/_rels/slide2.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image" Target="../media/image10.png"/><Relationship Id="rId18" Type="http://schemas.openxmlformats.org/officeDocument/2006/relationships/image" Target="../media/image15.png"/><Relationship Id="rId26" Type="http://schemas.openxmlformats.org/officeDocument/2006/relationships/image" Target="../media/image23.png"/><Relationship Id="rId3" Type="http://schemas.openxmlformats.org/officeDocument/2006/relationships/hyperlink" Target="https://www.gov.uk/government/publications/managing-common-infections-guidance-for-primary-care" TargetMode="External"/><Relationship Id="rId21" Type="http://schemas.openxmlformats.org/officeDocument/2006/relationships/image" Target="../media/image18.png"/><Relationship Id="rId34" Type="http://schemas.openxmlformats.org/officeDocument/2006/relationships/image" Target="../media/image31.png"/><Relationship Id="rId7" Type="http://schemas.openxmlformats.org/officeDocument/2006/relationships/image" Target="../media/image4.png"/><Relationship Id="rId12" Type="http://schemas.openxmlformats.org/officeDocument/2006/relationships/image" Target="../media/image9.png"/><Relationship Id="rId17" Type="http://schemas.openxmlformats.org/officeDocument/2006/relationships/image" Target="../media/image14.png"/><Relationship Id="rId25" Type="http://schemas.openxmlformats.org/officeDocument/2006/relationships/image" Target="../media/image22.png"/><Relationship Id="rId33" Type="http://schemas.openxmlformats.org/officeDocument/2006/relationships/image" Target="../media/image30.png"/><Relationship Id="rId2" Type="http://schemas.openxmlformats.org/officeDocument/2006/relationships/hyperlink" Target="http://www.hpa.org.uk/web/HPAwebFile/HPAweb_C/1279888711402" TargetMode="External"/><Relationship Id="rId16" Type="http://schemas.openxmlformats.org/officeDocument/2006/relationships/image" Target="../media/image13.png"/><Relationship Id="rId20" Type="http://schemas.openxmlformats.org/officeDocument/2006/relationships/image" Target="../media/image17.png"/><Relationship Id="rId29" Type="http://schemas.openxmlformats.org/officeDocument/2006/relationships/image" Target="../media/image26.png"/><Relationship Id="rId1" Type="http://schemas.openxmlformats.org/officeDocument/2006/relationships/slideLayout" Target="../slideLayouts/slideLayout7.xml"/><Relationship Id="rId6" Type="http://schemas.openxmlformats.org/officeDocument/2006/relationships/image" Target="../media/image3.png"/><Relationship Id="rId11" Type="http://schemas.openxmlformats.org/officeDocument/2006/relationships/image" Target="../media/image8.png"/><Relationship Id="rId24" Type="http://schemas.openxmlformats.org/officeDocument/2006/relationships/image" Target="../media/image21.png"/><Relationship Id="rId32" Type="http://schemas.openxmlformats.org/officeDocument/2006/relationships/image" Target="../media/image29.png"/><Relationship Id="rId5" Type="http://schemas.openxmlformats.org/officeDocument/2006/relationships/image" Target="../media/image2.png"/><Relationship Id="rId15" Type="http://schemas.openxmlformats.org/officeDocument/2006/relationships/image" Target="../media/image12.png"/><Relationship Id="rId23" Type="http://schemas.openxmlformats.org/officeDocument/2006/relationships/image" Target="../media/image20.png"/><Relationship Id="rId28" Type="http://schemas.openxmlformats.org/officeDocument/2006/relationships/image" Target="../media/image25.png"/><Relationship Id="rId10" Type="http://schemas.openxmlformats.org/officeDocument/2006/relationships/image" Target="../media/image7.png"/><Relationship Id="rId19" Type="http://schemas.openxmlformats.org/officeDocument/2006/relationships/image" Target="../media/image16.png"/><Relationship Id="rId31" Type="http://schemas.openxmlformats.org/officeDocument/2006/relationships/image" Target="../media/image28.png"/><Relationship Id="rId4" Type="http://schemas.openxmlformats.org/officeDocument/2006/relationships/hyperlink" Target="https://www.nice.org.uk/about/what-we-do/our-programmes/nice-guidance/antimicrobial-prescribing-guidelines" TargetMode="External"/><Relationship Id="rId9" Type="http://schemas.openxmlformats.org/officeDocument/2006/relationships/image" Target="../media/image6.png"/><Relationship Id="rId14" Type="http://schemas.openxmlformats.org/officeDocument/2006/relationships/image" Target="../media/image11.png"/><Relationship Id="rId22" Type="http://schemas.openxmlformats.org/officeDocument/2006/relationships/image" Target="../media/image19.png"/><Relationship Id="rId27" Type="http://schemas.openxmlformats.org/officeDocument/2006/relationships/image" Target="../media/image24.png"/><Relationship Id="rId30" Type="http://schemas.openxmlformats.org/officeDocument/2006/relationships/image" Target="../media/image27.png"/><Relationship Id="rId35" Type="http://schemas.openxmlformats.org/officeDocument/2006/relationships/image" Target="../media/image3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descr="http://www.swyapc.org/wp-content/uploads/2014/01/SWYAPC-logo.pn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261601" y="19102"/>
            <a:ext cx="1960881" cy="537876"/>
          </a:xfrm>
          <a:prstGeom prst="rect">
            <a:avLst/>
          </a:prstGeom>
          <a:noFill/>
          <a:ln>
            <a:noFill/>
          </a:ln>
        </p:spPr>
      </p:pic>
      <p:sp>
        <p:nvSpPr>
          <p:cNvPr id="6" name="TextBox 5"/>
          <p:cNvSpPr txBox="1"/>
          <p:nvPr/>
        </p:nvSpPr>
        <p:spPr>
          <a:xfrm>
            <a:off x="4029246" y="556978"/>
            <a:ext cx="7860891" cy="1677970"/>
          </a:xfrm>
          <a:prstGeom prst="rect">
            <a:avLst/>
          </a:prstGeom>
          <a:noFill/>
        </p:spPr>
        <p:txBody>
          <a:bodyPr wrap="square" rtlCol="0">
            <a:spAutoFit/>
          </a:bodyPr>
          <a:lstStyle/>
          <a:p>
            <a:pPr>
              <a:lnSpc>
                <a:spcPct val="115000"/>
              </a:lnSpc>
            </a:pPr>
            <a:r>
              <a:rPr lang="en-GB" sz="1800" b="1" dirty="0" smtClean="0">
                <a:latin typeface="Calibri" panose="020F0502020204030204" pitchFamily="34" charset="0"/>
                <a:ea typeface="Calibri" panose="020F0502020204030204" pitchFamily="34" charset="0"/>
                <a:cs typeface="Times New Roman" panose="02020603050405020304" pitchFamily="18" charset="0"/>
              </a:rPr>
              <a:t>Older </a:t>
            </a:r>
            <a:r>
              <a:rPr lang="en-GB" sz="1800" b="1" dirty="0">
                <a:latin typeface="Calibri" panose="020F0502020204030204" pitchFamily="34" charset="0"/>
                <a:ea typeface="Calibri" panose="020F0502020204030204" pitchFamily="34" charset="0"/>
                <a:cs typeface="Times New Roman" panose="02020603050405020304" pitchFamily="18" charset="0"/>
              </a:rPr>
              <a:t>patients (&gt;65) with suspected UTI </a:t>
            </a:r>
            <a:r>
              <a:rPr lang="en-GB" sz="1600" b="1" dirty="0">
                <a:latin typeface="Calibri" panose="020F0502020204030204" pitchFamily="34" charset="0"/>
                <a:ea typeface="Calibri" panose="020F0502020204030204" pitchFamily="34" charset="0"/>
                <a:cs typeface="Times New Roman" panose="02020603050405020304" pitchFamily="18" charset="0"/>
              </a:rPr>
              <a:t>(urinary tract infection)</a:t>
            </a:r>
          </a:p>
          <a:p>
            <a:pPr>
              <a:lnSpc>
                <a:spcPct val="115000"/>
              </a:lnSpc>
            </a:pPr>
            <a:r>
              <a:rPr lang="en-GB" sz="1600" b="1" i="1" dirty="0">
                <a:latin typeface="Calibri" panose="020F0502020204030204" pitchFamily="34" charset="0"/>
                <a:ea typeface="Calibri" panose="020F0502020204030204" pitchFamily="34" charset="0"/>
                <a:cs typeface="Times New Roman" panose="02020603050405020304" pitchFamily="18" charset="0"/>
              </a:rPr>
              <a:t>Guidance for Care Home staff</a:t>
            </a:r>
            <a:endParaRPr lang="en-GB" sz="1600" i="1" dirty="0">
              <a:latin typeface="Calibri" panose="020F0502020204030204" pitchFamily="34" charset="0"/>
              <a:ea typeface="Calibri" panose="020F0502020204030204" pitchFamily="34" charset="0"/>
              <a:cs typeface="Times New Roman" panose="02020603050405020304" pitchFamily="18" charset="0"/>
            </a:endParaRPr>
          </a:p>
          <a:p>
            <a:pPr marL="342910" indent="-342910">
              <a:lnSpc>
                <a:spcPct val="115000"/>
              </a:lnSpc>
              <a:buFont typeface="Symbol" panose="05050102010706020507" pitchFamily="18" charset="2"/>
              <a:buChar char=""/>
            </a:pPr>
            <a:r>
              <a:rPr lang="en-GB" sz="1400" dirty="0">
                <a:latin typeface="Calibri" panose="020F0502020204030204" pitchFamily="34" charset="0"/>
                <a:ea typeface="Calibri" panose="020F0502020204030204" pitchFamily="34" charset="0"/>
                <a:cs typeface="Times New Roman" panose="02020603050405020304" pitchFamily="18" charset="0"/>
              </a:rPr>
              <a:t>Complete </a:t>
            </a:r>
            <a:r>
              <a:rPr lang="en-GB" sz="1400" b="1" dirty="0">
                <a:latin typeface="Calibri" panose="020F0502020204030204" pitchFamily="34" charset="0"/>
                <a:ea typeface="Calibri" panose="020F0502020204030204" pitchFamily="34" charset="0"/>
                <a:cs typeface="Times New Roman" panose="02020603050405020304" pitchFamily="18" charset="0"/>
              </a:rPr>
              <a:t>1)</a:t>
            </a:r>
            <a:r>
              <a:rPr lang="en-GB" sz="1400" dirty="0">
                <a:latin typeface="Calibri" panose="020F0502020204030204" pitchFamily="34" charset="0"/>
                <a:ea typeface="Calibri" panose="020F0502020204030204" pitchFamily="34" charset="0"/>
                <a:cs typeface="Times New Roman" panose="02020603050405020304" pitchFamily="18" charset="0"/>
              </a:rPr>
              <a:t> to </a:t>
            </a:r>
            <a:r>
              <a:rPr lang="en-GB" sz="1400" b="1" dirty="0">
                <a:latin typeface="Calibri" panose="020F0502020204030204" pitchFamily="34" charset="0"/>
                <a:ea typeface="Calibri" panose="020F0502020204030204" pitchFamily="34" charset="0"/>
                <a:cs typeface="Times New Roman" panose="02020603050405020304" pitchFamily="18" charset="0"/>
              </a:rPr>
              <a:t>4) and patient details</a:t>
            </a:r>
            <a:r>
              <a:rPr lang="en-GB" sz="1400" dirty="0">
                <a:latin typeface="Calibri" panose="020F0502020204030204" pitchFamily="34" charset="0"/>
                <a:ea typeface="Calibri" panose="020F0502020204030204" pitchFamily="34" charset="0"/>
                <a:cs typeface="Times New Roman" panose="02020603050405020304" pitchFamily="18" charset="0"/>
              </a:rPr>
              <a:t> and fax to GP. Original to patient notes.</a:t>
            </a:r>
          </a:p>
          <a:p>
            <a:pPr marL="342910" indent="-342910">
              <a:lnSpc>
                <a:spcPct val="115000"/>
              </a:lnSpc>
              <a:buFont typeface="Symbol" panose="05050102010706020507" pitchFamily="18" charset="2"/>
              <a:buChar char=""/>
            </a:pPr>
            <a:r>
              <a:rPr lang="en-GB" sz="1400" b="1" dirty="0">
                <a:latin typeface="Calibri" panose="020F0502020204030204" pitchFamily="34" charset="0"/>
                <a:ea typeface="Calibri" panose="020F0502020204030204" pitchFamily="34" charset="0"/>
                <a:cs typeface="Times New Roman" panose="02020603050405020304" pitchFamily="18" charset="0"/>
              </a:rPr>
              <a:t>DO NOT PERFORM URINE DIPSTICK</a:t>
            </a:r>
            <a:r>
              <a:rPr lang="en-GB" sz="1400" dirty="0">
                <a:latin typeface="Calibri" panose="020F0502020204030204" pitchFamily="34" charset="0"/>
                <a:ea typeface="Calibri" panose="020F0502020204030204" pitchFamily="34" charset="0"/>
                <a:cs typeface="Times New Roman" panose="02020603050405020304" pitchFamily="18" charset="0"/>
              </a:rPr>
              <a:t> – No longer recommended in </a:t>
            </a:r>
            <a:r>
              <a:rPr lang="en-GB" sz="1400" dirty="0" smtClean="0">
                <a:latin typeface="Calibri" panose="020F0502020204030204" pitchFamily="34" charset="0"/>
                <a:ea typeface="Calibri" panose="020F0502020204030204" pitchFamily="34" charset="0"/>
                <a:cs typeface="Times New Roman" panose="02020603050405020304" pitchFamily="18" charset="0"/>
              </a:rPr>
              <a:t>patients </a:t>
            </a:r>
            <a:r>
              <a:rPr lang="en-GB" sz="1400" dirty="0">
                <a:latin typeface="Calibri" panose="020F0502020204030204" pitchFamily="34" charset="0"/>
                <a:ea typeface="Calibri" panose="020F0502020204030204" pitchFamily="34" charset="0"/>
                <a:cs typeface="Times New Roman" panose="02020603050405020304" pitchFamily="18" charset="0"/>
              </a:rPr>
              <a:t>&gt;65 years</a:t>
            </a:r>
          </a:p>
          <a:p>
            <a:pPr marL="342910" indent="-342910">
              <a:lnSpc>
                <a:spcPct val="115000"/>
              </a:lnSpc>
              <a:buFont typeface="Symbol" panose="05050102010706020507" pitchFamily="18" charset="2"/>
              <a:buChar char=""/>
            </a:pPr>
            <a:r>
              <a:rPr lang="en-GB" sz="1400" dirty="0">
                <a:latin typeface="Calibri" panose="020F0502020204030204" pitchFamily="34" charset="0"/>
                <a:ea typeface="Calibri" panose="020F0502020204030204" pitchFamily="34" charset="0"/>
                <a:cs typeface="Times New Roman" panose="02020603050405020304" pitchFamily="18" charset="0"/>
              </a:rPr>
              <a:t>CLEAR URINE – UTI highly unlikely</a:t>
            </a:r>
          </a:p>
          <a:p>
            <a:pPr marL="342910" indent="-342910">
              <a:lnSpc>
                <a:spcPct val="115000"/>
              </a:lnSpc>
              <a:spcAft>
                <a:spcPts val="1000"/>
              </a:spcAft>
              <a:buFont typeface="Symbol" panose="05050102010706020507" pitchFamily="18" charset="2"/>
              <a:buChar char=""/>
            </a:pPr>
            <a:r>
              <a:rPr lang="en-GB" sz="1400" dirty="0">
                <a:latin typeface="Calibri" panose="020F0502020204030204" pitchFamily="34" charset="0"/>
                <a:ea typeface="Calibri" panose="020F0502020204030204" pitchFamily="34" charset="0"/>
                <a:cs typeface="Times New Roman" panose="02020603050405020304" pitchFamily="18" charset="0"/>
              </a:rPr>
              <a:t>Consider MSU if possible if ≥ 2 signs of infection (especially dysuria, </a:t>
            </a:r>
            <a:r>
              <a:rPr lang="en-GB" sz="1400" dirty="0" smtClean="0">
                <a:latin typeface="Calibri" panose="020F0502020204030204" pitchFamily="34" charset="0"/>
                <a:ea typeface="Calibri" panose="020F0502020204030204" pitchFamily="34" charset="0"/>
                <a:cs typeface="Times New Roman" panose="02020603050405020304" pitchFamily="18" charset="0"/>
              </a:rPr>
              <a:t>temp&gt;38</a:t>
            </a:r>
            <a:r>
              <a:rPr lang="en-GB" sz="1400" dirty="0">
                <a:latin typeface="Calibri" panose="020F0502020204030204" pitchFamily="34" charset="0"/>
                <a:ea typeface="Calibri" panose="020F0502020204030204" pitchFamily="34" charset="0"/>
                <a:cs typeface="Times New Roman" panose="02020603050405020304" pitchFamily="18" charset="0"/>
              </a:rPr>
              <a:t>⁰C or new incontinence)</a:t>
            </a:r>
          </a:p>
        </p:txBody>
      </p:sp>
      <p:graphicFrame>
        <p:nvGraphicFramePr>
          <p:cNvPr id="10" name="Table 9"/>
          <p:cNvGraphicFramePr>
            <a:graphicFrameLocks noGrp="1"/>
          </p:cNvGraphicFramePr>
          <p:nvPr>
            <p:extLst>
              <p:ext uri="{D42A27DB-BD31-4B8C-83A1-F6EECF244321}">
                <p14:modId xmlns:p14="http://schemas.microsoft.com/office/powerpoint/2010/main" val="3232190516"/>
              </p:ext>
            </p:extLst>
          </p:nvPr>
        </p:nvGraphicFramePr>
        <p:xfrm>
          <a:off x="5391011" y="3242756"/>
          <a:ext cx="4227830" cy="2673996"/>
        </p:xfrm>
        <a:graphic>
          <a:graphicData uri="http://schemas.openxmlformats.org/drawingml/2006/table">
            <a:tbl>
              <a:tblPr firstRow="1" firstCol="1" bandRow="1"/>
              <a:tblGrid>
                <a:gridCol w="2948940"/>
                <a:gridCol w="506319"/>
                <a:gridCol w="772571"/>
              </a:tblGrid>
              <a:tr h="488658">
                <a:tc gridSpan="3">
                  <a:txBody>
                    <a:bodyPr/>
                    <a:lstStyle/>
                    <a:p>
                      <a:pPr>
                        <a:lnSpc>
                          <a:spcPct val="115000"/>
                        </a:lnSpc>
                        <a:spcAft>
                          <a:spcPts val="0"/>
                        </a:spcAft>
                      </a:pPr>
                      <a:r>
                        <a:rPr lang="en-GB" altLang="en-US" sz="1400" b="1" dirty="0" smtClean="0">
                          <a:latin typeface="Calibri" panose="020F0502020204030204" pitchFamily="34" charset="0"/>
                          <a:ea typeface="Calibri" panose="020F0502020204030204" pitchFamily="34" charset="0"/>
                          <a:cs typeface="Times New Roman" panose="02020603050405020304" pitchFamily="18" charset="0"/>
                        </a:rPr>
                        <a:t> 3) All </a:t>
                      </a:r>
                      <a:r>
                        <a:rPr lang="en-GB" sz="1400" b="1" dirty="0" smtClean="0">
                          <a:latin typeface="Calibri" panose="020F0502020204030204" pitchFamily="34" charset="0"/>
                          <a:ea typeface="Calibri" panose="020F0502020204030204" pitchFamily="34" charset="0"/>
                          <a:cs typeface="Times New Roman" panose="02020603050405020304" pitchFamily="18" charset="0"/>
                        </a:rPr>
                        <a:t>patients:</a:t>
                      </a:r>
                    </a:p>
                    <a:p>
                      <a:pPr>
                        <a:lnSpc>
                          <a:spcPct val="115000"/>
                        </a:lnSpc>
                        <a:spcAft>
                          <a:spcPts val="0"/>
                        </a:spcAft>
                      </a:pP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nSpc>
                          <a:spcPct val="115000"/>
                        </a:lnSpc>
                        <a:spcAft>
                          <a:spcPts val="0"/>
                        </a:spcAf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GB"/>
                    </a:p>
                  </a:txBody>
                  <a:tcPr/>
                </a:tc>
              </a:tr>
              <a:tr h="244329">
                <a:tc>
                  <a:txBody>
                    <a:bodyPr/>
                    <a:lstStyle/>
                    <a:p>
                      <a:pPr>
                        <a:lnSpc>
                          <a:spcPct val="115000"/>
                        </a:lnSpc>
                        <a:spcAft>
                          <a:spcPts val="0"/>
                        </a:spcAft>
                      </a:pPr>
                      <a:r>
                        <a:rPr lang="en-GB" sz="1400" b="1" dirty="0" smtClean="0">
                          <a:effectLst/>
                          <a:latin typeface="Calibri" panose="020F0502020204030204" pitchFamily="34" charset="0"/>
                          <a:ea typeface="Calibri" panose="020F0502020204030204" pitchFamily="34" charset="0"/>
                          <a:cs typeface="Times New Roman" panose="02020603050405020304" pitchFamily="18" charset="0"/>
                        </a:rPr>
                        <a:t>Sign/Symptom</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nSpc>
                          <a:spcPct val="115000"/>
                        </a:lnSpc>
                        <a:spcAft>
                          <a:spcPts val="0"/>
                        </a:spcAft>
                      </a:pPr>
                      <a:r>
                        <a:rPr lang="en-GB" sz="1400" b="1" dirty="0">
                          <a:effectLst/>
                          <a:latin typeface="Calibri" panose="020F0502020204030204" pitchFamily="34" charset="0"/>
                          <a:ea typeface="Calibri" panose="020F0502020204030204" pitchFamily="34" charset="0"/>
                          <a:cs typeface="Times New Roman" panose="02020603050405020304" pitchFamily="18" charset="0"/>
                        </a:rPr>
                        <a:t>Tick if present</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GB"/>
                    </a:p>
                  </a:txBody>
                  <a:tcPr/>
                </a:tc>
              </a:tr>
              <a:tr h="388083">
                <a:tc>
                  <a:txBody>
                    <a:bodyPr/>
                    <a:lstStyle/>
                    <a:p>
                      <a:pPr>
                        <a:lnSpc>
                          <a:spcPct val="115000"/>
                        </a:lnSpc>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Temperature above </a:t>
                      </a:r>
                      <a:r>
                        <a:rPr lang="en-GB" sz="1100" dirty="0" smtClean="0">
                          <a:effectLst/>
                          <a:latin typeface="Calibri" panose="020F0502020204030204" pitchFamily="34" charset="0"/>
                          <a:ea typeface="Calibri" panose="020F0502020204030204" pitchFamily="34" charset="0"/>
                          <a:cs typeface="Times New Roman" panose="02020603050405020304" pitchFamily="18" charset="0"/>
                        </a:rPr>
                        <a:t>38.3⁰C </a:t>
                      </a:r>
                      <a:r>
                        <a:rPr lang="en-GB" sz="1100" dirty="0">
                          <a:effectLst/>
                          <a:latin typeface="Calibri" panose="020F0502020204030204" pitchFamily="34" charset="0"/>
                          <a:ea typeface="Calibri" panose="020F0502020204030204" pitchFamily="34" charset="0"/>
                          <a:cs typeface="Times New Roman" panose="02020603050405020304" pitchFamily="18" charset="0"/>
                        </a:rPr>
                        <a:t>or below </a:t>
                      </a:r>
                      <a:r>
                        <a:rPr lang="en-GB" sz="1100" dirty="0" smtClean="0">
                          <a:effectLst/>
                          <a:latin typeface="Calibri" panose="020F0502020204030204" pitchFamily="34" charset="0"/>
                          <a:ea typeface="Calibri" panose="020F0502020204030204" pitchFamily="34" charset="0"/>
                          <a:cs typeface="Times New Roman" panose="02020603050405020304" pitchFamily="18" charset="0"/>
                        </a:rPr>
                        <a:t>36⁰C </a:t>
                      </a:r>
                      <a:r>
                        <a:rPr lang="en-GB" sz="1100" dirty="0">
                          <a:effectLst/>
                          <a:latin typeface="Calibri" panose="020F0502020204030204" pitchFamily="34" charset="0"/>
                          <a:ea typeface="Calibri" panose="020F0502020204030204" pitchFamily="34" charset="0"/>
                          <a:cs typeface="Times New Roman" panose="02020603050405020304" pitchFamily="18" charset="0"/>
                        </a:rPr>
                        <a:t>or </a:t>
                      </a:r>
                      <a:r>
                        <a:rPr lang="en-GB" sz="1100" dirty="0" smtClean="0">
                          <a:effectLst/>
                          <a:latin typeface="Calibri" panose="020F0502020204030204" pitchFamily="34" charset="0"/>
                          <a:ea typeface="Calibri" panose="020F0502020204030204" pitchFamily="34" charset="0"/>
                          <a:cs typeface="Times New Roman" panose="02020603050405020304" pitchFamily="18" charset="0"/>
                        </a:rPr>
                        <a:t>shaking/chills </a:t>
                      </a:r>
                      <a:r>
                        <a:rPr lang="en-GB" sz="1100" dirty="0">
                          <a:effectLst/>
                          <a:latin typeface="Calibri" panose="020F0502020204030204" pitchFamily="34" charset="0"/>
                          <a:ea typeface="Calibri" panose="020F0502020204030204" pitchFamily="34" charset="0"/>
                          <a:cs typeface="Times New Roman" panose="02020603050405020304" pitchFamily="18" charset="0"/>
                        </a:rPr>
                        <a:t>(</a:t>
                      </a:r>
                      <a:r>
                        <a:rPr lang="en-GB" sz="1100" dirty="0" smtClean="0">
                          <a:effectLst/>
                          <a:latin typeface="Calibri" panose="020F0502020204030204" pitchFamily="34" charset="0"/>
                          <a:ea typeface="Calibri" panose="020F0502020204030204" pitchFamily="34" charset="0"/>
                          <a:cs typeface="Times New Roman" panose="02020603050405020304" pitchFamily="18" charset="0"/>
                        </a:rPr>
                        <a:t>rigors) in </a:t>
                      </a:r>
                      <a:r>
                        <a:rPr lang="en-GB" sz="1100" dirty="0">
                          <a:effectLst/>
                          <a:latin typeface="Calibri" panose="020F0502020204030204" pitchFamily="34" charset="0"/>
                          <a:ea typeface="Calibri" panose="020F0502020204030204" pitchFamily="34" charset="0"/>
                          <a:cs typeface="Times New Roman" panose="02020603050405020304" pitchFamily="18" charset="0"/>
                        </a:rPr>
                        <a:t>last 24 hours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nSpc>
                          <a:spcPct val="115000"/>
                        </a:lnSpc>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GB"/>
                    </a:p>
                  </a:txBody>
                  <a:tcPr/>
                </a:tc>
              </a:tr>
              <a:tr h="191973">
                <a:tc>
                  <a:txBody>
                    <a:bodyPr/>
                    <a:lstStyle/>
                    <a:p>
                      <a:pPr>
                        <a:lnSpc>
                          <a:spcPct val="115000"/>
                        </a:lnSpc>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Heart </a:t>
                      </a:r>
                      <a:r>
                        <a:rPr lang="en-GB" sz="1100" dirty="0" smtClean="0">
                          <a:effectLst/>
                          <a:latin typeface="Calibri" panose="020F0502020204030204" pitchFamily="34" charset="0"/>
                          <a:ea typeface="Calibri" panose="020F0502020204030204" pitchFamily="34" charset="0"/>
                          <a:cs typeface="Times New Roman" panose="02020603050405020304" pitchFamily="18" charset="0"/>
                        </a:rPr>
                        <a:t>rate </a:t>
                      </a:r>
                      <a:r>
                        <a:rPr lang="en-GB" sz="1100" dirty="0">
                          <a:effectLst/>
                          <a:latin typeface="Calibri" panose="020F0502020204030204" pitchFamily="34" charset="0"/>
                          <a:ea typeface="Calibri" panose="020F0502020204030204" pitchFamily="34" charset="0"/>
                          <a:cs typeface="Times New Roman" panose="02020603050405020304" pitchFamily="18" charset="0"/>
                        </a:rPr>
                        <a:t>&gt;</a:t>
                      </a:r>
                      <a:r>
                        <a:rPr lang="en-GB" sz="1100" dirty="0" smtClean="0">
                          <a:effectLst/>
                          <a:latin typeface="Calibri" panose="020F0502020204030204" pitchFamily="34" charset="0"/>
                          <a:ea typeface="Calibri" panose="020F0502020204030204" pitchFamily="34" charset="0"/>
                          <a:cs typeface="Times New Roman" panose="02020603050405020304" pitchFamily="18" charset="0"/>
                        </a:rPr>
                        <a:t>90 beats/min</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nSpc>
                          <a:spcPct val="115000"/>
                        </a:lnSpc>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GB"/>
                    </a:p>
                  </a:txBody>
                  <a:tcPr/>
                </a:tc>
              </a:tr>
              <a:tr h="191973">
                <a:tc>
                  <a:txBody>
                    <a:bodyPr/>
                    <a:lstStyle/>
                    <a:p>
                      <a:pPr>
                        <a:lnSpc>
                          <a:spcPct val="115000"/>
                        </a:lnSpc>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Respiratory rate &gt;</a:t>
                      </a:r>
                      <a:r>
                        <a:rPr lang="en-GB" sz="1100" dirty="0" smtClean="0">
                          <a:effectLst/>
                          <a:latin typeface="Calibri" panose="020F0502020204030204" pitchFamily="34" charset="0"/>
                          <a:ea typeface="Calibri" panose="020F0502020204030204" pitchFamily="34" charset="0"/>
                          <a:cs typeface="Times New Roman" panose="02020603050405020304" pitchFamily="18" charset="0"/>
                        </a:rPr>
                        <a:t>20 breaths/min</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nSpc>
                          <a:spcPct val="115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GB"/>
                    </a:p>
                  </a:txBody>
                  <a:tcPr/>
                </a:tc>
              </a:tr>
              <a:tr h="388083">
                <a:tc>
                  <a:txBody>
                    <a:bodyPr/>
                    <a:lstStyle/>
                    <a:p>
                      <a:pPr>
                        <a:lnSpc>
                          <a:spcPct val="115000"/>
                        </a:lnSpc>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Blood glucose &gt;</a:t>
                      </a:r>
                      <a:r>
                        <a:rPr lang="en-GB" sz="1100" dirty="0" smtClean="0">
                          <a:effectLst/>
                          <a:latin typeface="Calibri" panose="020F0502020204030204" pitchFamily="34" charset="0"/>
                          <a:ea typeface="Calibri" panose="020F0502020204030204" pitchFamily="34" charset="0"/>
                          <a:cs typeface="Times New Roman" panose="02020603050405020304" pitchFamily="18" charset="0"/>
                        </a:rPr>
                        <a:t>7.7 </a:t>
                      </a:r>
                      <a:r>
                        <a:rPr lang="en-GB" sz="1100" dirty="0" err="1" smtClean="0">
                          <a:effectLst/>
                          <a:latin typeface="Calibri" panose="020F0502020204030204" pitchFamily="34" charset="0"/>
                          <a:ea typeface="Calibri" panose="020F0502020204030204" pitchFamily="34" charset="0"/>
                          <a:cs typeface="Times New Roman" panose="02020603050405020304" pitchFamily="18" charset="0"/>
                        </a:rPr>
                        <a:t>mmol</a:t>
                      </a:r>
                      <a:r>
                        <a:rPr lang="en-GB" sz="1100" dirty="0" smtClean="0">
                          <a:effectLst/>
                          <a:latin typeface="Calibri" panose="020F0502020204030204" pitchFamily="34" charset="0"/>
                          <a:ea typeface="Calibri" panose="020F0502020204030204" pitchFamily="34" charset="0"/>
                          <a:cs typeface="Times New Roman" panose="02020603050405020304" pitchFamily="18" charset="0"/>
                        </a:rPr>
                        <a:t>/L in absence of diabetes</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Diabetic?          Y </a:t>
                      </a:r>
                      <a:r>
                        <a:rPr lang="en-GB" sz="1100" dirty="0" smtClean="0">
                          <a:effectLst/>
                          <a:latin typeface="Calibri" panose="020F0502020204030204" pitchFamily="34" charset="0"/>
                          <a:ea typeface="Calibri" panose="020F0502020204030204" pitchFamily="34" charset="0"/>
                          <a:cs typeface="Times New Roman" panose="02020603050405020304" pitchFamily="18" charset="0"/>
                        </a:rPr>
                        <a:t>/N</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88083">
                <a:tc>
                  <a:txBody>
                    <a:bodyPr/>
                    <a:lstStyle/>
                    <a:p>
                      <a:pPr>
                        <a:lnSpc>
                          <a:spcPct val="115000"/>
                        </a:lnSpc>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Bloods taken</a:t>
                      </a:r>
                      <a:r>
                        <a:rPr lang="en-GB" sz="1100" dirty="0" smtClean="0">
                          <a:effectLst/>
                          <a:latin typeface="Calibri" panose="020F0502020204030204" pitchFamily="34" charset="0"/>
                          <a:ea typeface="Calibri" panose="020F0502020204030204" pitchFamily="34" charset="0"/>
                          <a:cs typeface="Times New Roman" panose="02020603050405020304" pitchFamily="18" charset="0"/>
                        </a:rPr>
                        <a:t>?</a:t>
                      </a:r>
                    </a:p>
                    <a:p>
                      <a:pPr>
                        <a:lnSpc>
                          <a:spcPct val="115000"/>
                        </a:lnSpc>
                        <a:spcAft>
                          <a:spcPts val="0"/>
                        </a:spcAft>
                      </a:pPr>
                      <a:r>
                        <a:rPr lang="en-GB" sz="1100" dirty="0" smtClean="0">
                          <a:effectLst/>
                          <a:latin typeface="Calibri" panose="020F0502020204030204" pitchFamily="34" charset="0"/>
                          <a:ea typeface="Calibri" panose="020F0502020204030204" pitchFamily="34" charset="0"/>
                          <a:cs typeface="Times New Roman" panose="02020603050405020304" pitchFamily="18" charset="0"/>
                        </a:rPr>
                        <a:t>WCC &gt;12/µL or &lt; 4/µL</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WCC:                CRP:</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88083">
                <a:tc>
                  <a:txBody>
                    <a:bodyPr/>
                    <a:lstStyle/>
                    <a:p>
                      <a:pPr>
                        <a:lnSpc>
                          <a:spcPct val="115000"/>
                        </a:lnSpc>
                        <a:spcAft>
                          <a:spcPts val="0"/>
                        </a:spcAft>
                      </a:pPr>
                      <a:r>
                        <a:rPr lang="en-GB" sz="1100" b="1" dirty="0">
                          <a:effectLst/>
                          <a:latin typeface="Calibri" panose="020F0502020204030204" pitchFamily="34" charset="0"/>
                          <a:ea typeface="Calibri" panose="020F0502020204030204" pitchFamily="34" charset="0"/>
                          <a:cs typeface="Times New Roman" panose="02020603050405020304" pitchFamily="18" charset="0"/>
                        </a:rPr>
                        <a:t>New onset or worsening </a:t>
                      </a:r>
                      <a:r>
                        <a:rPr lang="en-GB" sz="1100" dirty="0">
                          <a:effectLst/>
                          <a:latin typeface="Calibri" panose="020F0502020204030204" pitchFamily="34" charset="0"/>
                          <a:ea typeface="Calibri" panose="020F0502020204030204" pitchFamily="34" charset="0"/>
                          <a:cs typeface="Times New Roman" panose="02020603050405020304" pitchFamily="18" charset="0"/>
                        </a:rPr>
                        <a:t>confusion or </a:t>
                      </a:r>
                      <a:r>
                        <a:rPr lang="en-GB" sz="1100" dirty="0" smtClean="0">
                          <a:effectLst/>
                          <a:latin typeface="Calibri" panose="020F0502020204030204" pitchFamily="34" charset="0"/>
                          <a:ea typeface="Calibri" panose="020F0502020204030204" pitchFamily="34" charset="0"/>
                          <a:cs typeface="Times New Roman" panose="02020603050405020304" pitchFamily="18" charset="0"/>
                        </a:rPr>
                        <a:t>agitation</a:t>
                      </a:r>
                    </a:p>
                    <a:p>
                      <a:pPr>
                        <a:lnSpc>
                          <a:spcPct val="115000"/>
                        </a:lnSpc>
                        <a:spcAft>
                          <a:spcPts val="0"/>
                        </a:spcAf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nSpc>
                          <a:spcPct val="115000"/>
                        </a:lnSpc>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GB"/>
                    </a:p>
                  </a:txBody>
                  <a:tcPr/>
                </a:tc>
              </a:tr>
            </a:tbl>
          </a:graphicData>
        </a:graphic>
      </p:graphicFrame>
      <p:sp>
        <p:nvSpPr>
          <p:cNvPr id="11" name="Rectangle 10"/>
          <p:cNvSpPr/>
          <p:nvPr/>
        </p:nvSpPr>
        <p:spPr>
          <a:xfrm>
            <a:off x="274075" y="2263342"/>
            <a:ext cx="11948406" cy="677828"/>
          </a:xfrm>
          <a:prstGeom prst="rect">
            <a:avLst/>
          </a:prstGeom>
        </p:spPr>
        <p:txBody>
          <a:bodyPr wrap="square">
            <a:spAutoFit/>
          </a:bodyPr>
          <a:lstStyle/>
          <a:p>
            <a:pPr>
              <a:lnSpc>
                <a:spcPct val="115000"/>
              </a:lnSpc>
              <a:spcAft>
                <a:spcPts val="1000"/>
              </a:spcAft>
            </a:pPr>
            <a:r>
              <a:rPr lang="en-GB" sz="1400" b="1" dirty="0">
                <a:latin typeface="Calibri" panose="020F0502020204030204" pitchFamily="34" charset="0"/>
                <a:ea typeface="Calibri" panose="020F0502020204030204" pitchFamily="34" charset="0"/>
                <a:cs typeface="Times New Roman" panose="02020603050405020304" pitchFamily="18" charset="0"/>
              </a:rPr>
              <a:t>1) Signs of any other infection source? </a:t>
            </a:r>
            <a:r>
              <a:rPr lang="en-GB" sz="1400" b="1" dirty="0" smtClean="0">
                <a:latin typeface="Calibri" panose="020F0502020204030204" pitchFamily="34" charset="0"/>
                <a:ea typeface="Calibri" panose="020F0502020204030204" pitchFamily="34" charset="0"/>
                <a:cs typeface="Times New Roman" panose="02020603050405020304" pitchFamily="18" charset="0"/>
              </a:rPr>
              <a:t>	Y/N	If Y circle </a:t>
            </a:r>
            <a:r>
              <a:rPr lang="en-GB" sz="1400" b="1" dirty="0">
                <a:latin typeface="Calibri" panose="020F0502020204030204" pitchFamily="34" charset="0"/>
                <a:ea typeface="Calibri" panose="020F0502020204030204" pitchFamily="34" charset="0"/>
                <a:cs typeface="Times New Roman" panose="02020603050405020304" pitchFamily="18" charset="0"/>
              </a:rPr>
              <a:t>any NEW symptoms which apply:</a:t>
            </a:r>
            <a:endParaRPr lang="en-GB" sz="14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en-GB" sz="1200" dirty="0">
                <a:latin typeface="Calibri" panose="020F0502020204030204" pitchFamily="34" charset="0"/>
                <a:ea typeface="Calibri" panose="020F0502020204030204" pitchFamily="34" charset="0"/>
                <a:cs typeface="Times New Roman" panose="02020603050405020304" pitchFamily="18" charset="0"/>
              </a:rPr>
              <a:t>Cough	Shortness of breath	Sputum production	Nausea/vomiting	Diarrhoea	         Abdominal pain	Red/warm/swollen area of skin</a:t>
            </a:r>
          </a:p>
        </p:txBody>
      </p:sp>
      <p:sp>
        <p:nvSpPr>
          <p:cNvPr id="12" name="TextBox 11"/>
          <p:cNvSpPr txBox="1"/>
          <p:nvPr/>
        </p:nvSpPr>
        <p:spPr>
          <a:xfrm>
            <a:off x="274075" y="168215"/>
            <a:ext cx="3583858" cy="1808223"/>
          </a:xfrm>
          <a:prstGeom prst="rect">
            <a:avLst/>
          </a:prstGeom>
          <a:noFill/>
          <a:ln w="12700">
            <a:solidFill>
              <a:schemeClr val="tx1"/>
            </a:solidFill>
          </a:ln>
        </p:spPr>
        <p:txBody>
          <a:bodyPr wrap="square" rtlCol="0">
            <a:spAutoFit/>
          </a:bodyPr>
          <a:lstStyle/>
          <a:p>
            <a:endParaRPr lang="en-GB" sz="1400" dirty="0"/>
          </a:p>
          <a:p>
            <a:r>
              <a:rPr lang="en-GB" sz="1400" b="1" dirty="0"/>
              <a:t>Patient:</a:t>
            </a:r>
            <a:r>
              <a:rPr lang="en-GB" sz="1400" dirty="0"/>
              <a:t>……………………………………………………………</a:t>
            </a:r>
          </a:p>
          <a:p>
            <a:endParaRPr lang="en-GB" sz="1400" b="1" dirty="0"/>
          </a:p>
          <a:p>
            <a:r>
              <a:rPr lang="en-GB" sz="1400" b="1" dirty="0"/>
              <a:t>DOB</a:t>
            </a:r>
            <a:r>
              <a:rPr lang="en-GB" sz="1400" dirty="0"/>
              <a:t>:……………………………………………………………….</a:t>
            </a:r>
          </a:p>
          <a:p>
            <a:endParaRPr lang="en-GB" sz="1400" dirty="0"/>
          </a:p>
          <a:p>
            <a:r>
              <a:rPr lang="en-GB" sz="1400" b="1" dirty="0"/>
              <a:t>Nursing Home</a:t>
            </a:r>
            <a:r>
              <a:rPr lang="en-GB" sz="1400" dirty="0"/>
              <a:t>:………………………………………….…….</a:t>
            </a:r>
          </a:p>
          <a:p>
            <a:endParaRPr lang="en-GB" sz="1400" dirty="0"/>
          </a:p>
          <a:p>
            <a:r>
              <a:rPr lang="en-GB" sz="1400" b="1" dirty="0"/>
              <a:t>Date:</a:t>
            </a:r>
            <a:r>
              <a:rPr lang="en-GB" sz="1400" dirty="0"/>
              <a:t>……………………………   </a:t>
            </a:r>
            <a:r>
              <a:rPr lang="en-GB" sz="1400" b="1" dirty="0"/>
              <a:t>Carer</a:t>
            </a:r>
            <a:r>
              <a:rPr lang="en-GB" sz="1400" dirty="0"/>
              <a:t>:……………….…..</a:t>
            </a:r>
          </a:p>
        </p:txBody>
      </p:sp>
      <p:graphicFrame>
        <p:nvGraphicFramePr>
          <p:cNvPr id="14" name="Table 13"/>
          <p:cNvGraphicFramePr>
            <a:graphicFrameLocks noGrp="1"/>
          </p:cNvGraphicFramePr>
          <p:nvPr>
            <p:extLst>
              <p:ext uri="{D42A27DB-BD31-4B8C-83A1-F6EECF244321}">
                <p14:modId xmlns:p14="http://schemas.microsoft.com/office/powerpoint/2010/main" val="981807775"/>
              </p:ext>
            </p:extLst>
          </p:nvPr>
        </p:nvGraphicFramePr>
        <p:xfrm>
          <a:off x="283907" y="3189109"/>
          <a:ext cx="4771390" cy="2664380"/>
        </p:xfrm>
        <a:graphic>
          <a:graphicData uri="http://schemas.openxmlformats.org/drawingml/2006/table">
            <a:tbl>
              <a:tblPr firstRow="1" firstCol="1" bandRow="1"/>
              <a:tblGrid>
                <a:gridCol w="1257300"/>
                <a:gridCol w="2790190"/>
                <a:gridCol w="723900"/>
              </a:tblGrid>
              <a:tr h="361510">
                <a:tc gridSpan="3">
                  <a:txBody>
                    <a:bodyPr/>
                    <a:lstStyle/>
                    <a:p>
                      <a:pPr>
                        <a:lnSpc>
                          <a:spcPct val="115000"/>
                        </a:lnSpc>
                        <a:spcAft>
                          <a:spcPts val="0"/>
                        </a:spcAft>
                      </a:pPr>
                      <a:r>
                        <a:rPr lang="en-GB" altLang="en-US" sz="1400" b="1" dirty="0" smtClean="0">
                          <a:latin typeface="Calibri" panose="020F0502020204030204" pitchFamily="34" charset="0"/>
                          <a:ea typeface="Calibri" panose="020F0502020204030204" pitchFamily="34" charset="0"/>
                          <a:cs typeface="Times New Roman" panose="02020603050405020304" pitchFamily="18" charset="0"/>
                        </a:rPr>
                        <a:t>2) Patients who can communicate symptoms:</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nSpc>
                          <a:spcPct val="115000"/>
                        </a:lnSpc>
                        <a:spcAft>
                          <a:spcPts val="0"/>
                        </a:spcAf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nSpc>
                          <a:spcPct val="115000"/>
                        </a:lnSpc>
                        <a:spcAft>
                          <a:spcPts val="0"/>
                        </a:spcAf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05831">
                <a:tc>
                  <a:txBody>
                    <a:bodyPr/>
                    <a:lstStyle/>
                    <a:p>
                      <a:pPr>
                        <a:lnSpc>
                          <a:spcPct val="115000"/>
                        </a:lnSpc>
                        <a:spcAft>
                          <a:spcPts val="0"/>
                        </a:spcAft>
                      </a:pPr>
                      <a:r>
                        <a:rPr lang="en-GB" sz="1400" b="1" dirty="0">
                          <a:effectLst/>
                          <a:latin typeface="Calibri" panose="020F0502020204030204" pitchFamily="34" charset="0"/>
                          <a:ea typeface="Calibri" panose="020F0502020204030204" pitchFamily="34" charset="0"/>
                          <a:cs typeface="Times New Roman" panose="02020603050405020304" pitchFamily="18" charset="0"/>
                        </a:rPr>
                        <a:t>NEW ONSET Sign/Symptom</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effectLst/>
                          <a:latin typeface="Calibri" panose="020F0502020204030204" pitchFamily="34" charset="0"/>
                          <a:ea typeface="Calibri" panose="020F0502020204030204" pitchFamily="34" charset="0"/>
                          <a:cs typeface="Times New Roman" panose="02020603050405020304" pitchFamily="18" charset="0"/>
                        </a:rPr>
                        <a:t>What does this mean?</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effectLst/>
                          <a:latin typeface="Calibri" panose="020F0502020204030204" pitchFamily="34" charset="0"/>
                          <a:ea typeface="Calibri" panose="020F0502020204030204" pitchFamily="34" charset="0"/>
                          <a:cs typeface="Times New Roman" panose="02020603050405020304" pitchFamily="18" charset="0"/>
                        </a:rPr>
                        <a:t> Tick if present</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8719">
                <a:tc>
                  <a:txBody>
                    <a:bodyPr/>
                    <a:lstStyle/>
                    <a:p>
                      <a:pPr>
                        <a:lnSpc>
                          <a:spcPct val="115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Dysuria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Pain on urinating</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01722">
                <a:tc>
                  <a:txBody>
                    <a:bodyPr/>
                    <a:lstStyle/>
                    <a:p>
                      <a:pPr>
                        <a:lnSpc>
                          <a:spcPct val="115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Urgency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Need to pass urine urgently/new incontinence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8719">
                <a:tc>
                  <a:txBody>
                    <a:bodyPr/>
                    <a:lstStyle/>
                    <a:p>
                      <a:pPr>
                        <a:lnSpc>
                          <a:spcPct val="115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Frequency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Need to urinate more often than usual</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01722">
                <a:tc>
                  <a:txBody>
                    <a:bodyPr/>
                    <a:lstStyle/>
                    <a:p>
                      <a:pPr>
                        <a:lnSpc>
                          <a:spcPct val="115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Suprapubic tenderness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Pain in lower tummy/above pubic area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8719">
                <a:tc>
                  <a:txBody>
                    <a:bodyPr/>
                    <a:lstStyle/>
                    <a:p>
                      <a:pPr>
                        <a:lnSpc>
                          <a:spcPct val="115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Haematuria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Blood in urine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8719">
                <a:tc>
                  <a:txBody>
                    <a:bodyPr/>
                    <a:lstStyle/>
                    <a:p>
                      <a:pPr>
                        <a:lnSpc>
                          <a:spcPct val="115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Polyuria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Passing bigger volumes of urine than usual</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8719">
                <a:tc>
                  <a:txBody>
                    <a:bodyPr/>
                    <a:lstStyle/>
                    <a:p>
                      <a:pPr>
                        <a:lnSpc>
                          <a:spcPct val="115000"/>
                        </a:lnSpc>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Loin pain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Lower back pain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6" name="TextBox 15"/>
          <p:cNvSpPr txBox="1"/>
          <p:nvPr/>
        </p:nvSpPr>
        <p:spPr>
          <a:xfrm>
            <a:off x="333568" y="6152409"/>
            <a:ext cx="11829421" cy="1692771"/>
          </a:xfrm>
          <a:prstGeom prst="rect">
            <a:avLst/>
          </a:prstGeom>
          <a:solidFill>
            <a:schemeClr val="bg2"/>
          </a:solidFill>
          <a:ln w="12700">
            <a:solidFill>
              <a:schemeClr val="tx1"/>
            </a:solidFill>
          </a:ln>
        </p:spPr>
        <p:txBody>
          <a:bodyPr wrap="square" rtlCol="0">
            <a:spAutoFit/>
          </a:bodyPr>
          <a:lstStyle/>
          <a:p>
            <a:r>
              <a:rPr lang="en-GB" sz="2000" b="1" i="1" dirty="0" smtClean="0"/>
              <a:t>5) GP </a:t>
            </a:r>
            <a:r>
              <a:rPr lang="en-GB" sz="2000" b="1" i="1" dirty="0"/>
              <a:t>Management </a:t>
            </a:r>
            <a:r>
              <a:rPr lang="en-GB" sz="2000" b="1" i="1" dirty="0" smtClean="0"/>
              <a:t>Decision</a:t>
            </a:r>
            <a:r>
              <a:rPr lang="en-GB" sz="2000" b="1" i="1" dirty="0"/>
              <a:t> </a:t>
            </a:r>
            <a:r>
              <a:rPr lang="en-GB" sz="2000" b="1" i="1" dirty="0" smtClean="0"/>
              <a:t>- circle all which apply:	</a:t>
            </a:r>
            <a:r>
              <a:rPr lang="en-GB" sz="1400" dirty="0" smtClean="0"/>
              <a:t>Prescribing guidance at </a:t>
            </a:r>
            <a:r>
              <a:rPr lang="en-GB" sz="1400" b="1" dirty="0">
                <a:hlinkClick r:id="rId4"/>
              </a:rPr>
              <a:t>https://www.swyapc.org/primary-care-antibiotics/ </a:t>
            </a:r>
            <a:endParaRPr lang="en-GB" sz="1400" b="1" dirty="0" smtClean="0"/>
          </a:p>
          <a:p>
            <a:pPr marL="285750" indent="-285750">
              <a:buFont typeface="Arial" panose="020B0604020202020204" pitchFamily="34" charset="0"/>
              <a:buChar char="•"/>
            </a:pPr>
            <a:r>
              <a:rPr lang="en-GB" sz="1400" dirty="0" smtClean="0"/>
              <a:t>Review </a:t>
            </a:r>
            <a:r>
              <a:rPr lang="en-GB" sz="1400" dirty="0"/>
              <a:t>in 24 hours</a:t>
            </a:r>
          </a:p>
          <a:p>
            <a:pPr marL="285750" indent="-285750">
              <a:buFont typeface="Arial" panose="020B0604020202020204" pitchFamily="34" charset="0"/>
              <a:buChar char="•"/>
            </a:pPr>
            <a:r>
              <a:rPr lang="en-GB" sz="1400" dirty="0"/>
              <a:t>Mid Stream Urine specimen (MSU</a:t>
            </a:r>
            <a:r>
              <a:rPr lang="en-GB" sz="1400" dirty="0" smtClean="0"/>
              <a:t>) – </a:t>
            </a:r>
            <a:r>
              <a:rPr lang="en-GB" sz="1400" dirty="0" smtClean="0">
                <a:ea typeface="Calibri" panose="020F0502020204030204" pitchFamily="34" charset="0"/>
                <a:cs typeface="Times New Roman" panose="02020603050405020304" pitchFamily="18" charset="0"/>
              </a:rPr>
              <a:t>if </a:t>
            </a:r>
            <a:r>
              <a:rPr lang="en-GB" sz="1400" dirty="0" smtClean="0"/>
              <a:t>antibiotics </a:t>
            </a:r>
            <a:r>
              <a:rPr lang="en-GB" sz="1400" dirty="0"/>
              <a:t>are indicated for any acute UTI in patients over the age of </a:t>
            </a:r>
            <a:r>
              <a:rPr lang="en-GB" sz="1400" dirty="0" smtClean="0"/>
              <a:t>65 (antibiotic choice should be reviewed when microbiological results are available) </a:t>
            </a:r>
            <a:endParaRPr lang="en-GB" sz="2000" dirty="0"/>
          </a:p>
          <a:p>
            <a:pPr marL="285750" indent="-285750">
              <a:buFont typeface="Arial" panose="020B0604020202020204" pitchFamily="34" charset="0"/>
              <a:buChar char="•"/>
            </a:pPr>
            <a:r>
              <a:rPr lang="en-GB" sz="1400" dirty="0" smtClean="0"/>
              <a:t>Uncomplicated lower UTI</a:t>
            </a:r>
          </a:p>
          <a:p>
            <a:pPr marL="285750" indent="-285750">
              <a:buFont typeface="Arial" panose="020B0604020202020204" pitchFamily="34" charset="0"/>
              <a:buChar char="•"/>
            </a:pPr>
            <a:r>
              <a:rPr lang="en-GB" sz="1400" dirty="0" smtClean="0"/>
              <a:t>Pyelonephritis</a:t>
            </a:r>
            <a:r>
              <a:rPr lang="en-GB" sz="1400" dirty="0"/>
              <a:t>	</a:t>
            </a:r>
            <a:r>
              <a:rPr lang="en-GB" sz="1400" dirty="0" smtClean="0"/>
              <a:t>				Antibiotic prescribed:	………………………………………………………………………….......</a:t>
            </a:r>
            <a:endParaRPr lang="en-GB" sz="1400" dirty="0"/>
          </a:p>
          <a:p>
            <a:pPr marL="285750" indent="-285750">
              <a:buFont typeface="Arial" panose="020B0604020202020204" pitchFamily="34" charset="0"/>
              <a:buChar char="•"/>
            </a:pPr>
            <a:r>
              <a:rPr lang="en-GB" sz="1400" dirty="0" smtClean="0"/>
              <a:t>Other ………………………………………………………………………………………………  	Signed</a:t>
            </a:r>
            <a:r>
              <a:rPr lang="en-GB" sz="1400" dirty="0"/>
              <a:t>: </a:t>
            </a:r>
            <a:r>
              <a:rPr lang="en-GB" sz="1400" dirty="0" smtClean="0"/>
              <a:t>…………………………………….…                                Date</a:t>
            </a:r>
            <a:r>
              <a:rPr lang="en-GB" sz="1400" dirty="0"/>
              <a:t>: </a:t>
            </a:r>
            <a:r>
              <a:rPr lang="en-GB" sz="1400" dirty="0" smtClean="0"/>
              <a:t>………………………………..</a:t>
            </a:r>
            <a:endParaRPr lang="en-GB" sz="1400" dirty="0"/>
          </a:p>
        </p:txBody>
      </p:sp>
      <p:sp>
        <p:nvSpPr>
          <p:cNvPr id="17" name="TextBox 16"/>
          <p:cNvSpPr txBox="1"/>
          <p:nvPr/>
        </p:nvSpPr>
        <p:spPr>
          <a:xfrm>
            <a:off x="10121394" y="3270765"/>
            <a:ext cx="1759527" cy="2237293"/>
          </a:xfrm>
          <a:prstGeom prst="rect">
            <a:avLst/>
          </a:prstGeom>
          <a:noFill/>
          <a:ln w="12700">
            <a:solidFill>
              <a:schemeClr val="tx1"/>
            </a:solidFill>
          </a:ln>
        </p:spPr>
        <p:txBody>
          <a:bodyPr wrap="square" rtlCol="0">
            <a:spAutoFit/>
          </a:bodyPr>
          <a:lstStyle/>
          <a:p>
            <a:pPr algn="ctr"/>
            <a:r>
              <a:rPr lang="en-GB" altLang="en-US" sz="1400" b="1" dirty="0">
                <a:latin typeface="Calibri" panose="020F0502020204030204" pitchFamily="34" charset="0"/>
                <a:ea typeface="Calibri" panose="020F0502020204030204" pitchFamily="34" charset="0"/>
                <a:cs typeface="Times New Roman" panose="02020603050405020304" pitchFamily="18" charset="0"/>
              </a:rPr>
              <a:t>4) Catheter</a:t>
            </a:r>
            <a:endParaRPr lang="en-GB" sz="1400" dirty="0"/>
          </a:p>
          <a:p>
            <a:pPr algn="ctr"/>
            <a:r>
              <a:rPr lang="en-GB" sz="1400" b="1" dirty="0" smtClean="0"/>
              <a:t>Yes/No</a:t>
            </a:r>
            <a:endParaRPr lang="en-GB" sz="1400" b="1" dirty="0"/>
          </a:p>
          <a:p>
            <a:pPr algn="ctr"/>
            <a:endParaRPr lang="en-GB" sz="950" dirty="0"/>
          </a:p>
          <a:p>
            <a:r>
              <a:rPr lang="en-GB" sz="1400" dirty="0"/>
              <a:t>If </a:t>
            </a:r>
            <a:r>
              <a:rPr lang="en-GB" sz="1400" b="1" dirty="0"/>
              <a:t>YES</a:t>
            </a:r>
            <a:r>
              <a:rPr lang="en-GB" sz="1400" dirty="0"/>
              <a:t>:</a:t>
            </a:r>
          </a:p>
          <a:p>
            <a:r>
              <a:rPr lang="en-GB" sz="1400" dirty="0"/>
              <a:t>Reason for catheter:</a:t>
            </a:r>
          </a:p>
          <a:p>
            <a:endParaRPr lang="en-GB" sz="1400" dirty="0"/>
          </a:p>
          <a:p>
            <a:r>
              <a:rPr lang="en-GB" sz="1400" dirty="0" smtClean="0"/>
              <a:t>Temp/perm</a:t>
            </a:r>
            <a:endParaRPr lang="en-GB" sz="1400" dirty="0"/>
          </a:p>
          <a:p>
            <a:endParaRPr lang="en-GB" sz="1400" dirty="0"/>
          </a:p>
          <a:p>
            <a:r>
              <a:rPr lang="en-GB" sz="1400" dirty="0"/>
              <a:t>Date changed:</a:t>
            </a:r>
          </a:p>
          <a:p>
            <a:endParaRPr lang="en-GB" sz="1400" dirty="0"/>
          </a:p>
        </p:txBody>
      </p:sp>
      <p:sp>
        <p:nvSpPr>
          <p:cNvPr id="18" name="Rectangle 1"/>
          <p:cNvSpPr>
            <a:spLocks noChangeArrowheads="1"/>
          </p:cNvSpPr>
          <p:nvPr/>
        </p:nvSpPr>
        <p:spPr bwMode="auto">
          <a:xfrm>
            <a:off x="57014" y="3315021"/>
            <a:ext cx="11833123" cy="3386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a:lnSpc>
                <a:spcPct val="115000"/>
              </a:lnSpc>
              <a:spcAft>
                <a:spcPts val="1000"/>
              </a:spcAft>
            </a:pPr>
            <a:r>
              <a:rPr lang="en-GB" altLang="en-US" sz="1400" b="1" dirty="0">
                <a:latin typeface="Calibri" panose="020F0502020204030204" pitchFamily="34" charset="0"/>
                <a:ea typeface="Calibri" panose="020F0502020204030204" pitchFamily="34" charset="0"/>
                <a:cs typeface="Times New Roman" panose="02020603050405020304" pitchFamily="18" charset="0"/>
              </a:rPr>
              <a:t>	 	  </a:t>
            </a:r>
            <a:r>
              <a:rPr lang="en-GB" altLang="en-US" sz="1400" b="1" dirty="0" smtClean="0">
                <a:latin typeface="Calibri" panose="020F0502020204030204" pitchFamily="34" charset="0"/>
                <a:ea typeface="Calibri" panose="020F0502020204030204" pitchFamily="34" charset="0"/>
                <a:cs typeface="Times New Roman" panose="02020603050405020304" pitchFamily="18" charset="0"/>
              </a:rPr>
              <a:t>            </a:t>
            </a:r>
            <a:r>
              <a:rPr lang="en-GB" altLang="en-US" sz="1400" b="1" dirty="0">
                <a:latin typeface="Calibri" panose="020F0502020204030204" pitchFamily="34" charset="0"/>
                <a:ea typeface="Calibri" panose="020F0502020204030204" pitchFamily="34" charset="0"/>
                <a:cs typeface="Times New Roman" panose="02020603050405020304" pitchFamily="18" charset="0"/>
              </a:rPr>
              <a:t>		</a:t>
            </a:r>
            <a:endParaRPr lang="en-GB" altLang="en-US" sz="1400" dirty="0">
              <a:latin typeface="Arial" panose="020B0604020202020204" pitchFamily="34" charset="0"/>
            </a:endParaRPr>
          </a:p>
        </p:txBody>
      </p:sp>
      <p:sp>
        <p:nvSpPr>
          <p:cNvPr id="3" name="Footer Placeholder 2"/>
          <p:cNvSpPr>
            <a:spLocks noGrp="1"/>
          </p:cNvSpPr>
          <p:nvPr>
            <p:ph type="ftr" sz="quarter" idx="11"/>
          </p:nvPr>
        </p:nvSpPr>
        <p:spPr>
          <a:xfrm>
            <a:off x="4152301" y="7806479"/>
            <a:ext cx="4191953" cy="438996"/>
          </a:xfrm>
        </p:spPr>
        <p:txBody>
          <a:bodyPr/>
          <a:lstStyle/>
          <a:p>
            <a:r>
              <a:rPr lang="en-GB" dirty="0" smtClean="0"/>
              <a:t>Updated May 2019</a:t>
            </a:r>
            <a:endParaRPr lang="en-GB" dirty="0"/>
          </a:p>
        </p:txBody>
      </p:sp>
      <p:sp>
        <p:nvSpPr>
          <p:cNvPr id="4" name="Slide Number Placeholder 3"/>
          <p:cNvSpPr>
            <a:spLocks noGrp="1"/>
          </p:cNvSpPr>
          <p:nvPr>
            <p:ph type="sldNum" sz="quarter" idx="12"/>
          </p:nvPr>
        </p:nvSpPr>
        <p:spPr/>
        <p:txBody>
          <a:bodyPr/>
          <a:lstStyle/>
          <a:p>
            <a:fld id="{52BE09B4-021C-47D9-B635-8B1516812A1E}" type="slidenum">
              <a:rPr lang="en-GB" smtClean="0"/>
              <a:t>1</a:t>
            </a:fld>
            <a:endParaRPr lang="en-GB"/>
          </a:p>
        </p:txBody>
      </p:sp>
      <p:sp>
        <p:nvSpPr>
          <p:cNvPr id="2" name="TextBox 1"/>
          <p:cNvSpPr txBox="1"/>
          <p:nvPr/>
        </p:nvSpPr>
        <p:spPr>
          <a:xfrm>
            <a:off x="3857933" y="118219"/>
            <a:ext cx="6127896" cy="954107"/>
          </a:xfrm>
          <a:prstGeom prst="rect">
            <a:avLst/>
          </a:prstGeom>
          <a:noFill/>
        </p:spPr>
        <p:txBody>
          <a:bodyPr wrap="square" rtlCol="0">
            <a:spAutoFit/>
          </a:bodyPr>
          <a:lstStyle/>
          <a:p>
            <a:pPr algn="ctr"/>
            <a:r>
              <a:rPr lang="en-GB" sz="2800" b="1" dirty="0" smtClean="0">
                <a:solidFill>
                  <a:srgbClr val="FF0000"/>
                </a:solidFill>
              </a:rPr>
              <a:t> ----- DRAFT FORM FOR COMMENTS ------</a:t>
            </a:r>
            <a:endParaRPr lang="en-GB" sz="2800" b="1" dirty="0">
              <a:solidFill>
                <a:srgbClr val="FF0000"/>
              </a:solidFill>
            </a:endParaRPr>
          </a:p>
        </p:txBody>
      </p:sp>
    </p:spTree>
    <p:extLst>
      <p:ext uri="{BB962C8B-B14F-4D97-AF65-F5344CB8AC3E}">
        <p14:creationId xmlns:p14="http://schemas.microsoft.com/office/powerpoint/2010/main" val="29558917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568440" y="311939"/>
            <a:ext cx="5638800" cy="338554"/>
          </a:xfrm>
          <a:prstGeom prst="rect">
            <a:avLst/>
          </a:prstGeom>
          <a:noFill/>
        </p:spPr>
        <p:txBody>
          <a:bodyPr wrap="square" rtlCol="0">
            <a:spAutoFit/>
          </a:bodyPr>
          <a:lstStyle/>
          <a:p>
            <a:pPr lvl="0" algn="ctr"/>
            <a:r>
              <a:rPr lang="en-GB" sz="1600" b="1" dirty="0">
                <a:solidFill>
                  <a:prstClr val="black"/>
                </a:solidFill>
              </a:rPr>
              <a:t>Public Health England – guidance for diagnosis April </a:t>
            </a:r>
            <a:r>
              <a:rPr lang="en-GB" sz="1600" b="1" dirty="0" smtClean="0">
                <a:solidFill>
                  <a:prstClr val="black"/>
                </a:solidFill>
              </a:rPr>
              <a:t>2019</a:t>
            </a:r>
          </a:p>
        </p:txBody>
      </p:sp>
      <p:graphicFrame>
        <p:nvGraphicFramePr>
          <p:cNvPr id="6" name="Table 5"/>
          <p:cNvGraphicFramePr>
            <a:graphicFrameLocks noGrp="1"/>
          </p:cNvGraphicFramePr>
          <p:nvPr>
            <p:extLst>
              <p:ext uri="{D42A27DB-BD31-4B8C-83A1-F6EECF244321}">
                <p14:modId xmlns:p14="http://schemas.microsoft.com/office/powerpoint/2010/main" val="1484343655"/>
              </p:ext>
            </p:extLst>
          </p:nvPr>
        </p:nvGraphicFramePr>
        <p:xfrm>
          <a:off x="6655085" y="729072"/>
          <a:ext cx="5552155" cy="5233048"/>
        </p:xfrm>
        <a:graphic>
          <a:graphicData uri="http://schemas.openxmlformats.org/drawingml/2006/table">
            <a:tbl>
              <a:tblPr>
                <a:tableStyleId>{5C22544A-7EE6-4342-B048-85BDC9FD1C3A}</a:tableStyleId>
              </a:tblPr>
              <a:tblGrid>
                <a:gridCol w="5298714"/>
                <a:gridCol w="253441"/>
              </a:tblGrid>
              <a:tr h="720847">
                <a:tc gridSpan="2">
                  <a:txBody>
                    <a:bodyPr/>
                    <a:lstStyle/>
                    <a:p>
                      <a:pPr algn="l">
                        <a:spcBef>
                          <a:spcPts val="300"/>
                        </a:spcBef>
                        <a:spcAft>
                          <a:spcPts val="0"/>
                        </a:spcAft>
                      </a:pPr>
                      <a:r>
                        <a:rPr lang="en-GB" sz="1100" b="0" i="1" dirty="0" smtClean="0">
                          <a:solidFill>
                            <a:schemeClr val="tx1"/>
                          </a:solidFill>
                          <a:effectLst/>
                        </a:rPr>
                        <a:t>Dipsticks become more unreliable with increasing age over 65 years.  Up to</a:t>
                      </a:r>
                      <a:r>
                        <a:rPr lang="en-GB" sz="1100" b="0" i="1" baseline="0" dirty="0" smtClean="0">
                          <a:solidFill>
                            <a:schemeClr val="tx1"/>
                          </a:solidFill>
                          <a:effectLst/>
                        </a:rPr>
                        <a:t> half of older adults, and most with a </a:t>
                      </a:r>
                      <a:r>
                        <a:rPr lang="en-GB" sz="1100" b="1" i="1" baseline="0" dirty="0" smtClean="0">
                          <a:solidFill>
                            <a:schemeClr val="tx1"/>
                          </a:solidFill>
                          <a:effectLst/>
                        </a:rPr>
                        <a:t>urinary catheter</a:t>
                      </a:r>
                      <a:r>
                        <a:rPr lang="en-GB" sz="1100" b="0" i="1" baseline="0" dirty="0" smtClean="0">
                          <a:solidFill>
                            <a:schemeClr val="tx1"/>
                          </a:solidFill>
                          <a:effectLst/>
                        </a:rPr>
                        <a:t>, will have bacteria present in the bladder/urine without an infection.</a:t>
                      </a:r>
                    </a:p>
                    <a:p>
                      <a:pPr algn="ctr">
                        <a:spcBef>
                          <a:spcPts val="300"/>
                        </a:spcBef>
                        <a:spcAft>
                          <a:spcPts val="0"/>
                        </a:spcAft>
                      </a:pPr>
                      <a:r>
                        <a:rPr lang="en-GB" sz="1200" b="0" dirty="0" smtClean="0">
                          <a:solidFill>
                            <a:schemeClr val="tx1"/>
                          </a:solidFill>
                          <a:effectLst/>
                        </a:rPr>
                        <a:t>URINE </a:t>
                      </a:r>
                      <a:r>
                        <a:rPr lang="en-GB" sz="1200" b="0" dirty="0">
                          <a:solidFill>
                            <a:schemeClr val="tx1"/>
                          </a:solidFill>
                          <a:effectLst/>
                        </a:rPr>
                        <a:t>CULTURE IN WOMEN AND MEN </a:t>
                      </a:r>
                      <a:r>
                        <a:rPr lang="en-GB" sz="1200" b="1" dirty="0">
                          <a:solidFill>
                            <a:schemeClr val="tx1"/>
                          </a:solidFill>
                          <a:effectLst/>
                        </a:rPr>
                        <a:t>&gt; 65 YEARS</a:t>
                      </a:r>
                      <a:endParaRPr lang="en-GB" sz="1200" b="1" dirty="0">
                        <a:solidFill>
                          <a:schemeClr val="tx1"/>
                        </a:solidFill>
                        <a:effectLst/>
                        <a:latin typeface="Times New Roman" panose="02020603050405020304" pitchFamily="18" charset="0"/>
                      </a:endParaRPr>
                    </a:p>
                  </a:txBody>
                  <a:tcPr marL="68580" marR="68580" marT="0" marB="0" anchor="ctr"/>
                </a:tc>
                <a:tc hMerge="1">
                  <a:txBody>
                    <a:bodyPr/>
                    <a:lstStyle/>
                    <a:p>
                      <a:endParaRPr lang="en-GB"/>
                    </a:p>
                  </a:txBody>
                  <a:tcPr/>
                </a:tc>
              </a:tr>
              <a:tr h="1664271">
                <a:tc gridSpan="2">
                  <a:txBody>
                    <a:bodyPr/>
                    <a:lstStyle/>
                    <a:p>
                      <a:pPr marL="342900" lvl="0" indent="-342900" algn="l">
                        <a:spcBef>
                          <a:spcPts val="200"/>
                        </a:spcBef>
                        <a:spcAft>
                          <a:spcPts val="0"/>
                        </a:spcAft>
                        <a:buSzPts val="1000"/>
                        <a:buFont typeface="Wingdings" panose="05000000000000000000" pitchFamily="2" charset="2"/>
                        <a:buChar char=""/>
                      </a:pPr>
                      <a:r>
                        <a:rPr lang="en-GB" sz="1200" b="1" dirty="0">
                          <a:solidFill>
                            <a:schemeClr val="tx1"/>
                          </a:solidFill>
                          <a:effectLst/>
                        </a:rPr>
                        <a:t>Do not </a:t>
                      </a:r>
                      <a:r>
                        <a:rPr lang="en-GB" sz="1200" b="1" dirty="0" smtClean="0">
                          <a:solidFill>
                            <a:schemeClr val="tx1"/>
                          </a:solidFill>
                          <a:effectLst/>
                        </a:rPr>
                        <a:t>perform urine dipsticks.</a:t>
                      </a:r>
                    </a:p>
                    <a:p>
                      <a:pPr marL="342900" lvl="0" indent="-342900" algn="l">
                        <a:spcBef>
                          <a:spcPts val="200"/>
                        </a:spcBef>
                        <a:spcAft>
                          <a:spcPts val="0"/>
                        </a:spcAft>
                        <a:buSzPts val="1000"/>
                        <a:buFont typeface="Wingdings" panose="05000000000000000000" pitchFamily="2" charset="2"/>
                        <a:buChar char=""/>
                      </a:pPr>
                      <a:r>
                        <a:rPr lang="en-GB" sz="1200" b="1" dirty="0" smtClean="0">
                          <a:solidFill>
                            <a:schemeClr val="tx1"/>
                          </a:solidFill>
                          <a:effectLst/>
                        </a:rPr>
                        <a:t>Send </a:t>
                      </a:r>
                      <a:r>
                        <a:rPr lang="en-GB" sz="1200" b="1" dirty="0">
                          <a:solidFill>
                            <a:schemeClr val="tx1"/>
                          </a:solidFill>
                          <a:effectLst/>
                        </a:rPr>
                        <a:t>urine </a:t>
                      </a:r>
                      <a:r>
                        <a:rPr lang="en-GB" sz="1200" b="1" dirty="0" smtClean="0">
                          <a:solidFill>
                            <a:schemeClr val="tx1"/>
                          </a:solidFill>
                          <a:effectLst/>
                        </a:rPr>
                        <a:t>samples prior to antibiotic treatment but don’t send urine for culture</a:t>
                      </a:r>
                      <a:r>
                        <a:rPr lang="en-GB" sz="1200" b="1" baseline="0" dirty="0" smtClean="0">
                          <a:solidFill>
                            <a:schemeClr val="tx1"/>
                          </a:solidFill>
                          <a:effectLst/>
                        </a:rPr>
                        <a:t> in asymptomatic elderly patients with positive dipsticks.</a:t>
                      </a:r>
                      <a:endParaRPr lang="en-GB" sz="1200" b="0" dirty="0">
                        <a:solidFill>
                          <a:schemeClr val="tx1"/>
                        </a:solidFill>
                        <a:effectLst/>
                      </a:endParaRPr>
                    </a:p>
                    <a:p>
                      <a:pPr marL="342900" lvl="0" indent="-342900" algn="l">
                        <a:spcAft>
                          <a:spcPts val="0"/>
                        </a:spcAft>
                        <a:buSzPts val="1000"/>
                        <a:buFont typeface="Wingdings" panose="05000000000000000000" pitchFamily="2" charset="2"/>
                        <a:buChar char=""/>
                      </a:pPr>
                      <a:r>
                        <a:rPr lang="en-GB" sz="1200" b="0" dirty="0">
                          <a:solidFill>
                            <a:schemeClr val="tx1"/>
                          </a:solidFill>
                          <a:effectLst/>
                        </a:rPr>
                        <a:t>Only send urine for </a:t>
                      </a:r>
                      <a:r>
                        <a:rPr lang="en-GB" sz="1200" b="1" dirty="0">
                          <a:solidFill>
                            <a:schemeClr val="tx1"/>
                          </a:solidFill>
                          <a:effectLst/>
                        </a:rPr>
                        <a:t>culture if two or more signs of infection</a:t>
                      </a:r>
                      <a:r>
                        <a:rPr lang="en-GB" sz="1200" b="0" dirty="0">
                          <a:solidFill>
                            <a:schemeClr val="tx1"/>
                          </a:solidFill>
                          <a:effectLst/>
                        </a:rPr>
                        <a:t>, especially dysuria, fever &gt; 38</a:t>
                      </a:r>
                      <a:r>
                        <a:rPr lang="en-GB" sz="1200" b="0" baseline="30000" dirty="0">
                          <a:solidFill>
                            <a:schemeClr val="tx1"/>
                          </a:solidFill>
                          <a:effectLst/>
                        </a:rPr>
                        <a:t> o </a:t>
                      </a:r>
                      <a:r>
                        <a:rPr lang="en-GB" sz="1200" b="0" dirty="0">
                          <a:solidFill>
                            <a:schemeClr val="tx1"/>
                          </a:solidFill>
                          <a:effectLst/>
                        </a:rPr>
                        <a:t>or new incontinence.</a:t>
                      </a:r>
                      <a:r>
                        <a:rPr lang="en-GB" sz="1200" b="0" baseline="30000" dirty="0">
                          <a:solidFill>
                            <a:schemeClr val="tx1"/>
                          </a:solidFill>
                          <a:effectLst/>
                        </a:rPr>
                        <a:t>4,5C </a:t>
                      </a:r>
                      <a:r>
                        <a:rPr lang="en-GB" sz="1200" b="0" dirty="0">
                          <a:solidFill>
                            <a:schemeClr val="tx1"/>
                          </a:solidFill>
                          <a:effectLst/>
                        </a:rPr>
                        <a:t>   </a:t>
                      </a:r>
                    </a:p>
                    <a:p>
                      <a:pPr marL="342900" lvl="0" indent="-342900" algn="l">
                        <a:spcAft>
                          <a:spcPts val="0"/>
                        </a:spcAft>
                        <a:buSzPts val="1000"/>
                        <a:buFont typeface="Wingdings" panose="05000000000000000000" pitchFamily="2" charset="2"/>
                        <a:buChar char=""/>
                      </a:pPr>
                      <a:r>
                        <a:rPr lang="en-GB" sz="1200" b="1" dirty="0">
                          <a:solidFill>
                            <a:schemeClr val="tx1"/>
                          </a:solidFill>
                          <a:effectLst/>
                        </a:rPr>
                        <a:t>Do not treat asymptomatic bacteriuria</a:t>
                      </a:r>
                      <a:r>
                        <a:rPr lang="en-GB" sz="1200" b="0" dirty="0">
                          <a:solidFill>
                            <a:schemeClr val="tx1"/>
                          </a:solidFill>
                          <a:effectLst/>
                        </a:rPr>
                        <a:t> in the elderly as </a:t>
                      </a:r>
                      <a:r>
                        <a:rPr lang="en-GB" sz="1200" b="0" dirty="0" smtClean="0">
                          <a:solidFill>
                            <a:schemeClr val="tx1"/>
                          </a:solidFill>
                          <a:effectLst/>
                        </a:rPr>
                        <a:t>it does not reduce mortality, prevent symptomatic episodes, but does increase side-effects and antibiotic resistance.</a:t>
                      </a:r>
                    </a:p>
                    <a:p>
                      <a:pPr marL="342900" lvl="0" indent="-342900" algn="l">
                        <a:spcAft>
                          <a:spcPts val="0"/>
                        </a:spcAft>
                        <a:buSzPts val="1000"/>
                        <a:buFont typeface="Wingdings" panose="05000000000000000000" pitchFamily="2" charset="2"/>
                        <a:buChar char=""/>
                      </a:pPr>
                      <a:r>
                        <a:rPr lang="en-GB" sz="1200" b="0" dirty="0" smtClean="0">
                          <a:solidFill>
                            <a:schemeClr val="tx1"/>
                          </a:solidFill>
                          <a:effectLst/>
                        </a:rPr>
                        <a:t>Review urine culture</a:t>
                      </a:r>
                      <a:r>
                        <a:rPr lang="en-GB" sz="1200" b="0" baseline="0" dirty="0" smtClean="0">
                          <a:solidFill>
                            <a:schemeClr val="tx1"/>
                          </a:solidFill>
                          <a:effectLst/>
                        </a:rPr>
                        <a:t> result to check that empirical treatment is appropriate.</a:t>
                      </a:r>
                      <a:endParaRPr lang="en-GB" sz="1200" b="0" dirty="0">
                        <a:solidFill>
                          <a:schemeClr val="tx1"/>
                        </a:solidFill>
                        <a:effectLst/>
                      </a:endParaRPr>
                    </a:p>
                  </a:txBody>
                  <a:tcPr marL="68580" marR="68580" marT="0" marB="0"/>
                </a:tc>
                <a:tc hMerge="1">
                  <a:txBody>
                    <a:bodyPr/>
                    <a:lstStyle/>
                    <a:p>
                      <a:endParaRPr lang="en-GB"/>
                    </a:p>
                  </a:txBody>
                  <a:tcPr/>
                </a:tc>
              </a:tr>
              <a:tr h="288910">
                <a:tc gridSpan="2">
                  <a:txBody>
                    <a:bodyPr/>
                    <a:lstStyle/>
                    <a:p>
                      <a:pPr algn="ctr">
                        <a:spcBef>
                          <a:spcPts val="300"/>
                        </a:spcBef>
                        <a:spcAft>
                          <a:spcPts val="0"/>
                        </a:spcAft>
                      </a:pPr>
                      <a:r>
                        <a:rPr lang="en-GB" sz="1200" b="0" dirty="0">
                          <a:solidFill>
                            <a:schemeClr val="tx1"/>
                          </a:solidFill>
                          <a:effectLst/>
                        </a:rPr>
                        <a:t>URINE CULTURE IN WOMEN AND MEN WITH </a:t>
                      </a:r>
                      <a:r>
                        <a:rPr lang="en-GB" sz="1200" b="1" dirty="0">
                          <a:solidFill>
                            <a:schemeClr val="tx1"/>
                          </a:solidFill>
                          <a:effectLst/>
                        </a:rPr>
                        <a:t>CATHETERS</a:t>
                      </a:r>
                      <a:endParaRPr lang="en-GB" sz="1200" b="1" dirty="0">
                        <a:solidFill>
                          <a:schemeClr val="tx1"/>
                        </a:solidFill>
                        <a:effectLst/>
                        <a:latin typeface="Times New Roman" panose="02020603050405020304" pitchFamily="18" charset="0"/>
                      </a:endParaRPr>
                    </a:p>
                  </a:txBody>
                  <a:tcPr marL="68580" marR="68580" marT="0" marB="0" anchor="ctr"/>
                </a:tc>
                <a:tc hMerge="1">
                  <a:txBody>
                    <a:bodyPr/>
                    <a:lstStyle/>
                    <a:p>
                      <a:endParaRPr lang="en-GB"/>
                    </a:p>
                  </a:txBody>
                  <a:tcPr/>
                </a:tc>
              </a:tr>
              <a:tr h="2548918">
                <a:tc>
                  <a:txBody>
                    <a:bodyPr/>
                    <a:lstStyle/>
                    <a:p>
                      <a:pPr marL="342900" lvl="0" indent="-342900" algn="l">
                        <a:spcAft>
                          <a:spcPts val="0"/>
                        </a:spcAft>
                        <a:buSzPts val="1000"/>
                        <a:buFont typeface="Wingdings" panose="05000000000000000000" pitchFamily="2" charset="2"/>
                        <a:buChar char=""/>
                      </a:pPr>
                      <a:r>
                        <a:rPr lang="en-GB" sz="1200" b="1" dirty="0" smtClean="0">
                          <a:solidFill>
                            <a:schemeClr val="tx1"/>
                          </a:solidFill>
                          <a:effectLst/>
                        </a:rPr>
                        <a:t>Dipstick</a:t>
                      </a:r>
                      <a:r>
                        <a:rPr lang="en-GB" sz="1200" b="1" baseline="0" dirty="0" smtClean="0">
                          <a:solidFill>
                            <a:schemeClr val="tx1"/>
                          </a:solidFill>
                          <a:effectLst/>
                        </a:rPr>
                        <a:t> tests are not useful in catheterised patients.</a:t>
                      </a:r>
                      <a:endParaRPr lang="en-GB" sz="1200" b="1" dirty="0" smtClean="0">
                        <a:solidFill>
                          <a:schemeClr val="tx1"/>
                        </a:solidFill>
                        <a:effectLst/>
                      </a:endParaRPr>
                    </a:p>
                    <a:p>
                      <a:pPr marL="342900" lvl="0" indent="-342900" algn="l">
                        <a:spcAft>
                          <a:spcPts val="0"/>
                        </a:spcAft>
                        <a:buSzPts val="1000"/>
                        <a:buFont typeface="Wingdings" panose="05000000000000000000" pitchFamily="2" charset="2"/>
                        <a:buChar char=""/>
                      </a:pPr>
                      <a:r>
                        <a:rPr lang="en-GB" sz="1200" b="1" dirty="0" smtClean="0">
                          <a:solidFill>
                            <a:schemeClr val="tx1"/>
                          </a:solidFill>
                          <a:effectLst/>
                        </a:rPr>
                        <a:t>Do </a:t>
                      </a:r>
                      <a:r>
                        <a:rPr lang="en-GB" sz="1200" b="1" dirty="0">
                          <a:solidFill>
                            <a:schemeClr val="tx1"/>
                          </a:solidFill>
                          <a:effectLst/>
                        </a:rPr>
                        <a:t>not treat asymptomatic bacteriuria </a:t>
                      </a:r>
                      <a:r>
                        <a:rPr lang="en-GB" sz="1200" b="0" dirty="0">
                          <a:solidFill>
                            <a:schemeClr val="tx1"/>
                          </a:solidFill>
                          <a:effectLst/>
                        </a:rPr>
                        <a:t>in </a:t>
                      </a:r>
                      <a:r>
                        <a:rPr lang="en-GB" sz="1200" b="0" dirty="0" smtClean="0">
                          <a:solidFill>
                            <a:schemeClr val="tx1"/>
                          </a:solidFill>
                          <a:effectLst/>
                        </a:rPr>
                        <a:t>asymptomatic catheterised patients.</a:t>
                      </a:r>
                    </a:p>
                    <a:p>
                      <a:pPr marL="342900" lvl="0" indent="-342900" algn="l">
                        <a:spcAft>
                          <a:spcPts val="0"/>
                        </a:spcAft>
                        <a:buSzPts val="1000"/>
                        <a:buFont typeface="Wingdings" panose="05000000000000000000" pitchFamily="2" charset="2"/>
                        <a:buChar char=""/>
                      </a:pPr>
                      <a:r>
                        <a:rPr lang="en-GB" sz="1200" b="0" dirty="0" smtClean="0">
                          <a:solidFill>
                            <a:schemeClr val="tx1"/>
                          </a:solidFill>
                          <a:effectLst/>
                        </a:rPr>
                        <a:t>Patients should have a catheter passport (ask your local incontinence team).</a:t>
                      </a:r>
                      <a:endParaRPr lang="en-GB" sz="1200" b="0" dirty="0">
                        <a:solidFill>
                          <a:schemeClr val="tx1"/>
                        </a:solidFill>
                        <a:effectLst/>
                      </a:endParaRPr>
                    </a:p>
                    <a:p>
                      <a:pPr marL="342900" lvl="0" indent="-342900">
                        <a:spcAft>
                          <a:spcPts val="0"/>
                        </a:spcAft>
                        <a:buSzPts val="1000"/>
                        <a:buFont typeface="Wingdings" panose="05000000000000000000" pitchFamily="2" charset="2"/>
                        <a:buChar char=""/>
                      </a:pPr>
                      <a:r>
                        <a:rPr lang="en-GB" sz="1200" b="0" dirty="0" smtClean="0">
                          <a:solidFill>
                            <a:schemeClr val="tx1"/>
                          </a:solidFill>
                          <a:effectLst/>
                        </a:rPr>
                        <a:t>Only send urine for </a:t>
                      </a:r>
                      <a:r>
                        <a:rPr lang="en-GB" sz="1200" b="1" dirty="0" smtClean="0">
                          <a:solidFill>
                            <a:schemeClr val="tx1"/>
                          </a:solidFill>
                          <a:effectLst/>
                        </a:rPr>
                        <a:t>culture in catheterised</a:t>
                      </a:r>
                      <a:r>
                        <a:rPr lang="en-GB" sz="1200" b="1" baseline="30000" dirty="0" smtClean="0">
                          <a:solidFill>
                            <a:schemeClr val="tx1"/>
                          </a:solidFill>
                          <a:effectLst/>
                        </a:rPr>
                        <a:t>7B- </a:t>
                      </a:r>
                      <a:r>
                        <a:rPr lang="en-GB" sz="1200" b="1" dirty="0" smtClean="0">
                          <a:solidFill>
                            <a:schemeClr val="tx1"/>
                          </a:solidFill>
                          <a:effectLst/>
                        </a:rPr>
                        <a:t>if features of systemic infection</a:t>
                      </a:r>
                      <a:r>
                        <a:rPr lang="en-GB" sz="1200" b="0" dirty="0" smtClean="0">
                          <a:solidFill>
                            <a:schemeClr val="tx1"/>
                          </a:solidFill>
                          <a:effectLst/>
                        </a:rPr>
                        <a:t>.</a:t>
                      </a:r>
                      <a:r>
                        <a:rPr lang="en-GB" sz="1200" b="0" baseline="30000" dirty="0" smtClean="0">
                          <a:solidFill>
                            <a:schemeClr val="tx1"/>
                          </a:solidFill>
                          <a:effectLst/>
                        </a:rPr>
                        <a:t>1,5,6C    </a:t>
                      </a:r>
                      <a:r>
                        <a:rPr lang="en-GB" sz="1200" b="0" dirty="0" smtClean="0">
                          <a:solidFill>
                            <a:schemeClr val="tx1"/>
                          </a:solidFill>
                          <a:effectLst/>
                        </a:rPr>
                        <a:t>However, always:</a:t>
                      </a:r>
                    </a:p>
                    <a:p>
                      <a:pPr marL="800100" lvl="1" indent="-342900" fontAlgn="base">
                        <a:spcAft>
                          <a:spcPts val="0"/>
                        </a:spcAft>
                        <a:buSzPts val="1000"/>
                        <a:buFont typeface="Wingdings" panose="05000000000000000000" pitchFamily="2" charset="2"/>
                        <a:buChar char=""/>
                        <a:tabLst>
                          <a:tab pos="217170" algn="l"/>
                        </a:tabLst>
                      </a:pPr>
                      <a:r>
                        <a:rPr lang="en-GB" sz="1200" b="0" dirty="0" smtClean="0">
                          <a:solidFill>
                            <a:schemeClr val="tx1"/>
                          </a:solidFill>
                          <a:effectLst/>
                        </a:rPr>
                        <a:t>Exclude </a:t>
                      </a:r>
                      <a:r>
                        <a:rPr lang="en-GB" sz="1200" b="0" dirty="0">
                          <a:solidFill>
                            <a:schemeClr val="tx1"/>
                          </a:solidFill>
                          <a:effectLst/>
                        </a:rPr>
                        <a:t>other sources of infection.</a:t>
                      </a:r>
                      <a:r>
                        <a:rPr lang="en-GB" sz="1200" b="0" baseline="30000" dirty="0">
                          <a:solidFill>
                            <a:schemeClr val="tx1"/>
                          </a:solidFill>
                          <a:effectLst/>
                        </a:rPr>
                        <a:t>1C</a:t>
                      </a:r>
                      <a:endParaRPr lang="en-GB" sz="1200" b="0" dirty="0">
                        <a:solidFill>
                          <a:schemeClr val="tx1"/>
                        </a:solidFill>
                        <a:effectLst/>
                      </a:endParaRPr>
                    </a:p>
                    <a:p>
                      <a:pPr marL="800100" lvl="1" indent="-342900" fontAlgn="base">
                        <a:spcAft>
                          <a:spcPts val="0"/>
                        </a:spcAft>
                        <a:buSzPts val="1000"/>
                        <a:buFont typeface="Wingdings" panose="05000000000000000000" pitchFamily="2" charset="2"/>
                        <a:buChar char=""/>
                        <a:tabLst>
                          <a:tab pos="217170" algn="l"/>
                        </a:tabLst>
                      </a:pPr>
                      <a:r>
                        <a:rPr lang="en-GB" sz="1200" b="0" dirty="0">
                          <a:solidFill>
                            <a:schemeClr val="tx1"/>
                          </a:solidFill>
                          <a:effectLst/>
                        </a:rPr>
                        <a:t>Check that the catheter drains correctly and is not blocked.</a:t>
                      </a:r>
                    </a:p>
                    <a:p>
                      <a:pPr marL="800100" lvl="1" indent="-342900" fontAlgn="base">
                        <a:spcAft>
                          <a:spcPts val="0"/>
                        </a:spcAft>
                        <a:buSzPts val="1000"/>
                        <a:buFont typeface="Wingdings" panose="05000000000000000000" pitchFamily="2" charset="2"/>
                        <a:buChar char=""/>
                        <a:tabLst>
                          <a:tab pos="217170" algn="l"/>
                        </a:tabLst>
                      </a:pPr>
                      <a:r>
                        <a:rPr lang="en-GB" sz="1200" b="0" dirty="0">
                          <a:solidFill>
                            <a:schemeClr val="tx1"/>
                          </a:solidFill>
                          <a:effectLst/>
                        </a:rPr>
                        <a:t>Consider need for continued catheterisation.</a:t>
                      </a:r>
                    </a:p>
                    <a:p>
                      <a:pPr marL="800100" lvl="1" indent="-342900" fontAlgn="base">
                        <a:spcAft>
                          <a:spcPts val="0"/>
                        </a:spcAft>
                        <a:buSzPts val="1000"/>
                        <a:buFont typeface="Wingdings" panose="05000000000000000000" pitchFamily="2" charset="2"/>
                        <a:buChar char=""/>
                        <a:tabLst>
                          <a:tab pos="217170" algn="l"/>
                        </a:tabLst>
                      </a:pPr>
                      <a:r>
                        <a:rPr lang="en-GB" sz="1200" b="0" dirty="0">
                          <a:solidFill>
                            <a:schemeClr val="tx1"/>
                          </a:solidFill>
                          <a:effectLst/>
                        </a:rPr>
                        <a:t>If the </a:t>
                      </a:r>
                      <a:r>
                        <a:rPr lang="en-GB" sz="1200" b="1" dirty="0">
                          <a:solidFill>
                            <a:schemeClr val="tx1"/>
                          </a:solidFill>
                          <a:effectLst/>
                        </a:rPr>
                        <a:t>catheter</a:t>
                      </a:r>
                      <a:r>
                        <a:rPr lang="en-GB" sz="1200" b="0" dirty="0">
                          <a:solidFill>
                            <a:schemeClr val="tx1"/>
                          </a:solidFill>
                          <a:effectLst/>
                        </a:rPr>
                        <a:t> has been in place for </a:t>
                      </a:r>
                      <a:r>
                        <a:rPr lang="en-GB" sz="1200" b="1" dirty="0">
                          <a:solidFill>
                            <a:schemeClr val="tx1"/>
                          </a:solidFill>
                          <a:effectLst/>
                        </a:rPr>
                        <a:t>more than 7 days, consider changing</a:t>
                      </a:r>
                      <a:r>
                        <a:rPr lang="en-GB" sz="1200" b="0" dirty="0">
                          <a:solidFill>
                            <a:schemeClr val="tx1"/>
                          </a:solidFill>
                          <a:effectLst/>
                        </a:rPr>
                        <a:t> it before/when starting antibiotic </a:t>
                      </a:r>
                      <a:r>
                        <a:rPr lang="en-GB" sz="1200" b="0" u="sng" dirty="0">
                          <a:solidFill>
                            <a:schemeClr val="tx1"/>
                          </a:solidFill>
                          <a:effectLst/>
                          <a:hlinkClick r:id="rId2"/>
                        </a:rPr>
                        <a:t>treatment</a:t>
                      </a:r>
                      <a:r>
                        <a:rPr lang="en-GB" sz="1200" b="0" dirty="0">
                          <a:solidFill>
                            <a:schemeClr val="tx1"/>
                          </a:solidFill>
                          <a:effectLst/>
                        </a:rPr>
                        <a:t>.</a:t>
                      </a:r>
                      <a:r>
                        <a:rPr lang="en-GB" sz="1200" b="0" baseline="30000" dirty="0">
                          <a:solidFill>
                            <a:schemeClr val="tx1"/>
                          </a:solidFill>
                          <a:effectLst/>
                        </a:rPr>
                        <a:t>1,6C, 8B+</a:t>
                      </a:r>
                      <a:endParaRPr lang="en-GB" sz="1200" b="0" dirty="0">
                        <a:solidFill>
                          <a:schemeClr val="tx1"/>
                        </a:solidFill>
                        <a:effectLst/>
                      </a:endParaRPr>
                    </a:p>
                    <a:p>
                      <a:pPr marL="342900" lvl="0" indent="-342900">
                        <a:spcAft>
                          <a:spcPts val="0"/>
                        </a:spcAft>
                        <a:buSzPts val="1000"/>
                        <a:buFont typeface="Wingdings" panose="05000000000000000000" pitchFamily="2" charset="2"/>
                        <a:buChar char=""/>
                      </a:pPr>
                      <a:r>
                        <a:rPr lang="en-GB" sz="1200" b="1" dirty="0">
                          <a:solidFill>
                            <a:schemeClr val="tx1"/>
                          </a:solidFill>
                          <a:effectLst/>
                        </a:rPr>
                        <a:t>Do not give antibiotic prophylaxis for catheter changes</a:t>
                      </a:r>
                      <a:r>
                        <a:rPr lang="en-GB" sz="1200" b="0" dirty="0">
                          <a:solidFill>
                            <a:schemeClr val="tx1"/>
                          </a:solidFill>
                          <a:effectLst/>
                        </a:rPr>
                        <a:t> unless history of symptomatic UTIs due to catheter change. </a:t>
                      </a:r>
                      <a:r>
                        <a:rPr lang="en-GB" sz="1200" b="0" baseline="30000" dirty="0">
                          <a:solidFill>
                            <a:schemeClr val="tx1"/>
                          </a:solidFill>
                          <a:effectLst/>
                        </a:rPr>
                        <a:t>9,10B+</a:t>
                      </a:r>
                      <a:endParaRPr lang="en-GB" sz="1200" b="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endParaRPr lang="en-GB" sz="1900" dirty="0"/>
                    </a:p>
                  </a:txBody>
                  <a:tcPr marL="0" marR="0" marT="0" marB="0" anchor="ctr"/>
                </a:tc>
              </a:tr>
            </a:tbl>
          </a:graphicData>
        </a:graphic>
      </p:graphicFrame>
      <p:sp>
        <p:nvSpPr>
          <p:cNvPr id="7" name="TextBox 6"/>
          <p:cNvSpPr txBox="1"/>
          <p:nvPr/>
        </p:nvSpPr>
        <p:spPr>
          <a:xfrm>
            <a:off x="6568440" y="6172765"/>
            <a:ext cx="5501640" cy="1754326"/>
          </a:xfrm>
          <a:prstGeom prst="rect">
            <a:avLst/>
          </a:prstGeom>
          <a:noFill/>
        </p:spPr>
        <p:txBody>
          <a:bodyPr wrap="square" rtlCol="0">
            <a:spAutoFit/>
          </a:bodyPr>
          <a:lstStyle/>
          <a:p>
            <a:pPr lvl="0"/>
            <a:r>
              <a:rPr lang="en-GB" sz="1600" dirty="0">
                <a:solidFill>
                  <a:prstClr val="black"/>
                </a:solidFill>
              </a:rPr>
              <a:t>Public Heath England – treatment </a:t>
            </a:r>
            <a:r>
              <a:rPr lang="en-GB" sz="1600" dirty="0" smtClean="0">
                <a:solidFill>
                  <a:prstClr val="black"/>
                </a:solidFill>
              </a:rPr>
              <a:t>guidance</a:t>
            </a:r>
          </a:p>
          <a:p>
            <a:pPr lvl="0"/>
            <a:r>
              <a:rPr lang="en-GB" sz="1200" dirty="0" smtClean="0">
                <a:solidFill>
                  <a:prstClr val="black"/>
                </a:solidFill>
                <a:hlinkClick r:id="rId3"/>
              </a:rPr>
              <a:t>https</a:t>
            </a:r>
            <a:r>
              <a:rPr lang="en-GB" sz="1200" dirty="0">
                <a:solidFill>
                  <a:prstClr val="black"/>
                </a:solidFill>
                <a:hlinkClick r:id="rId3"/>
              </a:rPr>
              <a:t>://</a:t>
            </a:r>
            <a:r>
              <a:rPr lang="en-GB" sz="1200" dirty="0" smtClean="0">
                <a:solidFill>
                  <a:prstClr val="black"/>
                </a:solidFill>
                <a:hlinkClick r:id="rId3"/>
              </a:rPr>
              <a:t>www.gov.uk/government/publications/managing-common-infections-guidance-for-primary-care</a:t>
            </a:r>
            <a:endParaRPr lang="en-GB" sz="1200" dirty="0">
              <a:solidFill>
                <a:prstClr val="black"/>
              </a:solidFill>
              <a:hlinkClick r:id="rId3"/>
            </a:endParaRPr>
          </a:p>
          <a:p>
            <a:pPr lvl="0"/>
            <a:endParaRPr lang="en-GB" sz="1200" dirty="0" smtClean="0">
              <a:solidFill>
                <a:prstClr val="black"/>
              </a:solidFill>
              <a:hlinkClick r:id="rId3"/>
            </a:endParaRPr>
          </a:p>
          <a:p>
            <a:pPr lvl="0"/>
            <a:r>
              <a:rPr lang="en-GB" sz="1600" dirty="0" smtClean="0">
                <a:solidFill>
                  <a:prstClr val="black"/>
                </a:solidFill>
              </a:rPr>
              <a:t>NICE guidance</a:t>
            </a:r>
          </a:p>
          <a:p>
            <a:pPr lvl="0"/>
            <a:r>
              <a:rPr lang="en-GB" sz="1200" dirty="0" smtClean="0">
                <a:solidFill>
                  <a:prstClr val="black"/>
                </a:solidFill>
                <a:hlinkClick r:id="rId4"/>
              </a:rPr>
              <a:t>https</a:t>
            </a:r>
            <a:r>
              <a:rPr lang="en-GB" sz="1200" dirty="0">
                <a:solidFill>
                  <a:prstClr val="black"/>
                </a:solidFill>
                <a:hlinkClick r:id="rId4"/>
              </a:rPr>
              <a:t>://</a:t>
            </a:r>
            <a:r>
              <a:rPr lang="en-GB" sz="1200" dirty="0" smtClean="0">
                <a:solidFill>
                  <a:prstClr val="black"/>
                </a:solidFill>
                <a:hlinkClick r:id="rId4"/>
              </a:rPr>
              <a:t>www.nice.org.uk/about/what-we-do/our-programmes/nice-guidance/antimicrobial-prescribing-guidelines</a:t>
            </a:r>
            <a:endParaRPr lang="en-GB" sz="1200" dirty="0" smtClean="0">
              <a:solidFill>
                <a:prstClr val="black"/>
              </a:solidFill>
            </a:endParaRPr>
          </a:p>
          <a:p>
            <a:pPr lvl="0"/>
            <a:endParaRPr lang="en-GB" sz="1200" dirty="0">
              <a:solidFill>
                <a:prstClr val="black"/>
              </a:solidFill>
            </a:endParaRPr>
          </a:p>
        </p:txBody>
      </p:sp>
      <p:sp>
        <p:nvSpPr>
          <p:cNvPr id="8" name="Date Placeholder 1"/>
          <p:cNvSpPr txBox="1">
            <a:spLocks/>
          </p:cNvSpPr>
          <p:nvPr/>
        </p:nvSpPr>
        <p:spPr>
          <a:xfrm>
            <a:off x="810884" y="6720498"/>
            <a:ext cx="4727275" cy="400785"/>
          </a:xfrm>
          <a:prstGeom prst="rect">
            <a:avLst/>
          </a:prstGeom>
        </p:spPr>
        <p:txBody>
          <a:bodyPr vert="horz" lIns="91440" tIns="45720" rIns="91440" bIns="45720" rtlCol="0" anchor="ctr"/>
          <a:lstStyle>
            <a:defPPr>
              <a:defRPr lang="en-US"/>
            </a:defPPr>
            <a:lvl1pPr marL="0" algn="l" defTabSz="959023" rtl="0" eaLnBrk="1" latinLnBrk="0" hangingPunct="1">
              <a:defRPr sz="1223" kern="1200">
                <a:solidFill>
                  <a:schemeClr val="tx1">
                    <a:tint val="75000"/>
                  </a:schemeClr>
                </a:solidFill>
                <a:latin typeface="+mn-lt"/>
                <a:ea typeface="+mn-ea"/>
                <a:cs typeface="+mn-cs"/>
              </a:defRPr>
            </a:lvl1pPr>
            <a:lvl2pPr marL="479511" algn="l" defTabSz="959023" rtl="0" eaLnBrk="1" latinLnBrk="0" hangingPunct="1">
              <a:defRPr sz="1888" kern="1200">
                <a:solidFill>
                  <a:schemeClr val="tx1"/>
                </a:solidFill>
                <a:latin typeface="+mn-lt"/>
                <a:ea typeface="+mn-ea"/>
                <a:cs typeface="+mn-cs"/>
              </a:defRPr>
            </a:lvl2pPr>
            <a:lvl3pPr marL="959023" algn="l" defTabSz="959023" rtl="0" eaLnBrk="1" latinLnBrk="0" hangingPunct="1">
              <a:defRPr sz="1888" kern="1200">
                <a:solidFill>
                  <a:schemeClr val="tx1"/>
                </a:solidFill>
                <a:latin typeface="+mn-lt"/>
                <a:ea typeface="+mn-ea"/>
                <a:cs typeface="+mn-cs"/>
              </a:defRPr>
            </a:lvl3pPr>
            <a:lvl4pPr marL="1438534" algn="l" defTabSz="959023" rtl="0" eaLnBrk="1" latinLnBrk="0" hangingPunct="1">
              <a:defRPr sz="1888" kern="1200">
                <a:solidFill>
                  <a:schemeClr val="tx1"/>
                </a:solidFill>
                <a:latin typeface="+mn-lt"/>
                <a:ea typeface="+mn-ea"/>
                <a:cs typeface="+mn-cs"/>
              </a:defRPr>
            </a:lvl4pPr>
            <a:lvl5pPr marL="1918045" algn="l" defTabSz="959023" rtl="0" eaLnBrk="1" latinLnBrk="0" hangingPunct="1">
              <a:defRPr sz="1888" kern="1200">
                <a:solidFill>
                  <a:schemeClr val="tx1"/>
                </a:solidFill>
                <a:latin typeface="+mn-lt"/>
                <a:ea typeface="+mn-ea"/>
                <a:cs typeface="+mn-cs"/>
              </a:defRPr>
            </a:lvl5pPr>
            <a:lvl6pPr marL="2397557" algn="l" defTabSz="959023" rtl="0" eaLnBrk="1" latinLnBrk="0" hangingPunct="1">
              <a:defRPr sz="1888" kern="1200">
                <a:solidFill>
                  <a:schemeClr val="tx1"/>
                </a:solidFill>
                <a:latin typeface="+mn-lt"/>
                <a:ea typeface="+mn-ea"/>
                <a:cs typeface="+mn-cs"/>
              </a:defRPr>
            </a:lvl6pPr>
            <a:lvl7pPr marL="2877068" algn="l" defTabSz="959023" rtl="0" eaLnBrk="1" latinLnBrk="0" hangingPunct="1">
              <a:defRPr sz="1888" kern="1200">
                <a:solidFill>
                  <a:schemeClr val="tx1"/>
                </a:solidFill>
                <a:latin typeface="+mn-lt"/>
                <a:ea typeface="+mn-ea"/>
                <a:cs typeface="+mn-cs"/>
              </a:defRPr>
            </a:lvl7pPr>
            <a:lvl8pPr marL="3356580" algn="l" defTabSz="959023" rtl="0" eaLnBrk="1" latinLnBrk="0" hangingPunct="1">
              <a:defRPr sz="1888" kern="1200">
                <a:solidFill>
                  <a:schemeClr val="tx1"/>
                </a:solidFill>
                <a:latin typeface="+mn-lt"/>
                <a:ea typeface="+mn-ea"/>
                <a:cs typeface="+mn-cs"/>
              </a:defRPr>
            </a:lvl8pPr>
            <a:lvl9pPr marL="3836091" algn="l" defTabSz="959023" rtl="0" eaLnBrk="1" latinLnBrk="0" hangingPunct="1">
              <a:defRPr sz="1888" kern="1200">
                <a:solidFill>
                  <a:schemeClr val="tx1"/>
                </a:solidFill>
                <a:latin typeface="+mn-lt"/>
                <a:ea typeface="+mn-ea"/>
                <a:cs typeface="+mn-cs"/>
              </a:defRPr>
            </a:lvl9pPr>
          </a:lstStyle>
          <a:p>
            <a:pPr algn="ctr"/>
            <a:endParaRPr lang="en-GB" u="sng" dirty="0"/>
          </a:p>
          <a:p>
            <a:pPr algn="ctr"/>
            <a:endParaRPr lang="en-GB" dirty="0"/>
          </a:p>
        </p:txBody>
      </p:sp>
      <p:sp>
        <p:nvSpPr>
          <p:cNvPr id="3" name="Footer Placeholder 2"/>
          <p:cNvSpPr>
            <a:spLocks noGrp="1"/>
          </p:cNvSpPr>
          <p:nvPr>
            <p:ph type="ftr" sz="quarter" idx="11"/>
          </p:nvPr>
        </p:nvSpPr>
        <p:spPr/>
        <p:txBody>
          <a:bodyPr/>
          <a:lstStyle/>
          <a:p>
            <a:r>
              <a:rPr lang="en-GB" dirty="0" smtClean="0"/>
              <a:t>Updated April 2021</a:t>
            </a:r>
            <a:endParaRPr lang="en-GB" dirty="0"/>
          </a:p>
        </p:txBody>
      </p:sp>
      <p:sp>
        <p:nvSpPr>
          <p:cNvPr id="10" name="Slide Number Placeholder 9"/>
          <p:cNvSpPr>
            <a:spLocks noGrp="1"/>
          </p:cNvSpPr>
          <p:nvPr>
            <p:ph type="sldNum" sz="quarter" idx="12"/>
          </p:nvPr>
        </p:nvSpPr>
        <p:spPr/>
        <p:txBody>
          <a:bodyPr/>
          <a:lstStyle/>
          <a:p>
            <a:fld id="{52BE09B4-021C-47D9-B635-8B1516812A1E}" type="slidenum">
              <a:rPr lang="en-GB" smtClean="0"/>
              <a:t>2</a:t>
            </a:fld>
            <a:endParaRPr lang="en-GB"/>
          </a:p>
        </p:txBody>
      </p:sp>
      <p:grpSp>
        <p:nvGrpSpPr>
          <p:cNvPr id="11" name="Group 2"/>
          <p:cNvGrpSpPr>
            <a:grpSpLocks/>
          </p:cNvGrpSpPr>
          <p:nvPr/>
        </p:nvGrpSpPr>
        <p:grpSpPr bwMode="auto">
          <a:xfrm>
            <a:off x="141439" y="311939"/>
            <a:ext cx="4087662" cy="926280"/>
            <a:chOff x="0" y="-1982"/>
            <a:chExt cx="11906" cy="3565"/>
          </a:xfrm>
        </p:grpSpPr>
        <p:sp>
          <p:nvSpPr>
            <p:cNvPr id="12" name="Freeform 3"/>
            <p:cNvSpPr>
              <a:spLocks/>
            </p:cNvSpPr>
            <p:nvPr/>
          </p:nvSpPr>
          <p:spPr bwMode="auto">
            <a:xfrm>
              <a:off x="0" y="-1982"/>
              <a:ext cx="11906" cy="3445"/>
            </a:xfrm>
            <a:custGeom>
              <a:avLst/>
              <a:gdLst>
                <a:gd name="T0" fmla="*/ 0 w 11906"/>
                <a:gd name="T1" fmla="*/ 3445 h 3445"/>
                <a:gd name="T2" fmla="*/ 11905 w 11906"/>
                <a:gd name="T3" fmla="*/ 3445 h 3445"/>
                <a:gd name="T4" fmla="*/ 11905 w 11906"/>
                <a:gd name="T5" fmla="*/ 0 h 3445"/>
                <a:gd name="T6" fmla="*/ 0 w 11906"/>
                <a:gd name="T7" fmla="*/ 0 h 3445"/>
                <a:gd name="T8" fmla="*/ 0 w 11906"/>
                <a:gd name="T9" fmla="*/ 3445 h 3445"/>
              </a:gdLst>
              <a:ahLst/>
              <a:cxnLst>
                <a:cxn ang="0">
                  <a:pos x="T0" y="T1"/>
                </a:cxn>
                <a:cxn ang="0">
                  <a:pos x="T2" y="T3"/>
                </a:cxn>
                <a:cxn ang="0">
                  <a:pos x="T4" y="T5"/>
                </a:cxn>
                <a:cxn ang="0">
                  <a:pos x="T6" y="T7"/>
                </a:cxn>
                <a:cxn ang="0">
                  <a:pos x="T8" y="T9"/>
                </a:cxn>
              </a:cxnLst>
              <a:rect l="0" t="0" r="r" b="b"/>
              <a:pathLst>
                <a:path w="11906" h="3445">
                  <a:moveTo>
                    <a:pt x="0" y="3445"/>
                  </a:moveTo>
                  <a:lnTo>
                    <a:pt x="11905" y="3445"/>
                  </a:lnTo>
                  <a:lnTo>
                    <a:pt x="11905" y="0"/>
                  </a:lnTo>
                  <a:lnTo>
                    <a:pt x="0" y="0"/>
                  </a:lnTo>
                  <a:lnTo>
                    <a:pt x="0" y="3445"/>
                  </a:lnTo>
                  <a:close/>
                </a:path>
              </a:pathLst>
            </a:custGeom>
            <a:solidFill>
              <a:srgbClr val="00536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pic>
          <p:nvPicPr>
            <p:cNvPr id="1030" name="Picture 6"/>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318" y="-636"/>
              <a:ext cx="260" cy="2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3" name="Group 7"/>
            <p:cNvGrpSpPr>
              <a:grpSpLocks/>
            </p:cNvGrpSpPr>
            <p:nvPr/>
          </p:nvGrpSpPr>
          <p:grpSpPr bwMode="auto">
            <a:xfrm>
              <a:off x="55" y="-1670"/>
              <a:ext cx="1294" cy="1342"/>
              <a:chOff x="55" y="-1670"/>
              <a:chExt cx="1294" cy="1342"/>
            </a:xfrm>
          </p:grpSpPr>
          <p:sp>
            <p:nvSpPr>
              <p:cNvPr id="47" name="Freeform 10"/>
              <p:cNvSpPr>
                <a:spLocks/>
              </p:cNvSpPr>
              <p:nvPr/>
            </p:nvSpPr>
            <p:spPr bwMode="auto">
              <a:xfrm>
                <a:off x="55" y="-1670"/>
                <a:ext cx="1294" cy="1342"/>
              </a:xfrm>
              <a:custGeom>
                <a:avLst/>
                <a:gdLst>
                  <a:gd name="T0" fmla="*/ 1012 w 1294"/>
                  <a:gd name="T1" fmla="*/ 972 h 1342"/>
                  <a:gd name="T2" fmla="*/ 946 w 1294"/>
                  <a:gd name="T3" fmla="*/ 972 h 1342"/>
                  <a:gd name="T4" fmla="*/ 1009 w 1294"/>
                  <a:gd name="T5" fmla="*/ 1038 h 1342"/>
                  <a:gd name="T6" fmla="*/ 1006 w 1294"/>
                  <a:gd name="T7" fmla="*/ 1046 h 1342"/>
                  <a:gd name="T8" fmla="*/ 1004 w 1294"/>
                  <a:gd name="T9" fmla="*/ 1054 h 1342"/>
                  <a:gd name="T10" fmla="*/ 1004 w 1294"/>
                  <a:gd name="T11" fmla="*/ 1062 h 1342"/>
                  <a:gd name="T12" fmla="*/ 1009 w 1294"/>
                  <a:gd name="T13" fmla="*/ 1090 h 1342"/>
                  <a:gd name="T14" fmla="*/ 1024 w 1294"/>
                  <a:gd name="T15" fmla="*/ 1112 h 1342"/>
                  <a:gd name="T16" fmla="*/ 1047 w 1294"/>
                  <a:gd name="T17" fmla="*/ 1128 h 1342"/>
                  <a:gd name="T18" fmla="*/ 1074 w 1294"/>
                  <a:gd name="T19" fmla="*/ 1134 h 1342"/>
                  <a:gd name="T20" fmla="*/ 1101 w 1294"/>
                  <a:gd name="T21" fmla="*/ 1128 h 1342"/>
                  <a:gd name="T22" fmla="*/ 1124 w 1294"/>
                  <a:gd name="T23" fmla="*/ 1112 h 1342"/>
                  <a:gd name="T24" fmla="*/ 1139 w 1294"/>
                  <a:gd name="T25" fmla="*/ 1090 h 1342"/>
                  <a:gd name="T26" fmla="*/ 1144 w 1294"/>
                  <a:gd name="T27" fmla="*/ 1062 h 1342"/>
                  <a:gd name="T28" fmla="*/ 1139 w 1294"/>
                  <a:gd name="T29" fmla="*/ 1036 h 1342"/>
                  <a:gd name="T30" fmla="*/ 1124 w 1294"/>
                  <a:gd name="T31" fmla="*/ 1014 h 1342"/>
                  <a:gd name="T32" fmla="*/ 1107 w 1294"/>
                  <a:gd name="T33" fmla="*/ 1002 h 1342"/>
                  <a:gd name="T34" fmla="*/ 1040 w 1294"/>
                  <a:gd name="T35" fmla="*/ 1002 h 1342"/>
                  <a:gd name="T36" fmla="*/ 1012 w 1294"/>
                  <a:gd name="T37" fmla="*/ 972 h 13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294" h="1342">
                    <a:moveTo>
                      <a:pt x="1012" y="972"/>
                    </a:moveTo>
                    <a:lnTo>
                      <a:pt x="946" y="972"/>
                    </a:lnTo>
                    <a:lnTo>
                      <a:pt x="1009" y="1038"/>
                    </a:lnTo>
                    <a:lnTo>
                      <a:pt x="1006" y="1046"/>
                    </a:lnTo>
                    <a:lnTo>
                      <a:pt x="1004" y="1054"/>
                    </a:lnTo>
                    <a:lnTo>
                      <a:pt x="1004" y="1062"/>
                    </a:lnTo>
                    <a:lnTo>
                      <a:pt x="1009" y="1090"/>
                    </a:lnTo>
                    <a:lnTo>
                      <a:pt x="1024" y="1112"/>
                    </a:lnTo>
                    <a:lnTo>
                      <a:pt x="1047" y="1128"/>
                    </a:lnTo>
                    <a:lnTo>
                      <a:pt x="1074" y="1134"/>
                    </a:lnTo>
                    <a:lnTo>
                      <a:pt x="1101" y="1128"/>
                    </a:lnTo>
                    <a:lnTo>
                      <a:pt x="1124" y="1112"/>
                    </a:lnTo>
                    <a:lnTo>
                      <a:pt x="1139" y="1090"/>
                    </a:lnTo>
                    <a:lnTo>
                      <a:pt x="1144" y="1062"/>
                    </a:lnTo>
                    <a:lnTo>
                      <a:pt x="1139" y="1036"/>
                    </a:lnTo>
                    <a:lnTo>
                      <a:pt x="1124" y="1014"/>
                    </a:lnTo>
                    <a:lnTo>
                      <a:pt x="1107" y="1002"/>
                    </a:lnTo>
                    <a:lnTo>
                      <a:pt x="1040" y="1002"/>
                    </a:lnTo>
                    <a:lnTo>
                      <a:pt x="1012" y="97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9" name="Freeform 12"/>
              <p:cNvSpPr>
                <a:spLocks/>
              </p:cNvSpPr>
              <p:nvPr/>
            </p:nvSpPr>
            <p:spPr bwMode="auto">
              <a:xfrm>
                <a:off x="55" y="-1670"/>
                <a:ext cx="1294" cy="1342"/>
              </a:xfrm>
              <a:custGeom>
                <a:avLst/>
                <a:gdLst>
                  <a:gd name="T0" fmla="*/ 1074 w 1294"/>
                  <a:gd name="T1" fmla="*/ 992 h 1342"/>
                  <a:gd name="T2" fmla="*/ 1062 w 1294"/>
                  <a:gd name="T3" fmla="*/ 992 h 1342"/>
                  <a:gd name="T4" fmla="*/ 1050 w 1294"/>
                  <a:gd name="T5" fmla="*/ 996 h 1342"/>
                  <a:gd name="T6" fmla="*/ 1040 w 1294"/>
                  <a:gd name="T7" fmla="*/ 1002 h 1342"/>
                  <a:gd name="T8" fmla="*/ 1107 w 1294"/>
                  <a:gd name="T9" fmla="*/ 1002 h 1342"/>
                  <a:gd name="T10" fmla="*/ 1101 w 1294"/>
                  <a:gd name="T11" fmla="*/ 998 h 1342"/>
                  <a:gd name="T12" fmla="*/ 1074 w 1294"/>
                  <a:gd name="T13" fmla="*/ 992 h 1342"/>
                </a:gdLst>
                <a:ahLst/>
                <a:cxnLst>
                  <a:cxn ang="0">
                    <a:pos x="T0" y="T1"/>
                  </a:cxn>
                  <a:cxn ang="0">
                    <a:pos x="T2" y="T3"/>
                  </a:cxn>
                  <a:cxn ang="0">
                    <a:pos x="T4" y="T5"/>
                  </a:cxn>
                  <a:cxn ang="0">
                    <a:pos x="T6" y="T7"/>
                  </a:cxn>
                  <a:cxn ang="0">
                    <a:pos x="T8" y="T9"/>
                  </a:cxn>
                  <a:cxn ang="0">
                    <a:pos x="T10" y="T11"/>
                  </a:cxn>
                  <a:cxn ang="0">
                    <a:pos x="T12" y="T13"/>
                  </a:cxn>
                </a:cxnLst>
                <a:rect l="0" t="0" r="r" b="b"/>
                <a:pathLst>
                  <a:path w="1294" h="1342">
                    <a:moveTo>
                      <a:pt x="1074" y="992"/>
                    </a:moveTo>
                    <a:lnTo>
                      <a:pt x="1062" y="992"/>
                    </a:lnTo>
                    <a:lnTo>
                      <a:pt x="1050" y="996"/>
                    </a:lnTo>
                    <a:lnTo>
                      <a:pt x="1040" y="1002"/>
                    </a:lnTo>
                    <a:lnTo>
                      <a:pt x="1107" y="1002"/>
                    </a:lnTo>
                    <a:lnTo>
                      <a:pt x="1101" y="998"/>
                    </a:lnTo>
                    <a:lnTo>
                      <a:pt x="1074" y="99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1" name="Freeform 14"/>
              <p:cNvSpPr>
                <a:spLocks/>
              </p:cNvSpPr>
              <p:nvPr/>
            </p:nvSpPr>
            <p:spPr bwMode="auto">
              <a:xfrm>
                <a:off x="55" y="-1670"/>
                <a:ext cx="1294" cy="1342"/>
              </a:xfrm>
              <a:custGeom>
                <a:avLst/>
                <a:gdLst>
                  <a:gd name="T0" fmla="*/ 1044 w 1294"/>
                  <a:gd name="T1" fmla="*/ 828 h 1342"/>
                  <a:gd name="T2" fmla="*/ 512 w 1294"/>
                  <a:gd name="T3" fmla="*/ 828 h 1342"/>
                  <a:gd name="T4" fmla="*/ 531 w 1294"/>
                  <a:gd name="T5" fmla="*/ 832 h 1342"/>
                  <a:gd name="T6" fmla="*/ 547 w 1294"/>
                  <a:gd name="T7" fmla="*/ 842 h 1342"/>
                  <a:gd name="T8" fmla="*/ 558 w 1294"/>
                  <a:gd name="T9" fmla="*/ 858 h 1342"/>
                  <a:gd name="T10" fmla="*/ 562 w 1294"/>
                  <a:gd name="T11" fmla="*/ 878 h 1342"/>
                  <a:gd name="T12" fmla="*/ 558 w 1294"/>
                  <a:gd name="T13" fmla="*/ 898 h 1342"/>
                  <a:gd name="T14" fmla="*/ 547 w 1294"/>
                  <a:gd name="T15" fmla="*/ 914 h 1342"/>
                  <a:gd name="T16" fmla="*/ 531 w 1294"/>
                  <a:gd name="T17" fmla="*/ 924 h 1342"/>
                  <a:gd name="T18" fmla="*/ 512 w 1294"/>
                  <a:gd name="T19" fmla="*/ 928 h 1342"/>
                  <a:gd name="T20" fmla="*/ 985 w 1294"/>
                  <a:gd name="T21" fmla="*/ 928 h 1342"/>
                  <a:gd name="T22" fmla="*/ 1004 w 1294"/>
                  <a:gd name="T23" fmla="*/ 902 h 1342"/>
                  <a:gd name="T24" fmla="*/ 1027 w 1294"/>
                  <a:gd name="T25" fmla="*/ 866 h 1342"/>
                  <a:gd name="T26" fmla="*/ 1044 w 1294"/>
                  <a:gd name="T27" fmla="*/ 828 h 13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294" h="1342">
                    <a:moveTo>
                      <a:pt x="1044" y="828"/>
                    </a:moveTo>
                    <a:lnTo>
                      <a:pt x="512" y="828"/>
                    </a:lnTo>
                    <a:lnTo>
                      <a:pt x="531" y="832"/>
                    </a:lnTo>
                    <a:lnTo>
                      <a:pt x="547" y="842"/>
                    </a:lnTo>
                    <a:lnTo>
                      <a:pt x="558" y="858"/>
                    </a:lnTo>
                    <a:lnTo>
                      <a:pt x="562" y="878"/>
                    </a:lnTo>
                    <a:lnTo>
                      <a:pt x="558" y="898"/>
                    </a:lnTo>
                    <a:lnTo>
                      <a:pt x="547" y="914"/>
                    </a:lnTo>
                    <a:lnTo>
                      <a:pt x="531" y="924"/>
                    </a:lnTo>
                    <a:lnTo>
                      <a:pt x="512" y="928"/>
                    </a:lnTo>
                    <a:lnTo>
                      <a:pt x="985" y="928"/>
                    </a:lnTo>
                    <a:lnTo>
                      <a:pt x="1004" y="902"/>
                    </a:lnTo>
                    <a:lnTo>
                      <a:pt x="1027" y="866"/>
                    </a:lnTo>
                    <a:lnTo>
                      <a:pt x="1044" y="828"/>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2" name="Freeform 15"/>
              <p:cNvSpPr>
                <a:spLocks/>
              </p:cNvSpPr>
              <p:nvPr/>
            </p:nvSpPr>
            <p:spPr bwMode="auto">
              <a:xfrm>
                <a:off x="55" y="-1670"/>
                <a:ext cx="1294" cy="1342"/>
              </a:xfrm>
              <a:custGeom>
                <a:avLst/>
                <a:gdLst>
                  <a:gd name="T0" fmla="*/ 1289 w 1294"/>
                  <a:gd name="T1" fmla="*/ 784 h 1342"/>
                  <a:gd name="T2" fmla="*/ 1059 w 1294"/>
                  <a:gd name="T3" fmla="*/ 784 h 1342"/>
                  <a:gd name="T4" fmla="*/ 1123 w 1294"/>
                  <a:gd name="T5" fmla="*/ 798 h 1342"/>
                  <a:gd name="T6" fmla="*/ 1123 w 1294"/>
                  <a:gd name="T7" fmla="*/ 802 h 1342"/>
                  <a:gd name="T8" fmla="*/ 1130 w 1294"/>
                  <a:gd name="T9" fmla="*/ 834 h 1342"/>
                  <a:gd name="T10" fmla="*/ 1148 w 1294"/>
                  <a:gd name="T11" fmla="*/ 862 h 1342"/>
                  <a:gd name="T12" fmla="*/ 1175 w 1294"/>
                  <a:gd name="T13" fmla="*/ 880 h 1342"/>
                  <a:gd name="T14" fmla="*/ 1208 w 1294"/>
                  <a:gd name="T15" fmla="*/ 886 h 1342"/>
                  <a:gd name="T16" fmla="*/ 1241 w 1294"/>
                  <a:gd name="T17" fmla="*/ 880 h 1342"/>
                  <a:gd name="T18" fmla="*/ 1268 w 1294"/>
                  <a:gd name="T19" fmla="*/ 862 h 1342"/>
                  <a:gd name="T20" fmla="*/ 1286 w 1294"/>
                  <a:gd name="T21" fmla="*/ 834 h 1342"/>
                  <a:gd name="T22" fmla="*/ 1293 w 1294"/>
                  <a:gd name="T23" fmla="*/ 802 h 1342"/>
                  <a:gd name="T24" fmla="*/ 1289 w 1294"/>
                  <a:gd name="T25" fmla="*/ 784 h 13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294" h="1342">
                    <a:moveTo>
                      <a:pt x="1289" y="784"/>
                    </a:moveTo>
                    <a:lnTo>
                      <a:pt x="1059" y="784"/>
                    </a:lnTo>
                    <a:lnTo>
                      <a:pt x="1123" y="798"/>
                    </a:lnTo>
                    <a:lnTo>
                      <a:pt x="1123" y="802"/>
                    </a:lnTo>
                    <a:lnTo>
                      <a:pt x="1130" y="834"/>
                    </a:lnTo>
                    <a:lnTo>
                      <a:pt x="1148" y="862"/>
                    </a:lnTo>
                    <a:lnTo>
                      <a:pt x="1175" y="880"/>
                    </a:lnTo>
                    <a:lnTo>
                      <a:pt x="1208" y="886"/>
                    </a:lnTo>
                    <a:lnTo>
                      <a:pt x="1241" y="880"/>
                    </a:lnTo>
                    <a:lnTo>
                      <a:pt x="1268" y="862"/>
                    </a:lnTo>
                    <a:lnTo>
                      <a:pt x="1286" y="834"/>
                    </a:lnTo>
                    <a:lnTo>
                      <a:pt x="1293" y="802"/>
                    </a:lnTo>
                    <a:lnTo>
                      <a:pt x="1289" y="78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5" name="Freeform 18"/>
              <p:cNvSpPr>
                <a:spLocks/>
              </p:cNvSpPr>
              <p:nvPr/>
            </p:nvSpPr>
            <p:spPr bwMode="auto">
              <a:xfrm>
                <a:off x="55" y="-1670"/>
                <a:ext cx="1294" cy="1342"/>
              </a:xfrm>
              <a:custGeom>
                <a:avLst/>
                <a:gdLst>
                  <a:gd name="T0" fmla="*/ 1208 w 1294"/>
                  <a:gd name="T1" fmla="*/ 716 h 1342"/>
                  <a:gd name="T2" fmla="*/ 1187 w 1294"/>
                  <a:gd name="T3" fmla="*/ 718 h 1342"/>
                  <a:gd name="T4" fmla="*/ 1168 w 1294"/>
                  <a:gd name="T5" fmla="*/ 726 h 1342"/>
                  <a:gd name="T6" fmla="*/ 1152 w 1294"/>
                  <a:gd name="T7" fmla="*/ 738 h 1342"/>
                  <a:gd name="T8" fmla="*/ 1139 w 1294"/>
                  <a:gd name="T9" fmla="*/ 752 h 1342"/>
                  <a:gd name="T10" fmla="*/ 1276 w 1294"/>
                  <a:gd name="T11" fmla="*/ 752 h 1342"/>
                  <a:gd name="T12" fmla="*/ 1268 w 1294"/>
                  <a:gd name="T13" fmla="*/ 740 h 1342"/>
                  <a:gd name="T14" fmla="*/ 1241 w 1294"/>
                  <a:gd name="T15" fmla="*/ 722 h 1342"/>
                  <a:gd name="T16" fmla="*/ 1208 w 1294"/>
                  <a:gd name="T17" fmla="*/ 716 h 13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94" h="1342">
                    <a:moveTo>
                      <a:pt x="1208" y="716"/>
                    </a:moveTo>
                    <a:lnTo>
                      <a:pt x="1187" y="718"/>
                    </a:lnTo>
                    <a:lnTo>
                      <a:pt x="1168" y="726"/>
                    </a:lnTo>
                    <a:lnTo>
                      <a:pt x="1152" y="738"/>
                    </a:lnTo>
                    <a:lnTo>
                      <a:pt x="1139" y="752"/>
                    </a:lnTo>
                    <a:lnTo>
                      <a:pt x="1276" y="752"/>
                    </a:lnTo>
                    <a:lnTo>
                      <a:pt x="1268" y="740"/>
                    </a:lnTo>
                    <a:lnTo>
                      <a:pt x="1241" y="722"/>
                    </a:lnTo>
                    <a:lnTo>
                      <a:pt x="1208" y="71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7" name="Freeform 20"/>
              <p:cNvSpPr>
                <a:spLocks/>
              </p:cNvSpPr>
              <p:nvPr/>
            </p:nvSpPr>
            <p:spPr bwMode="auto">
              <a:xfrm>
                <a:off x="55" y="-1670"/>
                <a:ext cx="1294" cy="1342"/>
              </a:xfrm>
              <a:custGeom>
                <a:avLst/>
                <a:gdLst>
                  <a:gd name="T0" fmla="*/ 1038 w 1294"/>
                  <a:gd name="T1" fmla="*/ 506 h 1342"/>
                  <a:gd name="T2" fmla="*/ 777 w 1294"/>
                  <a:gd name="T3" fmla="*/ 506 h 1342"/>
                  <a:gd name="T4" fmla="*/ 788 w 1294"/>
                  <a:gd name="T5" fmla="*/ 512 h 1342"/>
                  <a:gd name="T6" fmla="*/ 795 w 1294"/>
                  <a:gd name="T7" fmla="*/ 520 h 1342"/>
                  <a:gd name="T8" fmla="*/ 799 w 1294"/>
                  <a:gd name="T9" fmla="*/ 532 h 1342"/>
                  <a:gd name="T10" fmla="*/ 798 w 1294"/>
                  <a:gd name="T11" fmla="*/ 544 h 1342"/>
                  <a:gd name="T12" fmla="*/ 793 w 1294"/>
                  <a:gd name="T13" fmla="*/ 554 h 1342"/>
                  <a:gd name="T14" fmla="*/ 785 w 1294"/>
                  <a:gd name="T15" fmla="*/ 562 h 1342"/>
                  <a:gd name="T16" fmla="*/ 773 w 1294"/>
                  <a:gd name="T17" fmla="*/ 566 h 1342"/>
                  <a:gd name="T18" fmla="*/ 1110 w 1294"/>
                  <a:gd name="T19" fmla="*/ 566 h 1342"/>
                  <a:gd name="T20" fmla="*/ 1151 w 1294"/>
                  <a:gd name="T21" fmla="*/ 546 h 1342"/>
                  <a:gd name="T22" fmla="*/ 1205 w 1294"/>
                  <a:gd name="T23" fmla="*/ 546 h 1342"/>
                  <a:gd name="T24" fmla="*/ 1211 w 1294"/>
                  <a:gd name="T25" fmla="*/ 542 h 1342"/>
                  <a:gd name="T26" fmla="*/ 1053 w 1294"/>
                  <a:gd name="T27" fmla="*/ 542 h 1342"/>
                  <a:gd name="T28" fmla="*/ 1038 w 1294"/>
                  <a:gd name="T29" fmla="*/ 506 h 13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294" h="1342">
                    <a:moveTo>
                      <a:pt x="1038" y="506"/>
                    </a:moveTo>
                    <a:lnTo>
                      <a:pt x="777" y="506"/>
                    </a:lnTo>
                    <a:lnTo>
                      <a:pt x="788" y="512"/>
                    </a:lnTo>
                    <a:lnTo>
                      <a:pt x="795" y="520"/>
                    </a:lnTo>
                    <a:lnTo>
                      <a:pt x="799" y="532"/>
                    </a:lnTo>
                    <a:lnTo>
                      <a:pt x="798" y="544"/>
                    </a:lnTo>
                    <a:lnTo>
                      <a:pt x="793" y="554"/>
                    </a:lnTo>
                    <a:lnTo>
                      <a:pt x="785" y="562"/>
                    </a:lnTo>
                    <a:lnTo>
                      <a:pt x="773" y="566"/>
                    </a:lnTo>
                    <a:lnTo>
                      <a:pt x="1110" y="566"/>
                    </a:lnTo>
                    <a:lnTo>
                      <a:pt x="1151" y="546"/>
                    </a:lnTo>
                    <a:lnTo>
                      <a:pt x="1205" y="546"/>
                    </a:lnTo>
                    <a:lnTo>
                      <a:pt x="1211" y="542"/>
                    </a:lnTo>
                    <a:lnTo>
                      <a:pt x="1053" y="542"/>
                    </a:lnTo>
                    <a:lnTo>
                      <a:pt x="1038" y="50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8" name="Freeform 21"/>
              <p:cNvSpPr>
                <a:spLocks/>
              </p:cNvSpPr>
              <p:nvPr/>
            </p:nvSpPr>
            <p:spPr bwMode="auto">
              <a:xfrm>
                <a:off x="55" y="-1670"/>
                <a:ext cx="1294" cy="1342"/>
              </a:xfrm>
              <a:custGeom>
                <a:avLst/>
                <a:gdLst>
                  <a:gd name="T0" fmla="*/ 1205 w 1294"/>
                  <a:gd name="T1" fmla="*/ 546 h 1342"/>
                  <a:gd name="T2" fmla="*/ 1151 w 1294"/>
                  <a:gd name="T3" fmla="*/ 546 h 1342"/>
                  <a:gd name="T4" fmla="*/ 1159 w 1294"/>
                  <a:gd name="T5" fmla="*/ 550 h 1342"/>
                  <a:gd name="T6" fmla="*/ 1168 w 1294"/>
                  <a:gd name="T7" fmla="*/ 554 h 1342"/>
                  <a:gd name="T8" fmla="*/ 1178 w 1294"/>
                  <a:gd name="T9" fmla="*/ 554 h 1342"/>
                  <a:gd name="T10" fmla="*/ 1201 w 1294"/>
                  <a:gd name="T11" fmla="*/ 548 h 1342"/>
                  <a:gd name="T12" fmla="*/ 1205 w 1294"/>
                  <a:gd name="T13" fmla="*/ 546 h 1342"/>
                </a:gdLst>
                <a:ahLst/>
                <a:cxnLst>
                  <a:cxn ang="0">
                    <a:pos x="T0" y="T1"/>
                  </a:cxn>
                  <a:cxn ang="0">
                    <a:pos x="T2" y="T3"/>
                  </a:cxn>
                  <a:cxn ang="0">
                    <a:pos x="T4" y="T5"/>
                  </a:cxn>
                  <a:cxn ang="0">
                    <a:pos x="T6" y="T7"/>
                  </a:cxn>
                  <a:cxn ang="0">
                    <a:pos x="T8" y="T9"/>
                  </a:cxn>
                  <a:cxn ang="0">
                    <a:pos x="T10" y="T11"/>
                  </a:cxn>
                  <a:cxn ang="0">
                    <a:pos x="T12" y="T13"/>
                  </a:cxn>
                </a:cxnLst>
                <a:rect l="0" t="0" r="r" b="b"/>
                <a:pathLst>
                  <a:path w="1294" h="1342">
                    <a:moveTo>
                      <a:pt x="1205" y="546"/>
                    </a:moveTo>
                    <a:lnTo>
                      <a:pt x="1151" y="546"/>
                    </a:lnTo>
                    <a:lnTo>
                      <a:pt x="1159" y="550"/>
                    </a:lnTo>
                    <a:lnTo>
                      <a:pt x="1168" y="554"/>
                    </a:lnTo>
                    <a:lnTo>
                      <a:pt x="1178" y="554"/>
                    </a:lnTo>
                    <a:lnTo>
                      <a:pt x="1201" y="548"/>
                    </a:lnTo>
                    <a:lnTo>
                      <a:pt x="1205" y="54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9" name="Freeform 22"/>
              <p:cNvSpPr>
                <a:spLocks/>
              </p:cNvSpPr>
              <p:nvPr/>
            </p:nvSpPr>
            <p:spPr bwMode="auto">
              <a:xfrm>
                <a:off x="55" y="-1670"/>
                <a:ext cx="1294" cy="1342"/>
              </a:xfrm>
              <a:custGeom>
                <a:avLst/>
                <a:gdLst>
                  <a:gd name="T0" fmla="*/ 1178 w 1294"/>
                  <a:gd name="T1" fmla="*/ 434 h 1342"/>
                  <a:gd name="T2" fmla="*/ 1155 w 1294"/>
                  <a:gd name="T3" fmla="*/ 438 h 1342"/>
                  <a:gd name="T4" fmla="*/ 1136 w 1294"/>
                  <a:gd name="T5" fmla="*/ 450 h 1342"/>
                  <a:gd name="T6" fmla="*/ 1123 w 1294"/>
                  <a:gd name="T7" fmla="*/ 470 h 1342"/>
                  <a:gd name="T8" fmla="*/ 1118 w 1294"/>
                  <a:gd name="T9" fmla="*/ 494 h 1342"/>
                  <a:gd name="T10" fmla="*/ 1118 w 1294"/>
                  <a:gd name="T11" fmla="*/ 498 h 1342"/>
                  <a:gd name="T12" fmla="*/ 1119 w 1294"/>
                  <a:gd name="T13" fmla="*/ 504 h 1342"/>
                  <a:gd name="T14" fmla="*/ 1120 w 1294"/>
                  <a:gd name="T15" fmla="*/ 510 h 1342"/>
                  <a:gd name="T16" fmla="*/ 1053 w 1294"/>
                  <a:gd name="T17" fmla="*/ 542 h 1342"/>
                  <a:gd name="T18" fmla="*/ 1211 w 1294"/>
                  <a:gd name="T19" fmla="*/ 542 h 1342"/>
                  <a:gd name="T20" fmla="*/ 1221 w 1294"/>
                  <a:gd name="T21" fmla="*/ 536 h 1342"/>
                  <a:gd name="T22" fmla="*/ 1233 w 1294"/>
                  <a:gd name="T23" fmla="*/ 516 h 1342"/>
                  <a:gd name="T24" fmla="*/ 1238 w 1294"/>
                  <a:gd name="T25" fmla="*/ 494 h 1342"/>
                  <a:gd name="T26" fmla="*/ 1233 w 1294"/>
                  <a:gd name="T27" fmla="*/ 470 h 1342"/>
                  <a:gd name="T28" fmla="*/ 1221 w 1294"/>
                  <a:gd name="T29" fmla="*/ 450 h 1342"/>
                  <a:gd name="T30" fmla="*/ 1201 w 1294"/>
                  <a:gd name="T31" fmla="*/ 438 h 1342"/>
                  <a:gd name="T32" fmla="*/ 1178 w 1294"/>
                  <a:gd name="T33" fmla="*/ 434 h 13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294" h="1342">
                    <a:moveTo>
                      <a:pt x="1178" y="434"/>
                    </a:moveTo>
                    <a:lnTo>
                      <a:pt x="1155" y="438"/>
                    </a:lnTo>
                    <a:lnTo>
                      <a:pt x="1136" y="450"/>
                    </a:lnTo>
                    <a:lnTo>
                      <a:pt x="1123" y="470"/>
                    </a:lnTo>
                    <a:lnTo>
                      <a:pt x="1118" y="494"/>
                    </a:lnTo>
                    <a:lnTo>
                      <a:pt x="1118" y="498"/>
                    </a:lnTo>
                    <a:lnTo>
                      <a:pt x="1119" y="504"/>
                    </a:lnTo>
                    <a:lnTo>
                      <a:pt x="1120" y="510"/>
                    </a:lnTo>
                    <a:lnTo>
                      <a:pt x="1053" y="542"/>
                    </a:lnTo>
                    <a:lnTo>
                      <a:pt x="1211" y="542"/>
                    </a:lnTo>
                    <a:lnTo>
                      <a:pt x="1221" y="536"/>
                    </a:lnTo>
                    <a:lnTo>
                      <a:pt x="1233" y="516"/>
                    </a:lnTo>
                    <a:lnTo>
                      <a:pt x="1238" y="494"/>
                    </a:lnTo>
                    <a:lnTo>
                      <a:pt x="1233" y="470"/>
                    </a:lnTo>
                    <a:lnTo>
                      <a:pt x="1221" y="450"/>
                    </a:lnTo>
                    <a:lnTo>
                      <a:pt x="1201" y="438"/>
                    </a:lnTo>
                    <a:lnTo>
                      <a:pt x="1178" y="43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0" name="Freeform 23"/>
              <p:cNvSpPr>
                <a:spLocks/>
              </p:cNvSpPr>
              <p:nvPr/>
            </p:nvSpPr>
            <p:spPr bwMode="auto">
              <a:xfrm>
                <a:off x="55" y="-1670"/>
                <a:ext cx="1294" cy="1342"/>
              </a:xfrm>
              <a:custGeom>
                <a:avLst/>
                <a:gdLst>
                  <a:gd name="T0" fmla="*/ 995 w 1294"/>
                  <a:gd name="T1" fmla="*/ 432 h 1342"/>
                  <a:gd name="T2" fmla="*/ 862 w 1294"/>
                  <a:gd name="T3" fmla="*/ 432 h 1342"/>
                  <a:gd name="T4" fmla="*/ 873 w 1294"/>
                  <a:gd name="T5" fmla="*/ 442 h 1342"/>
                  <a:gd name="T6" fmla="*/ 873 w 1294"/>
                  <a:gd name="T7" fmla="*/ 470 h 1342"/>
                  <a:gd name="T8" fmla="*/ 862 w 1294"/>
                  <a:gd name="T9" fmla="*/ 480 h 1342"/>
                  <a:gd name="T10" fmla="*/ 1025 w 1294"/>
                  <a:gd name="T11" fmla="*/ 480 h 1342"/>
                  <a:gd name="T12" fmla="*/ 1012 w 1294"/>
                  <a:gd name="T13" fmla="*/ 456 h 1342"/>
                  <a:gd name="T14" fmla="*/ 995 w 1294"/>
                  <a:gd name="T15" fmla="*/ 432 h 134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94" h="1342">
                    <a:moveTo>
                      <a:pt x="995" y="432"/>
                    </a:moveTo>
                    <a:lnTo>
                      <a:pt x="862" y="432"/>
                    </a:lnTo>
                    <a:lnTo>
                      <a:pt x="873" y="442"/>
                    </a:lnTo>
                    <a:lnTo>
                      <a:pt x="873" y="470"/>
                    </a:lnTo>
                    <a:lnTo>
                      <a:pt x="862" y="480"/>
                    </a:lnTo>
                    <a:lnTo>
                      <a:pt x="1025" y="480"/>
                    </a:lnTo>
                    <a:lnTo>
                      <a:pt x="1012" y="456"/>
                    </a:lnTo>
                    <a:lnTo>
                      <a:pt x="995" y="43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2" name="Freeform 25"/>
              <p:cNvSpPr>
                <a:spLocks/>
              </p:cNvSpPr>
              <p:nvPr/>
            </p:nvSpPr>
            <p:spPr bwMode="auto">
              <a:xfrm>
                <a:off x="55" y="-1670"/>
                <a:ext cx="1294" cy="1342"/>
              </a:xfrm>
              <a:custGeom>
                <a:avLst/>
                <a:gdLst>
                  <a:gd name="T0" fmla="*/ 965 w 1294"/>
                  <a:gd name="T1" fmla="*/ 396 h 1342"/>
                  <a:gd name="T2" fmla="*/ 766 w 1294"/>
                  <a:gd name="T3" fmla="*/ 396 h 1342"/>
                  <a:gd name="T4" fmla="*/ 778 w 1294"/>
                  <a:gd name="T5" fmla="*/ 408 h 1342"/>
                  <a:gd name="T6" fmla="*/ 778 w 1294"/>
                  <a:gd name="T7" fmla="*/ 440 h 1342"/>
                  <a:gd name="T8" fmla="*/ 766 w 1294"/>
                  <a:gd name="T9" fmla="*/ 452 h 1342"/>
                  <a:gd name="T10" fmla="*/ 824 w 1294"/>
                  <a:gd name="T11" fmla="*/ 452 h 1342"/>
                  <a:gd name="T12" fmla="*/ 824 w 1294"/>
                  <a:gd name="T13" fmla="*/ 442 h 1342"/>
                  <a:gd name="T14" fmla="*/ 835 w 1294"/>
                  <a:gd name="T15" fmla="*/ 432 h 1342"/>
                  <a:gd name="T16" fmla="*/ 995 w 1294"/>
                  <a:gd name="T17" fmla="*/ 432 h 1342"/>
                  <a:gd name="T18" fmla="*/ 985 w 1294"/>
                  <a:gd name="T19" fmla="*/ 418 h 1342"/>
                  <a:gd name="T20" fmla="*/ 965 w 1294"/>
                  <a:gd name="T21" fmla="*/ 396 h 13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294" h="1342">
                    <a:moveTo>
                      <a:pt x="965" y="396"/>
                    </a:moveTo>
                    <a:lnTo>
                      <a:pt x="766" y="396"/>
                    </a:lnTo>
                    <a:lnTo>
                      <a:pt x="778" y="408"/>
                    </a:lnTo>
                    <a:lnTo>
                      <a:pt x="778" y="440"/>
                    </a:lnTo>
                    <a:lnTo>
                      <a:pt x="766" y="452"/>
                    </a:lnTo>
                    <a:lnTo>
                      <a:pt x="824" y="452"/>
                    </a:lnTo>
                    <a:lnTo>
                      <a:pt x="824" y="442"/>
                    </a:lnTo>
                    <a:lnTo>
                      <a:pt x="835" y="432"/>
                    </a:lnTo>
                    <a:lnTo>
                      <a:pt x="995" y="432"/>
                    </a:lnTo>
                    <a:lnTo>
                      <a:pt x="985" y="418"/>
                    </a:lnTo>
                    <a:lnTo>
                      <a:pt x="965" y="39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25" name="Freeform 28"/>
              <p:cNvSpPr>
                <a:spLocks/>
              </p:cNvSpPr>
              <p:nvPr/>
            </p:nvSpPr>
            <p:spPr bwMode="auto">
              <a:xfrm>
                <a:off x="55" y="-1670"/>
                <a:ext cx="1294" cy="1342"/>
              </a:xfrm>
              <a:custGeom>
                <a:avLst/>
                <a:gdLst>
                  <a:gd name="T0" fmla="*/ 1066 w 1294"/>
                  <a:gd name="T1" fmla="*/ 320 h 1342"/>
                  <a:gd name="T2" fmla="*/ 1001 w 1294"/>
                  <a:gd name="T3" fmla="*/ 320 h 1342"/>
                  <a:gd name="T4" fmla="*/ 1011 w 1294"/>
                  <a:gd name="T5" fmla="*/ 324 h 1342"/>
                  <a:gd name="T6" fmla="*/ 1022 w 1294"/>
                  <a:gd name="T7" fmla="*/ 326 h 1342"/>
                  <a:gd name="T8" fmla="*/ 1033 w 1294"/>
                  <a:gd name="T9" fmla="*/ 326 h 1342"/>
                  <a:gd name="T10" fmla="*/ 1066 w 1294"/>
                  <a:gd name="T11" fmla="*/ 320 h 1342"/>
                </a:gdLst>
                <a:ahLst/>
                <a:cxnLst>
                  <a:cxn ang="0">
                    <a:pos x="T0" y="T1"/>
                  </a:cxn>
                  <a:cxn ang="0">
                    <a:pos x="T2" y="T3"/>
                  </a:cxn>
                  <a:cxn ang="0">
                    <a:pos x="T4" y="T5"/>
                  </a:cxn>
                  <a:cxn ang="0">
                    <a:pos x="T6" y="T7"/>
                  </a:cxn>
                  <a:cxn ang="0">
                    <a:pos x="T8" y="T9"/>
                  </a:cxn>
                  <a:cxn ang="0">
                    <a:pos x="T10" y="T11"/>
                  </a:cxn>
                </a:cxnLst>
                <a:rect l="0" t="0" r="r" b="b"/>
                <a:pathLst>
                  <a:path w="1294" h="1342">
                    <a:moveTo>
                      <a:pt x="1066" y="320"/>
                    </a:moveTo>
                    <a:lnTo>
                      <a:pt x="1001" y="320"/>
                    </a:lnTo>
                    <a:lnTo>
                      <a:pt x="1011" y="324"/>
                    </a:lnTo>
                    <a:lnTo>
                      <a:pt x="1022" y="326"/>
                    </a:lnTo>
                    <a:lnTo>
                      <a:pt x="1033" y="326"/>
                    </a:lnTo>
                    <a:lnTo>
                      <a:pt x="1066" y="32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grpSp>
        <p:pic>
          <p:nvPicPr>
            <p:cNvPr id="1057" name="Picture 33"/>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655" y="-420"/>
              <a:ext cx="180" cy="1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58" name="Picture 34"/>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925" y="-636"/>
              <a:ext cx="260" cy="2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 name="Freeform 51"/>
            <p:cNvSpPr>
              <a:spLocks/>
            </p:cNvSpPr>
            <p:nvPr/>
          </p:nvSpPr>
          <p:spPr bwMode="auto">
            <a:xfrm>
              <a:off x="0" y="-7"/>
              <a:ext cx="19" cy="97"/>
            </a:xfrm>
            <a:custGeom>
              <a:avLst/>
              <a:gdLst>
                <a:gd name="T0" fmla="*/ 0 w 19"/>
                <a:gd name="T1" fmla="*/ 0 h 97"/>
                <a:gd name="T2" fmla="*/ 0 w 19"/>
                <a:gd name="T3" fmla="*/ 97 h 97"/>
                <a:gd name="T4" fmla="*/ 8 w 19"/>
                <a:gd name="T5" fmla="*/ 85 h 97"/>
                <a:gd name="T6" fmla="*/ 15 w 19"/>
                <a:gd name="T7" fmla="*/ 48 h 97"/>
                <a:gd name="T8" fmla="*/ 8 w 19"/>
                <a:gd name="T9" fmla="*/ 12 h 97"/>
                <a:gd name="T10" fmla="*/ 0 w 19"/>
                <a:gd name="T11" fmla="*/ 0 h 97"/>
              </a:gdLst>
              <a:ahLst/>
              <a:cxnLst>
                <a:cxn ang="0">
                  <a:pos x="T0" y="T1"/>
                </a:cxn>
                <a:cxn ang="0">
                  <a:pos x="T2" y="T3"/>
                </a:cxn>
                <a:cxn ang="0">
                  <a:pos x="T4" y="T5"/>
                </a:cxn>
                <a:cxn ang="0">
                  <a:pos x="T6" y="T7"/>
                </a:cxn>
                <a:cxn ang="0">
                  <a:pos x="T8" y="T9"/>
                </a:cxn>
                <a:cxn ang="0">
                  <a:pos x="T10" y="T11"/>
                </a:cxn>
              </a:cxnLst>
              <a:rect l="0" t="0" r="r" b="b"/>
              <a:pathLst>
                <a:path w="19" h="97">
                  <a:moveTo>
                    <a:pt x="0" y="0"/>
                  </a:moveTo>
                  <a:lnTo>
                    <a:pt x="0" y="97"/>
                  </a:lnTo>
                  <a:lnTo>
                    <a:pt x="8" y="85"/>
                  </a:lnTo>
                  <a:lnTo>
                    <a:pt x="15" y="48"/>
                  </a:lnTo>
                  <a:lnTo>
                    <a:pt x="8" y="12"/>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pic>
          <p:nvPicPr>
            <p:cNvPr id="1079" name="Picture 55"/>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327" y="1463"/>
              <a:ext cx="180" cy="1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83" name="Picture 59"/>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3935" y="1463"/>
              <a:ext cx="180" cy="1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87" name="Picture 63"/>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6542" y="1463"/>
              <a:ext cx="180" cy="1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91" name="Picture 67"/>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9150" y="1463"/>
              <a:ext cx="180" cy="1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94" name="Picture 70"/>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11758" y="1463"/>
              <a:ext cx="140" cy="1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 name="Freeform 73"/>
            <p:cNvSpPr>
              <a:spLocks/>
            </p:cNvSpPr>
            <p:nvPr/>
          </p:nvSpPr>
          <p:spPr bwMode="auto">
            <a:xfrm>
              <a:off x="11318" y="-287"/>
              <a:ext cx="587" cy="1300"/>
            </a:xfrm>
            <a:custGeom>
              <a:avLst/>
              <a:gdLst>
                <a:gd name="T0" fmla="*/ 586 w 587"/>
                <a:gd name="T1" fmla="*/ 872 h 1300"/>
                <a:gd name="T2" fmla="*/ 582 w 587"/>
                <a:gd name="T3" fmla="*/ 895 h 1300"/>
                <a:gd name="T4" fmla="*/ 586 w 587"/>
                <a:gd name="T5" fmla="*/ 918 h 1300"/>
                <a:gd name="T6" fmla="*/ 586 w 587"/>
                <a:gd name="T7" fmla="*/ 872 h 1300"/>
              </a:gdLst>
              <a:ahLst/>
              <a:cxnLst>
                <a:cxn ang="0">
                  <a:pos x="T0" y="T1"/>
                </a:cxn>
                <a:cxn ang="0">
                  <a:pos x="T2" y="T3"/>
                </a:cxn>
                <a:cxn ang="0">
                  <a:pos x="T4" y="T5"/>
                </a:cxn>
                <a:cxn ang="0">
                  <a:pos x="T6" y="T7"/>
                </a:cxn>
              </a:cxnLst>
              <a:rect l="0" t="0" r="r" b="b"/>
              <a:pathLst>
                <a:path w="587" h="1300">
                  <a:moveTo>
                    <a:pt x="586" y="872"/>
                  </a:moveTo>
                  <a:lnTo>
                    <a:pt x="582" y="895"/>
                  </a:lnTo>
                  <a:lnTo>
                    <a:pt x="586" y="918"/>
                  </a:lnTo>
                  <a:lnTo>
                    <a:pt x="586" y="872"/>
                  </a:ln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pic>
          <p:nvPicPr>
            <p:cNvPr id="1099" name="Picture 75"/>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10668" y="-1069"/>
              <a:ext cx="260" cy="3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00" name="Picture 76"/>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10000" y="-1063"/>
              <a:ext cx="280" cy="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 name="Freeform 77"/>
            <p:cNvSpPr>
              <a:spLocks/>
            </p:cNvSpPr>
            <p:nvPr/>
          </p:nvSpPr>
          <p:spPr bwMode="auto">
            <a:xfrm>
              <a:off x="10374" y="-879"/>
              <a:ext cx="20" cy="140"/>
            </a:xfrm>
            <a:custGeom>
              <a:avLst/>
              <a:gdLst>
                <a:gd name="T0" fmla="*/ 0 w 20"/>
                <a:gd name="T1" fmla="*/ 0 h 140"/>
                <a:gd name="T2" fmla="*/ 0 w 20"/>
                <a:gd name="T3" fmla="*/ 140 h 140"/>
              </a:gdLst>
              <a:ahLst/>
              <a:cxnLst>
                <a:cxn ang="0">
                  <a:pos x="T0" y="T1"/>
                </a:cxn>
                <a:cxn ang="0">
                  <a:pos x="T2" y="T3"/>
                </a:cxn>
              </a:cxnLst>
              <a:rect l="0" t="0" r="r" b="b"/>
              <a:pathLst>
                <a:path w="20" h="140">
                  <a:moveTo>
                    <a:pt x="0" y="0"/>
                  </a:moveTo>
                  <a:lnTo>
                    <a:pt x="0" y="140"/>
                  </a:lnTo>
                </a:path>
              </a:pathLst>
            </a:custGeom>
            <a:noFill/>
            <a:ln w="52349">
              <a:solidFill>
                <a:srgbClr val="FFFFFF"/>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8" name="Freeform 78"/>
            <p:cNvSpPr>
              <a:spLocks/>
            </p:cNvSpPr>
            <p:nvPr/>
          </p:nvSpPr>
          <p:spPr bwMode="auto">
            <a:xfrm>
              <a:off x="10333" y="-909"/>
              <a:ext cx="288" cy="20"/>
            </a:xfrm>
            <a:custGeom>
              <a:avLst/>
              <a:gdLst>
                <a:gd name="T0" fmla="*/ 0 w 288"/>
                <a:gd name="T1" fmla="*/ 0 h 20"/>
                <a:gd name="T2" fmla="*/ 287 w 288"/>
                <a:gd name="T3" fmla="*/ 0 h 20"/>
              </a:gdLst>
              <a:ahLst/>
              <a:cxnLst>
                <a:cxn ang="0">
                  <a:pos x="T0" y="T1"/>
                </a:cxn>
                <a:cxn ang="0">
                  <a:pos x="T2" y="T3"/>
                </a:cxn>
              </a:cxnLst>
              <a:rect l="0" t="0" r="r" b="b"/>
              <a:pathLst>
                <a:path w="288" h="20">
                  <a:moveTo>
                    <a:pt x="0" y="0"/>
                  </a:moveTo>
                  <a:lnTo>
                    <a:pt x="287" y="0"/>
                  </a:lnTo>
                </a:path>
              </a:pathLst>
            </a:custGeom>
            <a:noFill/>
            <a:ln w="38100">
              <a:solidFill>
                <a:srgbClr val="FFFFFF"/>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9" name="Freeform 79"/>
            <p:cNvSpPr>
              <a:spLocks/>
            </p:cNvSpPr>
            <p:nvPr/>
          </p:nvSpPr>
          <p:spPr bwMode="auto">
            <a:xfrm>
              <a:off x="10374" y="-1063"/>
              <a:ext cx="20" cy="124"/>
            </a:xfrm>
            <a:custGeom>
              <a:avLst/>
              <a:gdLst>
                <a:gd name="T0" fmla="*/ 0 w 20"/>
                <a:gd name="T1" fmla="*/ 0 h 124"/>
                <a:gd name="T2" fmla="*/ 0 w 20"/>
                <a:gd name="T3" fmla="*/ 124 h 124"/>
              </a:gdLst>
              <a:ahLst/>
              <a:cxnLst>
                <a:cxn ang="0">
                  <a:pos x="T0" y="T1"/>
                </a:cxn>
                <a:cxn ang="0">
                  <a:pos x="T2" y="T3"/>
                </a:cxn>
              </a:cxnLst>
              <a:rect l="0" t="0" r="r" b="b"/>
              <a:pathLst>
                <a:path w="20" h="124">
                  <a:moveTo>
                    <a:pt x="0" y="0"/>
                  </a:moveTo>
                  <a:lnTo>
                    <a:pt x="0" y="124"/>
                  </a:lnTo>
                </a:path>
              </a:pathLst>
            </a:custGeom>
            <a:noFill/>
            <a:ln w="52349">
              <a:solidFill>
                <a:srgbClr val="FFFFFF"/>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grpSp>
          <p:nvGrpSpPr>
            <p:cNvPr id="20" name="Group 80"/>
            <p:cNvGrpSpPr>
              <a:grpSpLocks/>
            </p:cNvGrpSpPr>
            <p:nvPr/>
          </p:nvGrpSpPr>
          <p:grpSpPr bwMode="auto">
            <a:xfrm>
              <a:off x="10579" y="-1062"/>
              <a:ext cx="20" cy="324"/>
              <a:chOff x="10579" y="-1062"/>
              <a:chExt cx="20" cy="324"/>
            </a:xfrm>
          </p:grpSpPr>
          <p:sp>
            <p:nvSpPr>
              <p:cNvPr id="38" name="Freeform 81"/>
              <p:cNvSpPr>
                <a:spLocks/>
              </p:cNvSpPr>
              <p:nvPr/>
            </p:nvSpPr>
            <p:spPr bwMode="auto">
              <a:xfrm>
                <a:off x="10579" y="-1062"/>
                <a:ext cx="20" cy="324"/>
              </a:xfrm>
              <a:custGeom>
                <a:avLst/>
                <a:gdLst>
                  <a:gd name="T0" fmla="*/ 0 w 20"/>
                  <a:gd name="T1" fmla="*/ 183 h 324"/>
                  <a:gd name="T2" fmla="*/ 0 w 20"/>
                  <a:gd name="T3" fmla="*/ 323 h 324"/>
                </a:gdLst>
                <a:ahLst/>
                <a:cxnLst>
                  <a:cxn ang="0">
                    <a:pos x="T0" y="T1"/>
                  </a:cxn>
                  <a:cxn ang="0">
                    <a:pos x="T2" y="T3"/>
                  </a:cxn>
                </a:cxnLst>
                <a:rect l="0" t="0" r="r" b="b"/>
                <a:pathLst>
                  <a:path w="20" h="324">
                    <a:moveTo>
                      <a:pt x="0" y="183"/>
                    </a:moveTo>
                    <a:lnTo>
                      <a:pt x="0" y="323"/>
                    </a:lnTo>
                  </a:path>
                </a:pathLst>
              </a:custGeom>
              <a:noFill/>
              <a:ln w="52235">
                <a:solidFill>
                  <a:srgbClr val="FFFFFF"/>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9" name="Freeform 82"/>
              <p:cNvSpPr>
                <a:spLocks/>
              </p:cNvSpPr>
              <p:nvPr/>
            </p:nvSpPr>
            <p:spPr bwMode="auto">
              <a:xfrm>
                <a:off x="10579" y="-1062"/>
                <a:ext cx="20" cy="324"/>
              </a:xfrm>
              <a:custGeom>
                <a:avLst/>
                <a:gdLst>
                  <a:gd name="T0" fmla="*/ 0 w 20"/>
                  <a:gd name="T1" fmla="*/ 0 h 324"/>
                  <a:gd name="T2" fmla="*/ 0 w 20"/>
                  <a:gd name="T3" fmla="*/ 122 h 324"/>
                </a:gdLst>
                <a:ahLst/>
                <a:cxnLst>
                  <a:cxn ang="0">
                    <a:pos x="T0" y="T1"/>
                  </a:cxn>
                  <a:cxn ang="0">
                    <a:pos x="T2" y="T3"/>
                  </a:cxn>
                </a:cxnLst>
                <a:rect l="0" t="0" r="r" b="b"/>
                <a:pathLst>
                  <a:path w="20" h="324">
                    <a:moveTo>
                      <a:pt x="0" y="0"/>
                    </a:moveTo>
                    <a:lnTo>
                      <a:pt x="0" y="122"/>
                    </a:lnTo>
                  </a:path>
                </a:pathLst>
              </a:custGeom>
              <a:noFill/>
              <a:ln w="52235">
                <a:solidFill>
                  <a:srgbClr val="FFFFFF"/>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grpSp>
        <p:grpSp>
          <p:nvGrpSpPr>
            <p:cNvPr id="21" name="Group 83"/>
            <p:cNvGrpSpPr>
              <a:grpSpLocks/>
            </p:cNvGrpSpPr>
            <p:nvPr/>
          </p:nvGrpSpPr>
          <p:grpSpPr bwMode="auto">
            <a:xfrm>
              <a:off x="9883" y="-721"/>
              <a:ext cx="1159" cy="421"/>
              <a:chOff x="9883" y="-721"/>
              <a:chExt cx="1159" cy="421"/>
            </a:xfrm>
          </p:grpSpPr>
          <p:sp>
            <p:nvSpPr>
              <p:cNvPr id="28" name="Freeform 84"/>
              <p:cNvSpPr>
                <a:spLocks/>
              </p:cNvSpPr>
              <p:nvPr/>
            </p:nvSpPr>
            <p:spPr bwMode="auto">
              <a:xfrm>
                <a:off x="9883" y="-721"/>
                <a:ext cx="1159" cy="421"/>
              </a:xfrm>
              <a:custGeom>
                <a:avLst/>
                <a:gdLst>
                  <a:gd name="T0" fmla="*/ 186 w 1159"/>
                  <a:gd name="T1" fmla="*/ 384 h 421"/>
                  <a:gd name="T2" fmla="*/ 184 w 1159"/>
                  <a:gd name="T3" fmla="*/ 373 h 421"/>
                  <a:gd name="T4" fmla="*/ 179 w 1159"/>
                  <a:gd name="T5" fmla="*/ 363 h 421"/>
                  <a:gd name="T6" fmla="*/ 170 w 1159"/>
                  <a:gd name="T7" fmla="*/ 353 h 421"/>
                  <a:gd name="T8" fmla="*/ 159 w 1159"/>
                  <a:gd name="T9" fmla="*/ 343 h 421"/>
                  <a:gd name="T10" fmla="*/ 143 w 1159"/>
                  <a:gd name="T11" fmla="*/ 331 h 421"/>
                  <a:gd name="T12" fmla="*/ 134 w 1159"/>
                  <a:gd name="T13" fmla="*/ 325 h 421"/>
                  <a:gd name="T14" fmla="*/ 134 w 1159"/>
                  <a:gd name="T15" fmla="*/ 309 h 421"/>
                  <a:gd name="T16" fmla="*/ 140 w 1159"/>
                  <a:gd name="T17" fmla="*/ 302 h 421"/>
                  <a:gd name="T18" fmla="*/ 159 w 1159"/>
                  <a:gd name="T19" fmla="*/ 302 h 421"/>
                  <a:gd name="T20" fmla="*/ 167 w 1159"/>
                  <a:gd name="T21" fmla="*/ 306 h 421"/>
                  <a:gd name="T22" fmla="*/ 172 w 1159"/>
                  <a:gd name="T23" fmla="*/ 310 h 421"/>
                  <a:gd name="T24" fmla="*/ 177 w 1159"/>
                  <a:gd name="T25" fmla="*/ 302 h 421"/>
                  <a:gd name="T26" fmla="*/ 182 w 1159"/>
                  <a:gd name="T27" fmla="*/ 296 h 421"/>
                  <a:gd name="T28" fmla="*/ 175 w 1159"/>
                  <a:gd name="T29" fmla="*/ 290 h 421"/>
                  <a:gd name="T30" fmla="*/ 164 w 1159"/>
                  <a:gd name="T31" fmla="*/ 285 h 421"/>
                  <a:gd name="T32" fmla="*/ 149 w 1159"/>
                  <a:gd name="T33" fmla="*/ 285 h 421"/>
                  <a:gd name="T34" fmla="*/ 132 w 1159"/>
                  <a:gd name="T35" fmla="*/ 287 h 421"/>
                  <a:gd name="T36" fmla="*/ 119 w 1159"/>
                  <a:gd name="T37" fmla="*/ 294 h 421"/>
                  <a:gd name="T38" fmla="*/ 110 w 1159"/>
                  <a:gd name="T39" fmla="*/ 304 h 421"/>
                  <a:gd name="T40" fmla="*/ 107 w 1159"/>
                  <a:gd name="T41" fmla="*/ 317 h 421"/>
                  <a:gd name="T42" fmla="*/ 109 w 1159"/>
                  <a:gd name="T43" fmla="*/ 328 h 421"/>
                  <a:gd name="T44" fmla="*/ 114 w 1159"/>
                  <a:gd name="T45" fmla="*/ 337 h 421"/>
                  <a:gd name="T46" fmla="*/ 121 w 1159"/>
                  <a:gd name="T47" fmla="*/ 345 h 421"/>
                  <a:gd name="T48" fmla="*/ 130 w 1159"/>
                  <a:gd name="T49" fmla="*/ 352 h 421"/>
                  <a:gd name="T50" fmla="*/ 139 w 1159"/>
                  <a:gd name="T51" fmla="*/ 359 h 421"/>
                  <a:gd name="T52" fmla="*/ 148 w 1159"/>
                  <a:gd name="T53" fmla="*/ 366 h 421"/>
                  <a:gd name="T54" fmla="*/ 156 w 1159"/>
                  <a:gd name="T55" fmla="*/ 374 h 421"/>
                  <a:gd name="T56" fmla="*/ 158 w 1159"/>
                  <a:gd name="T57" fmla="*/ 384 h 421"/>
                  <a:gd name="T58" fmla="*/ 158 w 1159"/>
                  <a:gd name="T59" fmla="*/ 397 h 421"/>
                  <a:gd name="T60" fmla="*/ 149 w 1159"/>
                  <a:gd name="T61" fmla="*/ 402 h 421"/>
                  <a:gd name="T62" fmla="*/ 126 w 1159"/>
                  <a:gd name="T63" fmla="*/ 402 h 421"/>
                  <a:gd name="T64" fmla="*/ 118 w 1159"/>
                  <a:gd name="T65" fmla="*/ 397 h 421"/>
                  <a:gd name="T66" fmla="*/ 111 w 1159"/>
                  <a:gd name="T67" fmla="*/ 392 h 421"/>
                  <a:gd name="T68" fmla="*/ 102 w 1159"/>
                  <a:gd name="T69" fmla="*/ 407 h 421"/>
                  <a:gd name="T70" fmla="*/ 110 w 1159"/>
                  <a:gd name="T71" fmla="*/ 413 h 421"/>
                  <a:gd name="T72" fmla="*/ 120 w 1159"/>
                  <a:gd name="T73" fmla="*/ 417 h 421"/>
                  <a:gd name="T74" fmla="*/ 130 w 1159"/>
                  <a:gd name="T75" fmla="*/ 419 h 421"/>
                  <a:gd name="T76" fmla="*/ 140 w 1159"/>
                  <a:gd name="T77" fmla="*/ 420 h 421"/>
                  <a:gd name="T78" fmla="*/ 160 w 1159"/>
                  <a:gd name="T79" fmla="*/ 417 h 421"/>
                  <a:gd name="T80" fmla="*/ 174 w 1159"/>
                  <a:gd name="T81" fmla="*/ 408 h 421"/>
                  <a:gd name="T82" fmla="*/ 178 w 1159"/>
                  <a:gd name="T83" fmla="*/ 402 h 421"/>
                  <a:gd name="T84" fmla="*/ 183 w 1159"/>
                  <a:gd name="T85" fmla="*/ 397 h 421"/>
                  <a:gd name="T86" fmla="*/ 183 w 1159"/>
                  <a:gd name="T87" fmla="*/ 397 h 421"/>
                  <a:gd name="T88" fmla="*/ 186 w 1159"/>
                  <a:gd name="T89" fmla="*/ 384 h 4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1159" h="421">
                    <a:moveTo>
                      <a:pt x="186" y="384"/>
                    </a:moveTo>
                    <a:lnTo>
                      <a:pt x="184" y="373"/>
                    </a:lnTo>
                    <a:lnTo>
                      <a:pt x="179" y="363"/>
                    </a:lnTo>
                    <a:lnTo>
                      <a:pt x="170" y="353"/>
                    </a:lnTo>
                    <a:lnTo>
                      <a:pt x="159" y="343"/>
                    </a:lnTo>
                    <a:lnTo>
                      <a:pt x="143" y="331"/>
                    </a:lnTo>
                    <a:lnTo>
                      <a:pt x="134" y="325"/>
                    </a:lnTo>
                    <a:lnTo>
                      <a:pt x="134" y="309"/>
                    </a:lnTo>
                    <a:lnTo>
                      <a:pt x="140" y="302"/>
                    </a:lnTo>
                    <a:lnTo>
                      <a:pt x="159" y="302"/>
                    </a:lnTo>
                    <a:lnTo>
                      <a:pt x="167" y="306"/>
                    </a:lnTo>
                    <a:lnTo>
                      <a:pt x="172" y="310"/>
                    </a:lnTo>
                    <a:lnTo>
                      <a:pt x="177" y="302"/>
                    </a:lnTo>
                    <a:lnTo>
                      <a:pt x="182" y="296"/>
                    </a:lnTo>
                    <a:lnTo>
                      <a:pt x="175" y="290"/>
                    </a:lnTo>
                    <a:lnTo>
                      <a:pt x="164" y="285"/>
                    </a:lnTo>
                    <a:lnTo>
                      <a:pt x="149" y="285"/>
                    </a:lnTo>
                    <a:lnTo>
                      <a:pt x="132" y="287"/>
                    </a:lnTo>
                    <a:lnTo>
                      <a:pt x="119" y="294"/>
                    </a:lnTo>
                    <a:lnTo>
                      <a:pt x="110" y="304"/>
                    </a:lnTo>
                    <a:lnTo>
                      <a:pt x="107" y="317"/>
                    </a:lnTo>
                    <a:lnTo>
                      <a:pt x="109" y="328"/>
                    </a:lnTo>
                    <a:lnTo>
                      <a:pt x="114" y="337"/>
                    </a:lnTo>
                    <a:lnTo>
                      <a:pt x="121" y="345"/>
                    </a:lnTo>
                    <a:lnTo>
                      <a:pt x="130" y="352"/>
                    </a:lnTo>
                    <a:lnTo>
                      <a:pt x="139" y="359"/>
                    </a:lnTo>
                    <a:lnTo>
                      <a:pt x="148" y="366"/>
                    </a:lnTo>
                    <a:lnTo>
                      <a:pt x="156" y="374"/>
                    </a:lnTo>
                    <a:lnTo>
                      <a:pt x="158" y="384"/>
                    </a:lnTo>
                    <a:lnTo>
                      <a:pt x="158" y="397"/>
                    </a:lnTo>
                    <a:lnTo>
                      <a:pt x="149" y="402"/>
                    </a:lnTo>
                    <a:lnTo>
                      <a:pt x="126" y="402"/>
                    </a:lnTo>
                    <a:lnTo>
                      <a:pt x="118" y="397"/>
                    </a:lnTo>
                    <a:lnTo>
                      <a:pt x="111" y="392"/>
                    </a:lnTo>
                    <a:lnTo>
                      <a:pt x="102" y="407"/>
                    </a:lnTo>
                    <a:lnTo>
                      <a:pt x="110" y="413"/>
                    </a:lnTo>
                    <a:lnTo>
                      <a:pt x="120" y="417"/>
                    </a:lnTo>
                    <a:lnTo>
                      <a:pt x="130" y="419"/>
                    </a:lnTo>
                    <a:lnTo>
                      <a:pt x="140" y="420"/>
                    </a:lnTo>
                    <a:lnTo>
                      <a:pt x="160" y="417"/>
                    </a:lnTo>
                    <a:lnTo>
                      <a:pt x="174" y="408"/>
                    </a:lnTo>
                    <a:lnTo>
                      <a:pt x="178" y="402"/>
                    </a:lnTo>
                    <a:lnTo>
                      <a:pt x="183" y="397"/>
                    </a:lnTo>
                    <a:lnTo>
                      <a:pt x="183" y="397"/>
                    </a:lnTo>
                    <a:lnTo>
                      <a:pt x="186" y="384"/>
                    </a:ln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9" name="Freeform 85"/>
              <p:cNvSpPr>
                <a:spLocks/>
              </p:cNvSpPr>
              <p:nvPr/>
            </p:nvSpPr>
            <p:spPr bwMode="auto">
              <a:xfrm>
                <a:off x="9883" y="-721"/>
                <a:ext cx="1159" cy="421"/>
              </a:xfrm>
              <a:custGeom>
                <a:avLst/>
                <a:gdLst>
                  <a:gd name="T0" fmla="*/ 311 w 1159"/>
                  <a:gd name="T1" fmla="*/ 295 h 421"/>
                  <a:gd name="T2" fmla="*/ 302 w 1159"/>
                  <a:gd name="T3" fmla="*/ 290 h 421"/>
                  <a:gd name="T4" fmla="*/ 289 w 1159"/>
                  <a:gd name="T5" fmla="*/ 285 h 421"/>
                  <a:gd name="T6" fmla="*/ 276 w 1159"/>
                  <a:gd name="T7" fmla="*/ 285 h 421"/>
                  <a:gd name="T8" fmla="*/ 245 w 1159"/>
                  <a:gd name="T9" fmla="*/ 290 h 421"/>
                  <a:gd name="T10" fmla="*/ 221 w 1159"/>
                  <a:gd name="T11" fmla="*/ 305 h 421"/>
                  <a:gd name="T12" fmla="*/ 207 w 1159"/>
                  <a:gd name="T13" fmla="*/ 326 h 421"/>
                  <a:gd name="T14" fmla="*/ 202 w 1159"/>
                  <a:gd name="T15" fmla="*/ 352 h 421"/>
                  <a:gd name="T16" fmla="*/ 207 w 1159"/>
                  <a:gd name="T17" fmla="*/ 378 h 421"/>
                  <a:gd name="T18" fmla="*/ 221 w 1159"/>
                  <a:gd name="T19" fmla="*/ 400 h 421"/>
                  <a:gd name="T20" fmla="*/ 245 w 1159"/>
                  <a:gd name="T21" fmla="*/ 415 h 421"/>
                  <a:gd name="T22" fmla="*/ 275 w 1159"/>
                  <a:gd name="T23" fmla="*/ 420 h 421"/>
                  <a:gd name="T24" fmla="*/ 288 w 1159"/>
                  <a:gd name="T25" fmla="*/ 420 h 421"/>
                  <a:gd name="T26" fmla="*/ 302 w 1159"/>
                  <a:gd name="T27" fmla="*/ 416 h 421"/>
                  <a:gd name="T28" fmla="*/ 310 w 1159"/>
                  <a:gd name="T29" fmla="*/ 411 h 421"/>
                  <a:gd name="T30" fmla="*/ 306 w 1159"/>
                  <a:gd name="T31" fmla="*/ 401 h 421"/>
                  <a:gd name="T32" fmla="*/ 303 w 1159"/>
                  <a:gd name="T33" fmla="*/ 395 h 421"/>
                  <a:gd name="T34" fmla="*/ 296 w 1159"/>
                  <a:gd name="T35" fmla="*/ 398 h 421"/>
                  <a:gd name="T36" fmla="*/ 287 w 1159"/>
                  <a:gd name="T37" fmla="*/ 401 h 421"/>
                  <a:gd name="T38" fmla="*/ 276 w 1159"/>
                  <a:gd name="T39" fmla="*/ 401 h 421"/>
                  <a:gd name="T40" fmla="*/ 258 w 1159"/>
                  <a:gd name="T41" fmla="*/ 398 h 421"/>
                  <a:gd name="T42" fmla="*/ 243 w 1159"/>
                  <a:gd name="T43" fmla="*/ 388 h 421"/>
                  <a:gd name="T44" fmla="*/ 233 w 1159"/>
                  <a:gd name="T45" fmla="*/ 373 h 421"/>
                  <a:gd name="T46" fmla="*/ 229 w 1159"/>
                  <a:gd name="T47" fmla="*/ 352 h 421"/>
                  <a:gd name="T48" fmla="*/ 233 w 1159"/>
                  <a:gd name="T49" fmla="*/ 332 h 421"/>
                  <a:gd name="T50" fmla="*/ 243 w 1159"/>
                  <a:gd name="T51" fmla="*/ 317 h 421"/>
                  <a:gd name="T52" fmla="*/ 257 w 1159"/>
                  <a:gd name="T53" fmla="*/ 307 h 421"/>
                  <a:gd name="T54" fmla="*/ 276 w 1159"/>
                  <a:gd name="T55" fmla="*/ 304 h 421"/>
                  <a:gd name="T56" fmla="*/ 286 w 1159"/>
                  <a:gd name="T57" fmla="*/ 304 h 421"/>
                  <a:gd name="T58" fmla="*/ 296 w 1159"/>
                  <a:gd name="T59" fmla="*/ 307 h 421"/>
                  <a:gd name="T60" fmla="*/ 303 w 1159"/>
                  <a:gd name="T61" fmla="*/ 311 h 421"/>
                  <a:gd name="T62" fmla="*/ 306 w 1159"/>
                  <a:gd name="T63" fmla="*/ 304 h 421"/>
                  <a:gd name="T64" fmla="*/ 311 w 1159"/>
                  <a:gd name="T65" fmla="*/ 295 h 4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159" h="421">
                    <a:moveTo>
                      <a:pt x="311" y="295"/>
                    </a:moveTo>
                    <a:lnTo>
                      <a:pt x="302" y="290"/>
                    </a:lnTo>
                    <a:lnTo>
                      <a:pt x="289" y="285"/>
                    </a:lnTo>
                    <a:lnTo>
                      <a:pt x="276" y="285"/>
                    </a:lnTo>
                    <a:lnTo>
                      <a:pt x="245" y="290"/>
                    </a:lnTo>
                    <a:lnTo>
                      <a:pt x="221" y="305"/>
                    </a:lnTo>
                    <a:lnTo>
                      <a:pt x="207" y="326"/>
                    </a:lnTo>
                    <a:lnTo>
                      <a:pt x="202" y="352"/>
                    </a:lnTo>
                    <a:lnTo>
                      <a:pt x="207" y="378"/>
                    </a:lnTo>
                    <a:lnTo>
                      <a:pt x="221" y="400"/>
                    </a:lnTo>
                    <a:lnTo>
                      <a:pt x="245" y="415"/>
                    </a:lnTo>
                    <a:lnTo>
                      <a:pt x="275" y="420"/>
                    </a:lnTo>
                    <a:lnTo>
                      <a:pt x="288" y="420"/>
                    </a:lnTo>
                    <a:lnTo>
                      <a:pt x="302" y="416"/>
                    </a:lnTo>
                    <a:lnTo>
                      <a:pt x="310" y="411"/>
                    </a:lnTo>
                    <a:lnTo>
                      <a:pt x="306" y="401"/>
                    </a:lnTo>
                    <a:lnTo>
                      <a:pt x="303" y="395"/>
                    </a:lnTo>
                    <a:lnTo>
                      <a:pt x="296" y="398"/>
                    </a:lnTo>
                    <a:lnTo>
                      <a:pt x="287" y="401"/>
                    </a:lnTo>
                    <a:lnTo>
                      <a:pt x="276" y="401"/>
                    </a:lnTo>
                    <a:lnTo>
                      <a:pt x="258" y="398"/>
                    </a:lnTo>
                    <a:lnTo>
                      <a:pt x="243" y="388"/>
                    </a:lnTo>
                    <a:lnTo>
                      <a:pt x="233" y="373"/>
                    </a:lnTo>
                    <a:lnTo>
                      <a:pt x="229" y="352"/>
                    </a:lnTo>
                    <a:lnTo>
                      <a:pt x="233" y="332"/>
                    </a:lnTo>
                    <a:lnTo>
                      <a:pt x="243" y="317"/>
                    </a:lnTo>
                    <a:lnTo>
                      <a:pt x="257" y="307"/>
                    </a:lnTo>
                    <a:lnTo>
                      <a:pt x="276" y="304"/>
                    </a:lnTo>
                    <a:lnTo>
                      <a:pt x="286" y="304"/>
                    </a:lnTo>
                    <a:lnTo>
                      <a:pt x="296" y="307"/>
                    </a:lnTo>
                    <a:lnTo>
                      <a:pt x="303" y="311"/>
                    </a:lnTo>
                    <a:lnTo>
                      <a:pt x="306" y="304"/>
                    </a:lnTo>
                    <a:lnTo>
                      <a:pt x="311" y="295"/>
                    </a:ln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0" name="Freeform 86"/>
              <p:cNvSpPr>
                <a:spLocks/>
              </p:cNvSpPr>
              <p:nvPr/>
            </p:nvSpPr>
            <p:spPr bwMode="auto">
              <a:xfrm>
                <a:off x="9883" y="-721"/>
                <a:ext cx="1159" cy="421"/>
              </a:xfrm>
              <a:custGeom>
                <a:avLst/>
                <a:gdLst>
                  <a:gd name="T0" fmla="*/ 450 w 1159"/>
                  <a:gd name="T1" fmla="*/ 351 h 421"/>
                  <a:gd name="T2" fmla="*/ 445 w 1159"/>
                  <a:gd name="T3" fmla="*/ 325 h 421"/>
                  <a:gd name="T4" fmla="*/ 431 w 1159"/>
                  <a:gd name="T5" fmla="*/ 304 h 421"/>
                  <a:gd name="T6" fmla="*/ 431 w 1159"/>
                  <a:gd name="T7" fmla="*/ 304 h 421"/>
                  <a:gd name="T8" fmla="*/ 422 w 1159"/>
                  <a:gd name="T9" fmla="*/ 298 h 421"/>
                  <a:gd name="T10" fmla="*/ 422 w 1159"/>
                  <a:gd name="T11" fmla="*/ 351 h 421"/>
                  <a:gd name="T12" fmla="*/ 420 w 1159"/>
                  <a:gd name="T13" fmla="*/ 369 h 421"/>
                  <a:gd name="T14" fmla="*/ 414 w 1159"/>
                  <a:gd name="T15" fmla="*/ 385 h 421"/>
                  <a:gd name="T16" fmla="*/ 402 w 1159"/>
                  <a:gd name="T17" fmla="*/ 397 h 421"/>
                  <a:gd name="T18" fmla="*/ 385 w 1159"/>
                  <a:gd name="T19" fmla="*/ 401 h 421"/>
                  <a:gd name="T20" fmla="*/ 367 w 1159"/>
                  <a:gd name="T21" fmla="*/ 397 h 421"/>
                  <a:gd name="T22" fmla="*/ 356 w 1159"/>
                  <a:gd name="T23" fmla="*/ 385 h 421"/>
                  <a:gd name="T24" fmla="*/ 350 w 1159"/>
                  <a:gd name="T25" fmla="*/ 369 h 421"/>
                  <a:gd name="T26" fmla="*/ 348 w 1159"/>
                  <a:gd name="T27" fmla="*/ 351 h 421"/>
                  <a:gd name="T28" fmla="*/ 350 w 1159"/>
                  <a:gd name="T29" fmla="*/ 333 h 421"/>
                  <a:gd name="T30" fmla="*/ 356 w 1159"/>
                  <a:gd name="T31" fmla="*/ 318 h 421"/>
                  <a:gd name="T32" fmla="*/ 368 w 1159"/>
                  <a:gd name="T33" fmla="*/ 308 h 421"/>
                  <a:gd name="T34" fmla="*/ 385 w 1159"/>
                  <a:gd name="T35" fmla="*/ 304 h 421"/>
                  <a:gd name="T36" fmla="*/ 402 w 1159"/>
                  <a:gd name="T37" fmla="*/ 308 h 421"/>
                  <a:gd name="T38" fmla="*/ 413 w 1159"/>
                  <a:gd name="T39" fmla="*/ 318 h 421"/>
                  <a:gd name="T40" fmla="*/ 420 w 1159"/>
                  <a:gd name="T41" fmla="*/ 333 h 421"/>
                  <a:gd name="T42" fmla="*/ 422 w 1159"/>
                  <a:gd name="T43" fmla="*/ 351 h 421"/>
                  <a:gd name="T44" fmla="*/ 422 w 1159"/>
                  <a:gd name="T45" fmla="*/ 298 h 421"/>
                  <a:gd name="T46" fmla="*/ 411 w 1159"/>
                  <a:gd name="T47" fmla="*/ 290 h 421"/>
                  <a:gd name="T48" fmla="*/ 385 w 1159"/>
                  <a:gd name="T49" fmla="*/ 285 h 421"/>
                  <a:gd name="T50" fmla="*/ 359 w 1159"/>
                  <a:gd name="T51" fmla="*/ 290 h 421"/>
                  <a:gd name="T52" fmla="*/ 338 w 1159"/>
                  <a:gd name="T53" fmla="*/ 304 h 421"/>
                  <a:gd name="T54" fmla="*/ 325 w 1159"/>
                  <a:gd name="T55" fmla="*/ 325 h 421"/>
                  <a:gd name="T56" fmla="*/ 320 w 1159"/>
                  <a:gd name="T57" fmla="*/ 351 h 421"/>
                  <a:gd name="T58" fmla="*/ 324 w 1159"/>
                  <a:gd name="T59" fmla="*/ 378 h 421"/>
                  <a:gd name="T60" fmla="*/ 337 w 1159"/>
                  <a:gd name="T61" fmla="*/ 400 h 421"/>
                  <a:gd name="T62" fmla="*/ 358 w 1159"/>
                  <a:gd name="T63" fmla="*/ 414 h 421"/>
                  <a:gd name="T64" fmla="*/ 385 w 1159"/>
                  <a:gd name="T65" fmla="*/ 420 h 421"/>
                  <a:gd name="T66" fmla="*/ 412 w 1159"/>
                  <a:gd name="T67" fmla="*/ 414 h 421"/>
                  <a:gd name="T68" fmla="*/ 430 w 1159"/>
                  <a:gd name="T69" fmla="*/ 401 h 421"/>
                  <a:gd name="T70" fmla="*/ 432 w 1159"/>
                  <a:gd name="T71" fmla="*/ 400 h 421"/>
                  <a:gd name="T72" fmla="*/ 445 w 1159"/>
                  <a:gd name="T73" fmla="*/ 378 h 421"/>
                  <a:gd name="T74" fmla="*/ 450 w 1159"/>
                  <a:gd name="T75" fmla="*/ 351 h 4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159" h="421">
                    <a:moveTo>
                      <a:pt x="450" y="351"/>
                    </a:moveTo>
                    <a:lnTo>
                      <a:pt x="445" y="325"/>
                    </a:lnTo>
                    <a:lnTo>
                      <a:pt x="431" y="304"/>
                    </a:lnTo>
                    <a:lnTo>
                      <a:pt x="431" y="304"/>
                    </a:lnTo>
                    <a:lnTo>
                      <a:pt x="422" y="298"/>
                    </a:lnTo>
                    <a:lnTo>
                      <a:pt x="422" y="351"/>
                    </a:lnTo>
                    <a:lnTo>
                      <a:pt x="420" y="369"/>
                    </a:lnTo>
                    <a:lnTo>
                      <a:pt x="414" y="385"/>
                    </a:lnTo>
                    <a:lnTo>
                      <a:pt x="402" y="397"/>
                    </a:lnTo>
                    <a:lnTo>
                      <a:pt x="385" y="401"/>
                    </a:lnTo>
                    <a:lnTo>
                      <a:pt x="367" y="397"/>
                    </a:lnTo>
                    <a:lnTo>
                      <a:pt x="356" y="385"/>
                    </a:lnTo>
                    <a:lnTo>
                      <a:pt x="350" y="369"/>
                    </a:lnTo>
                    <a:lnTo>
                      <a:pt x="348" y="351"/>
                    </a:lnTo>
                    <a:lnTo>
                      <a:pt x="350" y="333"/>
                    </a:lnTo>
                    <a:lnTo>
                      <a:pt x="356" y="318"/>
                    </a:lnTo>
                    <a:lnTo>
                      <a:pt x="368" y="308"/>
                    </a:lnTo>
                    <a:lnTo>
                      <a:pt x="385" y="304"/>
                    </a:lnTo>
                    <a:lnTo>
                      <a:pt x="402" y="308"/>
                    </a:lnTo>
                    <a:lnTo>
                      <a:pt x="413" y="318"/>
                    </a:lnTo>
                    <a:lnTo>
                      <a:pt x="420" y="333"/>
                    </a:lnTo>
                    <a:lnTo>
                      <a:pt x="422" y="351"/>
                    </a:lnTo>
                    <a:lnTo>
                      <a:pt x="422" y="298"/>
                    </a:lnTo>
                    <a:lnTo>
                      <a:pt x="411" y="290"/>
                    </a:lnTo>
                    <a:lnTo>
                      <a:pt x="385" y="285"/>
                    </a:lnTo>
                    <a:lnTo>
                      <a:pt x="359" y="290"/>
                    </a:lnTo>
                    <a:lnTo>
                      <a:pt x="338" y="304"/>
                    </a:lnTo>
                    <a:lnTo>
                      <a:pt x="325" y="325"/>
                    </a:lnTo>
                    <a:lnTo>
                      <a:pt x="320" y="351"/>
                    </a:lnTo>
                    <a:lnTo>
                      <a:pt x="324" y="378"/>
                    </a:lnTo>
                    <a:lnTo>
                      <a:pt x="337" y="400"/>
                    </a:lnTo>
                    <a:lnTo>
                      <a:pt x="358" y="414"/>
                    </a:lnTo>
                    <a:lnTo>
                      <a:pt x="385" y="420"/>
                    </a:lnTo>
                    <a:lnTo>
                      <a:pt x="412" y="414"/>
                    </a:lnTo>
                    <a:lnTo>
                      <a:pt x="430" y="401"/>
                    </a:lnTo>
                    <a:lnTo>
                      <a:pt x="432" y="400"/>
                    </a:lnTo>
                    <a:lnTo>
                      <a:pt x="445" y="378"/>
                    </a:lnTo>
                    <a:lnTo>
                      <a:pt x="450" y="351"/>
                    </a:ln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1" name="Freeform 87"/>
              <p:cNvSpPr>
                <a:spLocks/>
              </p:cNvSpPr>
              <p:nvPr/>
            </p:nvSpPr>
            <p:spPr bwMode="auto">
              <a:xfrm>
                <a:off x="9883" y="-721"/>
                <a:ext cx="1159" cy="421"/>
              </a:xfrm>
              <a:custGeom>
                <a:avLst/>
                <a:gdLst>
                  <a:gd name="T0" fmla="*/ 560 w 1159"/>
                  <a:gd name="T1" fmla="*/ 287 h 421"/>
                  <a:gd name="T2" fmla="*/ 454 w 1159"/>
                  <a:gd name="T3" fmla="*/ 287 h 421"/>
                  <a:gd name="T4" fmla="*/ 454 w 1159"/>
                  <a:gd name="T5" fmla="*/ 305 h 421"/>
                  <a:gd name="T6" fmla="*/ 494 w 1159"/>
                  <a:gd name="T7" fmla="*/ 305 h 421"/>
                  <a:gd name="T8" fmla="*/ 494 w 1159"/>
                  <a:gd name="T9" fmla="*/ 418 h 421"/>
                  <a:gd name="T10" fmla="*/ 520 w 1159"/>
                  <a:gd name="T11" fmla="*/ 418 h 421"/>
                  <a:gd name="T12" fmla="*/ 520 w 1159"/>
                  <a:gd name="T13" fmla="*/ 305 h 421"/>
                  <a:gd name="T14" fmla="*/ 560 w 1159"/>
                  <a:gd name="T15" fmla="*/ 305 h 421"/>
                  <a:gd name="T16" fmla="*/ 560 w 1159"/>
                  <a:gd name="T17" fmla="*/ 287 h 4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59" h="421">
                    <a:moveTo>
                      <a:pt x="560" y="287"/>
                    </a:moveTo>
                    <a:lnTo>
                      <a:pt x="454" y="287"/>
                    </a:lnTo>
                    <a:lnTo>
                      <a:pt x="454" y="305"/>
                    </a:lnTo>
                    <a:lnTo>
                      <a:pt x="494" y="305"/>
                    </a:lnTo>
                    <a:lnTo>
                      <a:pt x="494" y="418"/>
                    </a:lnTo>
                    <a:lnTo>
                      <a:pt x="520" y="418"/>
                    </a:lnTo>
                    <a:lnTo>
                      <a:pt x="520" y="305"/>
                    </a:lnTo>
                    <a:lnTo>
                      <a:pt x="560" y="305"/>
                    </a:lnTo>
                    <a:lnTo>
                      <a:pt x="560" y="287"/>
                    </a:ln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2" name="Freeform 88"/>
              <p:cNvSpPr>
                <a:spLocks/>
              </p:cNvSpPr>
              <p:nvPr/>
            </p:nvSpPr>
            <p:spPr bwMode="auto">
              <a:xfrm>
                <a:off x="9883" y="-721"/>
                <a:ext cx="1159" cy="421"/>
              </a:xfrm>
              <a:custGeom>
                <a:avLst/>
                <a:gdLst>
                  <a:gd name="T0" fmla="*/ 585 w 1159"/>
                  <a:gd name="T1" fmla="*/ 209 h 421"/>
                  <a:gd name="T2" fmla="*/ 582 w 1159"/>
                  <a:gd name="T3" fmla="*/ 198 h 421"/>
                  <a:gd name="T4" fmla="*/ 574 w 1159"/>
                  <a:gd name="T5" fmla="*/ 179 h 421"/>
                  <a:gd name="T6" fmla="*/ 545 w 1159"/>
                  <a:gd name="T7" fmla="*/ 143 h 421"/>
                  <a:gd name="T8" fmla="*/ 542 w 1159"/>
                  <a:gd name="T9" fmla="*/ 140 h 421"/>
                  <a:gd name="T10" fmla="*/ 485 w 1159"/>
                  <a:gd name="T11" fmla="*/ 101 h 421"/>
                  <a:gd name="T12" fmla="*/ 434 w 1159"/>
                  <a:gd name="T13" fmla="*/ 85 h 421"/>
                  <a:gd name="T14" fmla="*/ 402 w 1159"/>
                  <a:gd name="T15" fmla="*/ 76 h 421"/>
                  <a:gd name="T16" fmla="*/ 294 w 1159"/>
                  <a:gd name="T17" fmla="*/ 78 h 421"/>
                  <a:gd name="T18" fmla="*/ 223 w 1159"/>
                  <a:gd name="T19" fmla="*/ 84 h 421"/>
                  <a:gd name="T20" fmla="*/ 198 w 1159"/>
                  <a:gd name="T21" fmla="*/ 85 h 421"/>
                  <a:gd name="T22" fmla="*/ 174 w 1159"/>
                  <a:gd name="T23" fmla="*/ 85 h 421"/>
                  <a:gd name="T24" fmla="*/ 96 w 1159"/>
                  <a:gd name="T25" fmla="*/ 68 h 421"/>
                  <a:gd name="T26" fmla="*/ 49 w 1159"/>
                  <a:gd name="T27" fmla="*/ 40 h 421"/>
                  <a:gd name="T28" fmla="*/ 27 w 1159"/>
                  <a:gd name="T29" fmla="*/ 13 h 421"/>
                  <a:gd name="T30" fmla="*/ 21 w 1159"/>
                  <a:gd name="T31" fmla="*/ 0 h 421"/>
                  <a:gd name="T32" fmla="*/ 0 w 1159"/>
                  <a:gd name="T33" fmla="*/ 0 h 421"/>
                  <a:gd name="T34" fmla="*/ 0 w 1159"/>
                  <a:gd name="T35" fmla="*/ 70 h 421"/>
                  <a:gd name="T36" fmla="*/ 1 w 1159"/>
                  <a:gd name="T37" fmla="*/ 80 h 421"/>
                  <a:gd name="T38" fmla="*/ 22 w 1159"/>
                  <a:gd name="T39" fmla="*/ 124 h 421"/>
                  <a:gd name="T40" fmla="*/ 66 w 1159"/>
                  <a:gd name="T41" fmla="*/ 146 h 421"/>
                  <a:gd name="T42" fmla="*/ 148 w 1159"/>
                  <a:gd name="T43" fmla="*/ 162 h 421"/>
                  <a:gd name="T44" fmla="*/ 180 w 1159"/>
                  <a:gd name="T45" fmla="*/ 164 h 421"/>
                  <a:gd name="T46" fmla="*/ 220 w 1159"/>
                  <a:gd name="T47" fmla="*/ 162 h 421"/>
                  <a:gd name="T48" fmla="*/ 262 w 1159"/>
                  <a:gd name="T49" fmla="*/ 158 h 421"/>
                  <a:gd name="T50" fmla="*/ 301 w 1159"/>
                  <a:gd name="T51" fmla="*/ 153 h 421"/>
                  <a:gd name="T52" fmla="*/ 382 w 1159"/>
                  <a:gd name="T53" fmla="*/ 143 h 421"/>
                  <a:gd name="T54" fmla="*/ 454 w 1159"/>
                  <a:gd name="T55" fmla="*/ 147 h 421"/>
                  <a:gd name="T56" fmla="*/ 518 w 1159"/>
                  <a:gd name="T57" fmla="*/ 173 h 421"/>
                  <a:gd name="T58" fmla="*/ 574 w 1159"/>
                  <a:gd name="T59" fmla="*/ 230 h 421"/>
                  <a:gd name="T60" fmla="*/ 575 w 1159"/>
                  <a:gd name="T61" fmla="*/ 231 h 421"/>
                  <a:gd name="T62" fmla="*/ 578 w 1159"/>
                  <a:gd name="T63" fmla="*/ 231 h 421"/>
                  <a:gd name="T64" fmla="*/ 578 w 1159"/>
                  <a:gd name="T65" fmla="*/ 230 h 421"/>
                  <a:gd name="T66" fmla="*/ 583 w 1159"/>
                  <a:gd name="T67" fmla="*/ 218 h 421"/>
                  <a:gd name="T68" fmla="*/ 585 w 1159"/>
                  <a:gd name="T69" fmla="*/ 209 h 4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159" h="421">
                    <a:moveTo>
                      <a:pt x="585" y="209"/>
                    </a:moveTo>
                    <a:lnTo>
                      <a:pt x="582" y="198"/>
                    </a:lnTo>
                    <a:lnTo>
                      <a:pt x="574" y="179"/>
                    </a:lnTo>
                    <a:lnTo>
                      <a:pt x="545" y="143"/>
                    </a:lnTo>
                    <a:lnTo>
                      <a:pt x="542" y="140"/>
                    </a:lnTo>
                    <a:lnTo>
                      <a:pt x="485" y="101"/>
                    </a:lnTo>
                    <a:lnTo>
                      <a:pt x="434" y="85"/>
                    </a:lnTo>
                    <a:lnTo>
                      <a:pt x="402" y="76"/>
                    </a:lnTo>
                    <a:lnTo>
                      <a:pt x="294" y="78"/>
                    </a:lnTo>
                    <a:lnTo>
                      <a:pt x="223" y="84"/>
                    </a:lnTo>
                    <a:lnTo>
                      <a:pt x="198" y="85"/>
                    </a:lnTo>
                    <a:lnTo>
                      <a:pt x="174" y="85"/>
                    </a:lnTo>
                    <a:lnTo>
                      <a:pt x="96" y="68"/>
                    </a:lnTo>
                    <a:lnTo>
                      <a:pt x="49" y="40"/>
                    </a:lnTo>
                    <a:lnTo>
                      <a:pt x="27" y="13"/>
                    </a:lnTo>
                    <a:lnTo>
                      <a:pt x="21" y="0"/>
                    </a:lnTo>
                    <a:lnTo>
                      <a:pt x="0" y="0"/>
                    </a:lnTo>
                    <a:lnTo>
                      <a:pt x="0" y="70"/>
                    </a:lnTo>
                    <a:lnTo>
                      <a:pt x="1" y="80"/>
                    </a:lnTo>
                    <a:lnTo>
                      <a:pt x="22" y="124"/>
                    </a:lnTo>
                    <a:lnTo>
                      <a:pt x="66" y="146"/>
                    </a:lnTo>
                    <a:lnTo>
                      <a:pt x="148" y="162"/>
                    </a:lnTo>
                    <a:lnTo>
                      <a:pt x="180" y="164"/>
                    </a:lnTo>
                    <a:lnTo>
                      <a:pt x="220" y="162"/>
                    </a:lnTo>
                    <a:lnTo>
                      <a:pt x="262" y="158"/>
                    </a:lnTo>
                    <a:lnTo>
                      <a:pt x="301" y="153"/>
                    </a:lnTo>
                    <a:lnTo>
                      <a:pt x="382" y="143"/>
                    </a:lnTo>
                    <a:lnTo>
                      <a:pt x="454" y="147"/>
                    </a:lnTo>
                    <a:lnTo>
                      <a:pt x="518" y="173"/>
                    </a:lnTo>
                    <a:lnTo>
                      <a:pt x="574" y="230"/>
                    </a:lnTo>
                    <a:lnTo>
                      <a:pt x="575" y="231"/>
                    </a:lnTo>
                    <a:lnTo>
                      <a:pt x="578" y="231"/>
                    </a:lnTo>
                    <a:lnTo>
                      <a:pt x="578" y="230"/>
                    </a:lnTo>
                    <a:lnTo>
                      <a:pt x="583" y="218"/>
                    </a:lnTo>
                    <a:lnTo>
                      <a:pt x="585" y="209"/>
                    </a:ln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3" name="Freeform 89"/>
              <p:cNvSpPr>
                <a:spLocks/>
              </p:cNvSpPr>
              <p:nvPr/>
            </p:nvSpPr>
            <p:spPr bwMode="auto">
              <a:xfrm>
                <a:off x="9883" y="-721"/>
                <a:ext cx="1159" cy="421"/>
              </a:xfrm>
              <a:custGeom>
                <a:avLst/>
                <a:gdLst>
                  <a:gd name="T0" fmla="*/ 654 w 1159"/>
                  <a:gd name="T1" fmla="*/ 400 h 421"/>
                  <a:gd name="T2" fmla="*/ 602 w 1159"/>
                  <a:gd name="T3" fmla="*/ 400 h 421"/>
                  <a:gd name="T4" fmla="*/ 602 w 1159"/>
                  <a:gd name="T5" fmla="*/ 287 h 421"/>
                  <a:gd name="T6" fmla="*/ 576 w 1159"/>
                  <a:gd name="T7" fmla="*/ 287 h 421"/>
                  <a:gd name="T8" fmla="*/ 576 w 1159"/>
                  <a:gd name="T9" fmla="*/ 418 h 421"/>
                  <a:gd name="T10" fmla="*/ 654 w 1159"/>
                  <a:gd name="T11" fmla="*/ 418 h 421"/>
                  <a:gd name="T12" fmla="*/ 654 w 1159"/>
                  <a:gd name="T13" fmla="*/ 400 h 421"/>
                </a:gdLst>
                <a:ahLst/>
                <a:cxnLst>
                  <a:cxn ang="0">
                    <a:pos x="T0" y="T1"/>
                  </a:cxn>
                  <a:cxn ang="0">
                    <a:pos x="T2" y="T3"/>
                  </a:cxn>
                  <a:cxn ang="0">
                    <a:pos x="T4" y="T5"/>
                  </a:cxn>
                  <a:cxn ang="0">
                    <a:pos x="T6" y="T7"/>
                  </a:cxn>
                  <a:cxn ang="0">
                    <a:pos x="T8" y="T9"/>
                  </a:cxn>
                  <a:cxn ang="0">
                    <a:pos x="T10" y="T11"/>
                  </a:cxn>
                  <a:cxn ang="0">
                    <a:pos x="T12" y="T13"/>
                  </a:cxn>
                </a:cxnLst>
                <a:rect l="0" t="0" r="r" b="b"/>
                <a:pathLst>
                  <a:path w="1159" h="421">
                    <a:moveTo>
                      <a:pt x="654" y="400"/>
                    </a:moveTo>
                    <a:lnTo>
                      <a:pt x="602" y="400"/>
                    </a:lnTo>
                    <a:lnTo>
                      <a:pt x="602" y="287"/>
                    </a:lnTo>
                    <a:lnTo>
                      <a:pt x="576" y="287"/>
                    </a:lnTo>
                    <a:lnTo>
                      <a:pt x="576" y="418"/>
                    </a:lnTo>
                    <a:lnTo>
                      <a:pt x="654" y="418"/>
                    </a:lnTo>
                    <a:lnTo>
                      <a:pt x="654" y="400"/>
                    </a:ln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4" name="Freeform 90"/>
              <p:cNvSpPr>
                <a:spLocks/>
              </p:cNvSpPr>
              <p:nvPr/>
            </p:nvSpPr>
            <p:spPr bwMode="auto">
              <a:xfrm>
                <a:off x="9883" y="-721"/>
                <a:ext cx="1159" cy="421"/>
              </a:xfrm>
              <a:custGeom>
                <a:avLst/>
                <a:gdLst>
                  <a:gd name="T0" fmla="*/ 785 w 1159"/>
                  <a:gd name="T1" fmla="*/ 418 h 421"/>
                  <a:gd name="T2" fmla="*/ 772 w 1159"/>
                  <a:gd name="T3" fmla="*/ 382 h 421"/>
                  <a:gd name="T4" fmla="*/ 766 w 1159"/>
                  <a:gd name="T5" fmla="*/ 366 h 421"/>
                  <a:gd name="T6" fmla="*/ 746 w 1159"/>
                  <a:gd name="T7" fmla="*/ 313 h 421"/>
                  <a:gd name="T8" fmla="*/ 740 w 1159"/>
                  <a:gd name="T9" fmla="*/ 297 h 421"/>
                  <a:gd name="T10" fmla="*/ 740 w 1159"/>
                  <a:gd name="T11" fmla="*/ 366 h 421"/>
                  <a:gd name="T12" fmla="*/ 704 w 1159"/>
                  <a:gd name="T13" fmla="*/ 366 h 421"/>
                  <a:gd name="T14" fmla="*/ 709 w 1159"/>
                  <a:gd name="T15" fmla="*/ 353 h 421"/>
                  <a:gd name="T16" fmla="*/ 713 w 1159"/>
                  <a:gd name="T17" fmla="*/ 341 h 421"/>
                  <a:gd name="T18" fmla="*/ 718 w 1159"/>
                  <a:gd name="T19" fmla="*/ 327 h 421"/>
                  <a:gd name="T20" fmla="*/ 722 w 1159"/>
                  <a:gd name="T21" fmla="*/ 313 h 421"/>
                  <a:gd name="T22" fmla="*/ 722 w 1159"/>
                  <a:gd name="T23" fmla="*/ 313 h 421"/>
                  <a:gd name="T24" fmla="*/ 727 w 1159"/>
                  <a:gd name="T25" fmla="*/ 327 h 421"/>
                  <a:gd name="T26" fmla="*/ 731 w 1159"/>
                  <a:gd name="T27" fmla="*/ 341 h 421"/>
                  <a:gd name="T28" fmla="*/ 740 w 1159"/>
                  <a:gd name="T29" fmla="*/ 366 h 421"/>
                  <a:gd name="T30" fmla="*/ 740 w 1159"/>
                  <a:gd name="T31" fmla="*/ 297 h 421"/>
                  <a:gd name="T32" fmla="*/ 736 w 1159"/>
                  <a:gd name="T33" fmla="*/ 287 h 421"/>
                  <a:gd name="T34" fmla="*/ 714 w 1159"/>
                  <a:gd name="T35" fmla="*/ 287 h 421"/>
                  <a:gd name="T36" fmla="*/ 661 w 1159"/>
                  <a:gd name="T37" fmla="*/ 418 h 421"/>
                  <a:gd name="T38" fmla="*/ 684 w 1159"/>
                  <a:gd name="T39" fmla="*/ 418 h 421"/>
                  <a:gd name="T40" fmla="*/ 697 w 1159"/>
                  <a:gd name="T41" fmla="*/ 382 h 421"/>
                  <a:gd name="T42" fmla="*/ 744 w 1159"/>
                  <a:gd name="T43" fmla="*/ 382 h 421"/>
                  <a:gd name="T44" fmla="*/ 756 w 1159"/>
                  <a:gd name="T45" fmla="*/ 418 h 421"/>
                  <a:gd name="T46" fmla="*/ 785 w 1159"/>
                  <a:gd name="T47" fmla="*/ 418 h 4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159" h="421">
                    <a:moveTo>
                      <a:pt x="785" y="418"/>
                    </a:moveTo>
                    <a:lnTo>
                      <a:pt x="772" y="382"/>
                    </a:lnTo>
                    <a:lnTo>
                      <a:pt x="766" y="366"/>
                    </a:lnTo>
                    <a:lnTo>
                      <a:pt x="746" y="313"/>
                    </a:lnTo>
                    <a:lnTo>
                      <a:pt x="740" y="297"/>
                    </a:lnTo>
                    <a:lnTo>
                      <a:pt x="740" y="366"/>
                    </a:lnTo>
                    <a:lnTo>
                      <a:pt x="704" y="366"/>
                    </a:lnTo>
                    <a:lnTo>
                      <a:pt x="709" y="353"/>
                    </a:lnTo>
                    <a:lnTo>
                      <a:pt x="713" y="341"/>
                    </a:lnTo>
                    <a:lnTo>
                      <a:pt x="718" y="327"/>
                    </a:lnTo>
                    <a:lnTo>
                      <a:pt x="722" y="313"/>
                    </a:lnTo>
                    <a:lnTo>
                      <a:pt x="722" y="313"/>
                    </a:lnTo>
                    <a:lnTo>
                      <a:pt x="727" y="327"/>
                    </a:lnTo>
                    <a:lnTo>
                      <a:pt x="731" y="341"/>
                    </a:lnTo>
                    <a:lnTo>
                      <a:pt x="740" y="366"/>
                    </a:lnTo>
                    <a:lnTo>
                      <a:pt x="740" y="297"/>
                    </a:lnTo>
                    <a:lnTo>
                      <a:pt x="736" y="287"/>
                    </a:lnTo>
                    <a:lnTo>
                      <a:pt x="714" y="287"/>
                    </a:lnTo>
                    <a:lnTo>
                      <a:pt x="661" y="418"/>
                    </a:lnTo>
                    <a:lnTo>
                      <a:pt x="684" y="418"/>
                    </a:lnTo>
                    <a:lnTo>
                      <a:pt x="697" y="382"/>
                    </a:lnTo>
                    <a:lnTo>
                      <a:pt x="744" y="382"/>
                    </a:lnTo>
                    <a:lnTo>
                      <a:pt x="756" y="418"/>
                    </a:lnTo>
                    <a:lnTo>
                      <a:pt x="785" y="418"/>
                    </a:ln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5" name="Freeform 91"/>
              <p:cNvSpPr>
                <a:spLocks/>
              </p:cNvSpPr>
              <p:nvPr/>
            </p:nvSpPr>
            <p:spPr bwMode="auto">
              <a:xfrm>
                <a:off x="9883" y="-721"/>
                <a:ext cx="1159" cy="421"/>
              </a:xfrm>
              <a:custGeom>
                <a:avLst/>
                <a:gdLst>
                  <a:gd name="T0" fmla="*/ 914 w 1159"/>
                  <a:gd name="T1" fmla="*/ 287 h 421"/>
                  <a:gd name="T2" fmla="*/ 893 w 1159"/>
                  <a:gd name="T3" fmla="*/ 287 h 421"/>
                  <a:gd name="T4" fmla="*/ 893 w 1159"/>
                  <a:gd name="T5" fmla="*/ 380 h 421"/>
                  <a:gd name="T6" fmla="*/ 893 w 1159"/>
                  <a:gd name="T7" fmla="*/ 380 h 421"/>
                  <a:gd name="T8" fmla="*/ 874 w 1159"/>
                  <a:gd name="T9" fmla="*/ 356 h 421"/>
                  <a:gd name="T10" fmla="*/ 856 w 1159"/>
                  <a:gd name="T11" fmla="*/ 332 h 421"/>
                  <a:gd name="T12" fmla="*/ 849 w 1159"/>
                  <a:gd name="T13" fmla="*/ 324 h 421"/>
                  <a:gd name="T14" fmla="*/ 837 w 1159"/>
                  <a:gd name="T15" fmla="*/ 310 h 421"/>
                  <a:gd name="T16" fmla="*/ 818 w 1159"/>
                  <a:gd name="T17" fmla="*/ 287 h 421"/>
                  <a:gd name="T18" fmla="*/ 799 w 1159"/>
                  <a:gd name="T19" fmla="*/ 287 h 421"/>
                  <a:gd name="T20" fmla="*/ 799 w 1159"/>
                  <a:gd name="T21" fmla="*/ 418 h 421"/>
                  <a:gd name="T22" fmla="*/ 820 w 1159"/>
                  <a:gd name="T23" fmla="*/ 418 h 421"/>
                  <a:gd name="T24" fmla="*/ 820 w 1159"/>
                  <a:gd name="T25" fmla="*/ 324 h 421"/>
                  <a:gd name="T26" fmla="*/ 821 w 1159"/>
                  <a:gd name="T27" fmla="*/ 324 h 421"/>
                  <a:gd name="T28" fmla="*/ 839 w 1159"/>
                  <a:gd name="T29" fmla="*/ 349 h 421"/>
                  <a:gd name="T30" fmla="*/ 858 w 1159"/>
                  <a:gd name="T31" fmla="*/ 372 h 421"/>
                  <a:gd name="T32" fmla="*/ 876 w 1159"/>
                  <a:gd name="T33" fmla="*/ 395 h 421"/>
                  <a:gd name="T34" fmla="*/ 895 w 1159"/>
                  <a:gd name="T35" fmla="*/ 418 h 421"/>
                  <a:gd name="T36" fmla="*/ 914 w 1159"/>
                  <a:gd name="T37" fmla="*/ 418 h 421"/>
                  <a:gd name="T38" fmla="*/ 914 w 1159"/>
                  <a:gd name="T39" fmla="*/ 380 h 421"/>
                  <a:gd name="T40" fmla="*/ 914 w 1159"/>
                  <a:gd name="T41" fmla="*/ 287 h 4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159" h="421">
                    <a:moveTo>
                      <a:pt x="914" y="287"/>
                    </a:moveTo>
                    <a:lnTo>
                      <a:pt x="893" y="287"/>
                    </a:lnTo>
                    <a:lnTo>
                      <a:pt x="893" y="380"/>
                    </a:lnTo>
                    <a:lnTo>
                      <a:pt x="893" y="380"/>
                    </a:lnTo>
                    <a:lnTo>
                      <a:pt x="874" y="356"/>
                    </a:lnTo>
                    <a:lnTo>
                      <a:pt x="856" y="332"/>
                    </a:lnTo>
                    <a:lnTo>
                      <a:pt x="849" y="324"/>
                    </a:lnTo>
                    <a:lnTo>
                      <a:pt x="837" y="310"/>
                    </a:lnTo>
                    <a:lnTo>
                      <a:pt x="818" y="287"/>
                    </a:lnTo>
                    <a:lnTo>
                      <a:pt x="799" y="287"/>
                    </a:lnTo>
                    <a:lnTo>
                      <a:pt x="799" y="418"/>
                    </a:lnTo>
                    <a:lnTo>
                      <a:pt x="820" y="418"/>
                    </a:lnTo>
                    <a:lnTo>
                      <a:pt x="820" y="324"/>
                    </a:lnTo>
                    <a:lnTo>
                      <a:pt x="821" y="324"/>
                    </a:lnTo>
                    <a:lnTo>
                      <a:pt x="839" y="349"/>
                    </a:lnTo>
                    <a:lnTo>
                      <a:pt x="858" y="372"/>
                    </a:lnTo>
                    <a:lnTo>
                      <a:pt x="876" y="395"/>
                    </a:lnTo>
                    <a:lnTo>
                      <a:pt x="895" y="418"/>
                    </a:lnTo>
                    <a:lnTo>
                      <a:pt x="914" y="418"/>
                    </a:lnTo>
                    <a:lnTo>
                      <a:pt x="914" y="380"/>
                    </a:lnTo>
                    <a:lnTo>
                      <a:pt x="914" y="287"/>
                    </a:ln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6" name="Freeform 92"/>
              <p:cNvSpPr>
                <a:spLocks/>
              </p:cNvSpPr>
              <p:nvPr/>
            </p:nvSpPr>
            <p:spPr bwMode="auto">
              <a:xfrm>
                <a:off x="9883" y="-721"/>
                <a:ext cx="1159" cy="421"/>
              </a:xfrm>
              <a:custGeom>
                <a:avLst/>
                <a:gdLst>
                  <a:gd name="T0" fmla="*/ 1053 w 1159"/>
                  <a:gd name="T1" fmla="*/ 349 h 421"/>
                  <a:gd name="T2" fmla="*/ 1050 w 1159"/>
                  <a:gd name="T3" fmla="*/ 326 h 421"/>
                  <a:gd name="T4" fmla="*/ 1037 w 1159"/>
                  <a:gd name="T5" fmla="*/ 306 h 421"/>
                  <a:gd name="T6" fmla="*/ 1035 w 1159"/>
                  <a:gd name="T7" fmla="*/ 305 h 421"/>
                  <a:gd name="T8" fmla="*/ 1025 w 1159"/>
                  <a:gd name="T9" fmla="*/ 299 h 421"/>
                  <a:gd name="T10" fmla="*/ 1025 w 1159"/>
                  <a:gd name="T11" fmla="*/ 348 h 421"/>
                  <a:gd name="T12" fmla="*/ 1022 w 1159"/>
                  <a:gd name="T13" fmla="*/ 372 h 421"/>
                  <a:gd name="T14" fmla="*/ 1013 w 1159"/>
                  <a:gd name="T15" fmla="*/ 388 h 421"/>
                  <a:gd name="T16" fmla="*/ 999 w 1159"/>
                  <a:gd name="T17" fmla="*/ 397 h 421"/>
                  <a:gd name="T18" fmla="*/ 979 w 1159"/>
                  <a:gd name="T19" fmla="*/ 400 h 421"/>
                  <a:gd name="T20" fmla="*/ 963 w 1159"/>
                  <a:gd name="T21" fmla="*/ 400 h 421"/>
                  <a:gd name="T22" fmla="*/ 963 w 1159"/>
                  <a:gd name="T23" fmla="*/ 305 h 421"/>
                  <a:gd name="T24" fmla="*/ 982 w 1159"/>
                  <a:gd name="T25" fmla="*/ 305 h 421"/>
                  <a:gd name="T26" fmla="*/ 1000 w 1159"/>
                  <a:gd name="T27" fmla="*/ 308 h 421"/>
                  <a:gd name="T28" fmla="*/ 1014 w 1159"/>
                  <a:gd name="T29" fmla="*/ 317 h 421"/>
                  <a:gd name="T30" fmla="*/ 1022 w 1159"/>
                  <a:gd name="T31" fmla="*/ 330 h 421"/>
                  <a:gd name="T32" fmla="*/ 1025 w 1159"/>
                  <a:gd name="T33" fmla="*/ 348 h 421"/>
                  <a:gd name="T34" fmla="*/ 1025 w 1159"/>
                  <a:gd name="T35" fmla="*/ 299 h 421"/>
                  <a:gd name="T36" fmla="*/ 1015 w 1159"/>
                  <a:gd name="T37" fmla="*/ 292 h 421"/>
                  <a:gd name="T38" fmla="*/ 982 w 1159"/>
                  <a:gd name="T39" fmla="*/ 287 h 421"/>
                  <a:gd name="T40" fmla="*/ 937 w 1159"/>
                  <a:gd name="T41" fmla="*/ 287 h 421"/>
                  <a:gd name="T42" fmla="*/ 937 w 1159"/>
                  <a:gd name="T43" fmla="*/ 418 h 421"/>
                  <a:gd name="T44" fmla="*/ 979 w 1159"/>
                  <a:gd name="T45" fmla="*/ 418 h 421"/>
                  <a:gd name="T46" fmla="*/ 1010 w 1159"/>
                  <a:gd name="T47" fmla="*/ 413 h 421"/>
                  <a:gd name="T48" fmla="*/ 1032 w 1159"/>
                  <a:gd name="T49" fmla="*/ 400 h 421"/>
                  <a:gd name="T50" fmla="*/ 1034 w 1159"/>
                  <a:gd name="T51" fmla="*/ 399 h 421"/>
                  <a:gd name="T52" fmla="*/ 1048 w 1159"/>
                  <a:gd name="T53" fmla="*/ 378 h 421"/>
                  <a:gd name="T54" fmla="*/ 1053 w 1159"/>
                  <a:gd name="T55" fmla="*/ 349 h 4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159" h="421">
                    <a:moveTo>
                      <a:pt x="1053" y="349"/>
                    </a:moveTo>
                    <a:lnTo>
                      <a:pt x="1050" y="326"/>
                    </a:lnTo>
                    <a:lnTo>
                      <a:pt x="1037" y="306"/>
                    </a:lnTo>
                    <a:lnTo>
                      <a:pt x="1035" y="305"/>
                    </a:lnTo>
                    <a:lnTo>
                      <a:pt x="1025" y="299"/>
                    </a:lnTo>
                    <a:lnTo>
                      <a:pt x="1025" y="348"/>
                    </a:lnTo>
                    <a:lnTo>
                      <a:pt x="1022" y="372"/>
                    </a:lnTo>
                    <a:lnTo>
                      <a:pt x="1013" y="388"/>
                    </a:lnTo>
                    <a:lnTo>
                      <a:pt x="999" y="397"/>
                    </a:lnTo>
                    <a:lnTo>
                      <a:pt x="979" y="400"/>
                    </a:lnTo>
                    <a:lnTo>
                      <a:pt x="963" y="400"/>
                    </a:lnTo>
                    <a:lnTo>
                      <a:pt x="963" y="305"/>
                    </a:lnTo>
                    <a:lnTo>
                      <a:pt x="982" y="305"/>
                    </a:lnTo>
                    <a:lnTo>
                      <a:pt x="1000" y="308"/>
                    </a:lnTo>
                    <a:lnTo>
                      <a:pt x="1014" y="317"/>
                    </a:lnTo>
                    <a:lnTo>
                      <a:pt x="1022" y="330"/>
                    </a:lnTo>
                    <a:lnTo>
                      <a:pt x="1025" y="348"/>
                    </a:lnTo>
                    <a:lnTo>
                      <a:pt x="1025" y="299"/>
                    </a:lnTo>
                    <a:lnTo>
                      <a:pt x="1015" y="292"/>
                    </a:lnTo>
                    <a:lnTo>
                      <a:pt x="982" y="287"/>
                    </a:lnTo>
                    <a:lnTo>
                      <a:pt x="937" y="287"/>
                    </a:lnTo>
                    <a:lnTo>
                      <a:pt x="937" y="418"/>
                    </a:lnTo>
                    <a:lnTo>
                      <a:pt x="979" y="418"/>
                    </a:lnTo>
                    <a:lnTo>
                      <a:pt x="1010" y="413"/>
                    </a:lnTo>
                    <a:lnTo>
                      <a:pt x="1032" y="400"/>
                    </a:lnTo>
                    <a:lnTo>
                      <a:pt x="1034" y="399"/>
                    </a:lnTo>
                    <a:lnTo>
                      <a:pt x="1048" y="378"/>
                    </a:lnTo>
                    <a:lnTo>
                      <a:pt x="1053" y="349"/>
                    </a:ln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7" name="Freeform 93"/>
              <p:cNvSpPr>
                <a:spLocks/>
              </p:cNvSpPr>
              <p:nvPr/>
            </p:nvSpPr>
            <p:spPr bwMode="auto">
              <a:xfrm>
                <a:off x="9883" y="-721"/>
                <a:ext cx="1159" cy="421"/>
              </a:xfrm>
              <a:custGeom>
                <a:avLst/>
                <a:gdLst>
                  <a:gd name="T0" fmla="*/ 1158 w 1159"/>
                  <a:gd name="T1" fmla="*/ 0 h 421"/>
                  <a:gd name="T2" fmla="*/ 1126 w 1159"/>
                  <a:gd name="T3" fmla="*/ 0 h 421"/>
                  <a:gd name="T4" fmla="*/ 1119 w 1159"/>
                  <a:gd name="T5" fmla="*/ 13 h 421"/>
                  <a:gd name="T6" fmla="*/ 1096 w 1159"/>
                  <a:gd name="T7" fmla="*/ 40 h 421"/>
                  <a:gd name="T8" fmla="*/ 1050 w 1159"/>
                  <a:gd name="T9" fmla="*/ 67 h 421"/>
                  <a:gd name="T10" fmla="*/ 971 w 1159"/>
                  <a:gd name="T11" fmla="*/ 84 h 421"/>
                  <a:gd name="T12" fmla="*/ 947 w 1159"/>
                  <a:gd name="T13" fmla="*/ 85 h 421"/>
                  <a:gd name="T14" fmla="*/ 922 w 1159"/>
                  <a:gd name="T15" fmla="*/ 84 h 421"/>
                  <a:gd name="T16" fmla="*/ 851 w 1159"/>
                  <a:gd name="T17" fmla="*/ 78 h 421"/>
                  <a:gd name="T18" fmla="*/ 747 w 1159"/>
                  <a:gd name="T19" fmla="*/ 76 h 421"/>
                  <a:gd name="T20" fmla="*/ 674 w 1159"/>
                  <a:gd name="T21" fmla="*/ 100 h 421"/>
                  <a:gd name="T22" fmla="*/ 627 w 1159"/>
                  <a:gd name="T23" fmla="*/ 137 h 421"/>
                  <a:gd name="T24" fmla="*/ 602 w 1159"/>
                  <a:gd name="T25" fmla="*/ 174 h 421"/>
                  <a:gd name="T26" fmla="*/ 596 w 1159"/>
                  <a:gd name="T27" fmla="*/ 195 h 421"/>
                  <a:gd name="T28" fmla="*/ 595 w 1159"/>
                  <a:gd name="T29" fmla="*/ 213 h 421"/>
                  <a:gd name="T30" fmla="*/ 596 w 1159"/>
                  <a:gd name="T31" fmla="*/ 225 h 421"/>
                  <a:gd name="T32" fmla="*/ 597 w 1159"/>
                  <a:gd name="T33" fmla="*/ 230 h 421"/>
                  <a:gd name="T34" fmla="*/ 597 w 1159"/>
                  <a:gd name="T35" fmla="*/ 231 h 421"/>
                  <a:gd name="T36" fmla="*/ 599 w 1159"/>
                  <a:gd name="T37" fmla="*/ 231 h 421"/>
                  <a:gd name="T38" fmla="*/ 600 w 1159"/>
                  <a:gd name="T39" fmla="*/ 230 h 421"/>
                  <a:gd name="T40" fmla="*/ 652 w 1159"/>
                  <a:gd name="T41" fmla="*/ 173 h 421"/>
                  <a:gd name="T42" fmla="*/ 706 w 1159"/>
                  <a:gd name="T43" fmla="*/ 147 h 421"/>
                  <a:gd name="T44" fmla="*/ 767 w 1159"/>
                  <a:gd name="T45" fmla="*/ 143 h 421"/>
                  <a:gd name="T46" fmla="*/ 844 w 1159"/>
                  <a:gd name="T47" fmla="*/ 153 h 421"/>
                  <a:gd name="T48" fmla="*/ 883 w 1159"/>
                  <a:gd name="T49" fmla="*/ 158 h 421"/>
                  <a:gd name="T50" fmla="*/ 925 w 1159"/>
                  <a:gd name="T51" fmla="*/ 162 h 421"/>
                  <a:gd name="T52" fmla="*/ 965 w 1159"/>
                  <a:gd name="T53" fmla="*/ 164 h 421"/>
                  <a:gd name="T54" fmla="*/ 997 w 1159"/>
                  <a:gd name="T55" fmla="*/ 161 h 421"/>
                  <a:gd name="T56" fmla="*/ 1042 w 1159"/>
                  <a:gd name="T57" fmla="*/ 143 h 421"/>
                  <a:gd name="T58" fmla="*/ 1082 w 1159"/>
                  <a:gd name="T59" fmla="*/ 126 h 421"/>
                  <a:gd name="T60" fmla="*/ 1119 w 1159"/>
                  <a:gd name="T61" fmla="*/ 85 h 421"/>
                  <a:gd name="T62" fmla="*/ 1131 w 1159"/>
                  <a:gd name="T63" fmla="*/ 72 h 421"/>
                  <a:gd name="T64" fmla="*/ 1153 w 1159"/>
                  <a:gd name="T65" fmla="*/ 22 h 421"/>
                  <a:gd name="T66" fmla="*/ 1158 w 1159"/>
                  <a:gd name="T67" fmla="*/ 0 h 4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159" h="421">
                    <a:moveTo>
                      <a:pt x="1158" y="0"/>
                    </a:moveTo>
                    <a:lnTo>
                      <a:pt x="1126" y="0"/>
                    </a:lnTo>
                    <a:lnTo>
                      <a:pt x="1119" y="13"/>
                    </a:lnTo>
                    <a:lnTo>
                      <a:pt x="1096" y="40"/>
                    </a:lnTo>
                    <a:lnTo>
                      <a:pt x="1050" y="67"/>
                    </a:lnTo>
                    <a:lnTo>
                      <a:pt x="971" y="84"/>
                    </a:lnTo>
                    <a:lnTo>
                      <a:pt x="947" y="85"/>
                    </a:lnTo>
                    <a:lnTo>
                      <a:pt x="922" y="84"/>
                    </a:lnTo>
                    <a:lnTo>
                      <a:pt x="851" y="78"/>
                    </a:lnTo>
                    <a:lnTo>
                      <a:pt x="747" y="76"/>
                    </a:lnTo>
                    <a:lnTo>
                      <a:pt x="674" y="100"/>
                    </a:lnTo>
                    <a:lnTo>
                      <a:pt x="627" y="137"/>
                    </a:lnTo>
                    <a:lnTo>
                      <a:pt x="602" y="174"/>
                    </a:lnTo>
                    <a:lnTo>
                      <a:pt x="596" y="195"/>
                    </a:lnTo>
                    <a:lnTo>
                      <a:pt x="595" y="213"/>
                    </a:lnTo>
                    <a:lnTo>
                      <a:pt x="596" y="225"/>
                    </a:lnTo>
                    <a:lnTo>
                      <a:pt x="597" y="230"/>
                    </a:lnTo>
                    <a:lnTo>
                      <a:pt x="597" y="231"/>
                    </a:lnTo>
                    <a:lnTo>
                      <a:pt x="599" y="231"/>
                    </a:lnTo>
                    <a:lnTo>
                      <a:pt x="600" y="230"/>
                    </a:lnTo>
                    <a:lnTo>
                      <a:pt x="652" y="173"/>
                    </a:lnTo>
                    <a:lnTo>
                      <a:pt x="706" y="147"/>
                    </a:lnTo>
                    <a:lnTo>
                      <a:pt x="767" y="143"/>
                    </a:lnTo>
                    <a:lnTo>
                      <a:pt x="844" y="153"/>
                    </a:lnTo>
                    <a:lnTo>
                      <a:pt x="883" y="158"/>
                    </a:lnTo>
                    <a:lnTo>
                      <a:pt x="925" y="162"/>
                    </a:lnTo>
                    <a:lnTo>
                      <a:pt x="965" y="164"/>
                    </a:lnTo>
                    <a:lnTo>
                      <a:pt x="997" y="161"/>
                    </a:lnTo>
                    <a:lnTo>
                      <a:pt x="1042" y="143"/>
                    </a:lnTo>
                    <a:lnTo>
                      <a:pt x="1082" y="126"/>
                    </a:lnTo>
                    <a:lnTo>
                      <a:pt x="1119" y="85"/>
                    </a:lnTo>
                    <a:lnTo>
                      <a:pt x="1131" y="72"/>
                    </a:lnTo>
                    <a:lnTo>
                      <a:pt x="1153" y="22"/>
                    </a:lnTo>
                    <a:lnTo>
                      <a:pt x="1158" y="0"/>
                    </a:ln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grpSp>
        <p:grpSp>
          <p:nvGrpSpPr>
            <p:cNvPr id="22" name="Group 94"/>
            <p:cNvGrpSpPr>
              <a:grpSpLocks/>
            </p:cNvGrpSpPr>
            <p:nvPr/>
          </p:nvGrpSpPr>
          <p:grpSpPr bwMode="auto">
            <a:xfrm>
              <a:off x="794" y="-1072"/>
              <a:ext cx="868" cy="823"/>
              <a:chOff x="794" y="-1072"/>
              <a:chExt cx="868" cy="823"/>
            </a:xfrm>
          </p:grpSpPr>
          <p:sp>
            <p:nvSpPr>
              <p:cNvPr id="26" name="Freeform 96"/>
              <p:cNvSpPr>
                <a:spLocks/>
              </p:cNvSpPr>
              <p:nvPr/>
            </p:nvSpPr>
            <p:spPr bwMode="auto">
              <a:xfrm>
                <a:off x="794" y="-1072"/>
                <a:ext cx="868" cy="823"/>
              </a:xfrm>
              <a:custGeom>
                <a:avLst/>
                <a:gdLst>
                  <a:gd name="T0" fmla="*/ 647 w 868"/>
                  <a:gd name="T1" fmla="*/ 403 h 823"/>
                  <a:gd name="T2" fmla="*/ 646 w 868"/>
                  <a:gd name="T3" fmla="*/ 345 h 823"/>
                  <a:gd name="T4" fmla="*/ 642 w 868"/>
                  <a:gd name="T5" fmla="*/ 310 h 823"/>
                  <a:gd name="T6" fmla="*/ 636 w 868"/>
                  <a:gd name="T7" fmla="*/ 273 h 823"/>
                  <a:gd name="T8" fmla="*/ 628 w 868"/>
                  <a:gd name="T9" fmla="*/ 237 h 823"/>
                  <a:gd name="T10" fmla="*/ 617 w 868"/>
                  <a:gd name="T11" fmla="*/ 201 h 823"/>
                  <a:gd name="T12" fmla="*/ 603 w 868"/>
                  <a:gd name="T13" fmla="*/ 167 h 823"/>
                  <a:gd name="T14" fmla="*/ 570 w 868"/>
                  <a:gd name="T15" fmla="*/ 112 h 823"/>
                  <a:gd name="T16" fmla="*/ 532 w 868"/>
                  <a:gd name="T17" fmla="*/ 71 h 823"/>
                  <a:gd name="T18" fmla="*/ 489 w 868"/>
                  <a:gd name="T19" fmla="*/ 42 h 823"/>
                  <a:gd name="T20" fmla="*/ 445 w 868"/>
                  <a:gd name="T21" fmla="*/ 23 h 823"/>
                  <a:gd name="T22" fmla="*/ 381 w 868"/>
                  <a:gd name="T23" fmla="*/ 5 h 823"/>
                  <a:gd name="T24" fmla="*/ 338 w 868"/>
                  <a:gd name="T25" fmla="*/ 0 h 823"/>
                  <a:gd name="T26" fmla="*/ 293 w 868"/>
                  <a:gd name="T27" fmla="*/ 8 h 823"/>
                  <a:gd name="T28" fmla="*/ 228 w 868"/>
                  <a:gd name="T29" fmla="*/ 32 h 823"/>
                  <a:gd name="T30" fmla="*/ 269 w 868"/>
                  <a:gd name="T31" fmla="*/ 53 h 823"/>
                  <a:gd name="T32" fmla="*/ 305 w 868"/>
                  <a:gd name="T33" fmla="*/ 81 h 823"/>
                  <a:gd name="T34" fmla="*/ 336 w 868"/>
                  <a:gd name="T35" fmla="*/ 114 h 823"/>
                  <a:gd name="T36" fmla="*/ 362 w 868"/>
                  <a:gd name="T37" fmla="*/ 152 h 823"/>
                  <a:gd name="T38" fmla="*/ 386 w 868"/>
                  <a:gd name="T39" fmla="*/ 196 h 823"/>
                  <a:gd name="T40" fmla="*/ 405 w 868"/>
                  <a:gd name="T41" fmla="*/ 242 h 823"/>
                  <a:gd name="T42" fmla="*/ 420 w 868"/>
                  <a:gd name="T43" fmla="*/ 289 h 823"/>
                  <a:gd name="T44" fmla="*/ 432 w 868"/>
                  <a:gd name="T45" fmla="*/ 335 h 823"/>
                  <a:gd name="T46" fmla="*/ 444 w 868"/>
                  <a:gd name="T47" fmla="*/ 387 h 823"/>
                  <a:gd name="T48" fmla="*/ 450 w 868"/>
                  <a:gd name="T49" fmla="*/ 422 h 823"/>
                  <a:gd name="T50" fmla="*/ 453 w 868"/>
                  <a:gd name="T51" fmla="*/ 452 h 823"/>
                  <a:gd name="T52" fmla="*/ 455 w 868"/>
                  <a:gd name="T53" fmla="*/ 493 h 823"/>
                  <a:gd name="T54" fmla="*/ 470 w 868"/>
                  <a:gd name="T55" fmla="*/ 498 h 823"/>
                  <a:gd name="T56" fmla="*/ 486 w 868"/>
                  <a:gd name="T57" fmla="*/ 503 h 823"/>
                  <a:gd name="T58" fmla="*/ 501 w 868"/>
                  <a:gd name="T59" fmla="*/ 507 h 823"/>
                  <a:gd name="T60" fmla="*/ 517 w 868"/>
                  <a:gd name="T61" fmla="*/ 511 h 823"/>
                  <a:gd name="T62" fmla="*/ 568 w 868"/>
                  <a:gd name="T63" fmla="*/ 523 h 823"/>
                  <a:gd name="T64" fmla="*/ 618 w 868"/>
                  <a:gd name="T65" fmla="*/ 534 h 823"/>
                  <a:gd name="T66" fmla="*/ 640 w 868"/>
                  <a:gd name="T67" fmla="*/ 471 h 823"/>
                  <a:gd name="T68" fmla="*/ 647 w 868"/>
                  <a:gd name="T69" fmla="*/ 403 h 8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868" h="823">
                    <a:moveTo>
                      <a:pt x="647" y="403"/>
                    </a:moveTo>
                    <a:lnTo>
                      <a:pt x="646" y="345"/>
                    </a:lnTo>
                    <a:lnTo>
                      <a:pt x="642" y="310"/>
                    </a:lnTo>
                    <a:lnTo>
                      <a:pt x="636" y="273"/>
                    </a:lnTo>
                    <a:lnTo>
                      <a:pt x="628" y="237"/>
                    </a:lnTo>
                    <a:lnTo>
                      <a:pt x="617" y="201"/>
                    </a:lnTo>
                    <a:lnTo>
                      <a:pt x="603" y="167"/>
                    </a:lnTo>
                    <a:lnTo>
                      <a:pt x="570" y="112"/>
                    </a:lnTo>
                    <a:lnTo>
                      <a:pt x="532" y="71"/>
                    </a:lnTo>
                    <a:lnTo>
                      <a:pt x="489" y="42"/>
                    </a:lnTo>
                    <a:lnTo>
                      <a:pt x="445" y="23"/>
                    </a:lnTo>
                    <a:lnTo>
                      <a:pt x="381" y="5"/>
                    </a:lnTo>
                    <a:lnTo>
                      <a:pt x="338" y="0"/>
                    </a:lnTo>
                    <a:lnTo>
                      <a:pt x="293" y="8"/>
                    </a:lnTo>
                    <a:lnTo>
                      <a:pt x="228" y="32"/>
                    </a:lnTo>
                    <a:lnTo>
                      <a:pt x="269" y="53"/>
                    </a:lnTo>
                    <a:lnTo>
                      <a:pt x="305" y="81"/>
                    </a:lnTo>
                    <a:lnTo>
                      <a:pt x="336" y="114"/>
                    </a:lnTo>
                    <a:lnTo>
                      <a:pt x="362" y="152"/>
                    </a:lnTo>
                    <a:lnTo>
                      <a:pt x="386" y="196"/>
                    </a:lnTo>
                    <a:lnTo>
                      <a:pt x="405" y="242"/>
                    </a:lnTo>
                    <a:lnTo>
                      <a:pt x="420" y="289"/>
                    </a:lnTo>
                    <a:lnTo>
                      <a:pt x="432" y="335"/>
                    </a:lnTo>
                    <a:lnTo>
                      <a:pt x="444" y="387"/>
                    </a:lnTo>
                    <a:lnTo>
                      <a:pt x="450" y="422"/>
                    </a:lnTo>
                    <a:lnTo>
                      <a:pt x="453" y="452"/>
                    </a:lnTo>
                    <a:lnTo>
                      <a:pt x="455" y="493"/>
                    </a:lnTo>
                    <a:lnTo>
                      <a:pt x="470" y="498"/>
                    </a:lnTo>
                    <a:lnTo>
                      <a:pt x="486" y="503"/>
                    </a:lnTo>
                    <a:lnTo>
                      <a:pt x="501" y="507"/>
                    </a:lnTo>
                    <a:lnTo>
                      <a:pt x="517" y="511"/>
                    </a:lnTo>
                    <a:lnTo>
                      <a:pt x="568" y="523"/>
                    </a:lnTo>
                    <a:lnTo>
                      <a:pt x="618" y="534"/>
                    </a:lnTo>
                    <a:lnTo>
                      <a:pt x="640" y="471"/>
                    </a:lnTo>
                    <a:lnTo>
                      <a:pt x="647" y="403"/>
                    </a:ln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7" name="Freeform 97"/>
              <p:cNvSpPr>
                <a:spLocks/>
              </p:cNvSpPr>
              <p:nvPr/>
            </p:nvSpPr>
            <p:spPr bwMode="auto">
              <a:xfrm>
                <a:off x="794" y="-1072"/>
                <a:ext cx="868" cy="823"/>
              </a:xfrm>
              <a:custGeom>
                <a:avLst/>
                <a:gdLst>
                  <a:gd name="T0" fmla="*/ 867 w 868"/>
                  <a:gd name="T1" fmla="*/ 495 h 823"/>
                  <a:gd name="T2" fmla="*/ 808 w 868"/>
                  <a:gd name="T3" fmla="*/ 538 h 823"/>
                  <a:gd name="T4" fmla="*/ 740 w 868"/>
                  <a:gd name="T5" fmla="*/ 561 h 823"/>
                  <a:gd name="T6" fmla="*/ 667 w 868"/>
                  <a:gd name="T7" fmla="*/ 567 h 823"/>
                  <a:gd name="T8" fmla="*/ 594 w 868"/>
                  <a:gd name="T9" fmla="*/ 562 h 823"/>
                  <a:gd name="T10" fmla="*/ 516 w 868"/>
                  <a:gd name="T11" fmla="*/ 550 h 823"/>
                  <a:gd name="T12" fmla="*/ 463 w 868"/>
                  <a:gd name="T13" fmla="*/ 537 h 823"/>
                  <a:gd name="T14" fmla="*/ 414 w 868"/>
                  <a:gd name="T15" fmla="*/ 516 h 823"/>
                  <a:gd name="T16" fmla="*/ 343 w 868"/>
                  <a:gd name="T17" fmla="*/ 480 h 823"/>
                  <a:gd name="T18" fmla="*/ 322 w 868"/>
                  <a:gd name="T19" fmla="*/ 497 h 823"/>
                  <a:gd name="T20" fmla="*/ 304 w 868"/>
                  <a:gd name="T21" fmla="*/ 512 h 823"/>
                  <a:gd name="T22" fmla="*/ 282 w 868"/>
                  <a:gd name="T23" fmla="*/ 531 h 823"/>
                  <a:gd name="T24" fmla="*/ 269 w 868"/>
                  <a:gd name="T25" fmla="*/ 544 h 823"/>
                  <a:gd name="T26" fmla="*/ 258 w 868"/>
                  <a:gd name="T27" fmla="*/ 554 h 823"/>
                  <a:gd name="T28" fmla="*/ 246 w 868"/>
                  <a:gd name="T29" fmla="*/ 569 h 823"/>
                  <a:gd name="T30" fmla="*/ 226 w 868"/>
                  <a:gd name="T31" fmla="*/ 593 h 823"/>
                  <a:gd name="T32" fmla="*/ 249 w 868"/>
                  <a:gd name="T33" fmla="*/ 615 h 823"/>
                  <a:gd name="T34" fmla="*/ 280 w 868"/>
                  <a:gd name="T35" fmla="*/ 642 h 823"/>
                  <a:gd name="T36" fmla="*/ 317 w 868"/>
                  <a:gd name="T37" fmla="*/ 670 h 823"/>
                  <a:gd name="T38" fmla="*/ 360 w 868"/>
                  <a:gd name="T39" fmla="*/ 698 h 823"/>
                  <a:gd name="T40" fmla="*/ 408 w 868"/>
                  <a:gd name="T41" fmla="*/ 724 h 823"/>
                  <a:gd name="T42" fmla="*/ 458 w 868"/>
                  <a:gd name="T43" fmla="*/ 747 h 823"/>
                  <a:gd name="T44" fmla="*/ 511 w 868"/>
                  <a:gd name="T45" fmla="*/ 765 h 823"/>
                  <a:gd name="T46" fmla="*/ 565 w 868"/>
                  <a:gd name="T47" fmla="*/ 775 h 823"/>
                  <a:gd name="T48" fmla="*/ 618 w 868"/>
                  <a:gd name="T49" fmla="*/ 776 h 823"/>
                  <a:gd name="T50" fmla="*/ 670 w 868"/>
                  <a:gd name="T51" fmla="*/ 767 h 823"/>
                  <a:gd name="T52" fmla="*/ 719 w 868"/>
                  <a:gd name="T53" fmla="*/ 745 h 823"/>
                  <a:gd name="T54" fmla="*/ 764 w 868"/>
                  <a:gd name="T55" fmla="*/ 709 h 823"/>
                  <a:gd name="T56" fmla="*/ 805 w 868"/>
                  <a:gd name="T57" fmla="*/ 656 h 823"/>
                  <a:gd name="T58" fmla="*/ 840 w 868"/>
                  <a:gd name="T59" fmla="*/ 586 h 823"/>
                  <a:gd name="T60" fmla="*/ 845 w 868"/>
                  <a:gd name="T61" fmla="*/ 567 h 823"/>
                  <a:gd name="T62" fmla="*/ 867 w 868"/>
                  <a:gd name="T63" fmla="*/ 495 h 8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868" h="823">
                    <a:moveTo>
                      <a:pt x="867" y="495"/>
                    </a:moveTo>
                    <a:lnTo>
                      <a:pt x="808" y="538"/>
                    </a:lnTo>
                    <a:lnTo>
                      <a:pt x="740" y="561"/>
                    </a:lnTo>
                    <a:lnTo>
                      <a:pt x="667" y="567"/>
                    </a:lnTo>
                    <a:lnTo>
                      <a:pt x="594" y="562"/>
                    </a:lnTo>
                    <a:lnTo>
                      <a:pt x="516" y="550"/>
                    </a:lnTo>
                    <a:lnTo>
                      <a:pt x="463" y="537"/>
                    </a:lnTo>
                    <a:lnTo>
                      <a:pt x="414" y="516"/>
                    </a:lnTo>
                    <a:lnTo>
                      <a:pt x="343" y="480"/>
                    </a:lnTo>
                    <a:lnTo>
                      <a:pt x="322" y="497"/>
                    </a:lnTo>
                    <a:lnTo>
                      <a:pt x="304" y="512"/>
                    </a:lnTo>
                    <a:lnTo>
                      <a:pt x="282" y="531"/>
                    </a:lnTo>
                    <a:lnTo>
                      <a:pt x="269" y="544"/>
                    </a:lnTo>
                    <a:lnTo>
                      <a:pt x="258" y="554"/>
                    </a:lnTo>
                    <a:lnTo>
                      <a:pt x="246" y="569"/>
                    </a:lnTo>
                    <a:lnTo>
                      <a:pt x="226" y="593"/>
                    </a:lnTo>
                    <a:lnTo>
                      <a:pt x="249" y="615"/>
                    </a:lnTo>
                    <a:lnTo>
                      <a:pt x="280" y="642"/>
                    </a:lnTo>
                    <a:lnTo>
                      <a:pt x="317" y="670"/>
                    </a:lnTo>
                    <a:lnTo>
                      <a:pt x="360" y="698"/>
                    </a:lnTo>
                    <a:lnTo>
                      <a:pt x="408" y="724"/>
                    </a:lnTo>
                    <a:lnTo>
                      <a:pt x="458" y="747"/>
                    </a:lnTo>
                    <a:lnTo>
                      <a:pt x="511" y="765"/>
                    </a:lnTo>
                    <a:lnTo>
                      <a:pt x="565" y="775"/>
                    </a:lnTo>
                    <a:lnTo>
                      <a:pt x="618" y="776"/>
                    </a:lnTo>
                    <a:lnTo>
                      <a:pt x="670" y="767"/>
                    </a:lnTo>
                    <a:lnTo>
                      <a:pt x="719" y="745"/>
                    </a:lnTo>
                    <a:lnTo>
                      <a:pt x="764" y="709"/>
                    </a:lnTo>
                    <a:lnTo>
                      <a:pt x="805" y="656"/>
                    </a:lnTo>
                    <a:lnTo>
                      <a:pt x="840" y="586"/>
                    </a:lnTo>
                    <a:lnTo>
                      <a:pt x="845" y="567"/>
                    </a:lnTo>
                    <a:lnTo>
                      <a:pt x="867" y="495"/>
                    </a:ln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grpSp>
        <p:pic>
          <p:nvPicPr>
            <p:cNvPr id="1122" name="Picture 98"/>
            <p:cNvPicPr>
              <a:picLocks noChangeAspect="1" noChangeArrowheads="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932" y="-347"/>
              <a:ext cx="340" cy="1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3" name="Picture 99"/>
            <p:cNvPicPr>
              <a:picLocks noChangeAspect="1" noChangeArrowheads="1"/>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859" y="-1006"/>
              <a:ext cx="200" cy="2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4" name="Picture 100"/>
            <p:cNvPicPr>
              <a:picLocks noChangeAspect="1" noChangeArrowheads="1"/>
            </p:cNvPicPr>
            <p:nvPr/>
          </p:nvPicPr>
          <p:blipFill>
            <a:blip r:embed="rId17" cstate="print">
              <a:extLst>
                <a:ext uri="{28A0092B-C50C-407E-A947-70E740481C1C}">
                  <a14:useLocalDpi xmlns:a14="http://schemas.microsoft.com/office/drawing/2010/main" val="0"/>
                </a:ext>
              </a:extLst>
            </a:blip>
            <a:srcRect/>
            <a:stretch>
              <a:fillRect/>
            </a:stretch>
          </p:blipFill>
          <p:spPr bwMode="auto">
            <a:xfrm>
              <a:off x="1437" y="-860"/>
              <a:ext cx="220" cy="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5" name="Picture 101"/>
            <p:cNvPicPr>
              <a:picLocks noChangeAspect="1" noChangeArrowheads="1"/>
            </p:cNvPicPr>
            <p:nvPr/>
          </p:nvPicPr>
          <p:blipFill>
            <a:blip r:embed="rId18" cstate="print">
              <a:extLst>
                <a:ext uri="{28A0092B-C50C-407E-A947-70E740481C1C}">
                  <a14:useLocalDpi xmlns:a14="http://schemas.microsoft.com/office/drawing/2010/main" val="0"/>
                </a:ext>
              </a:extLst>
            </a:blip>
            <a:srcRect/>
            <a:stretch>
              <a:fillRect/>
            </a:stretch>
          </p:blipFill>
          <p:spPr bwMode="auto">
            <a:xfrm>
              <a:off x="1776" y="-1063"/>
              <a:ext cx="1820" cy="8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 name="Freeform 102"/>
            <p:cNvSpPr>
              <a:spLocks/>
            </p:cNvSpPr>
            <p:nvPr/>
          </p:nvSpPr>
          <p:spPr bwMode="auto">
            <a:xfrm>
              <a:off x="3748" y="-1063"/>
              <a:ext cx="20" cy="841"/>
            </a:xfrm>
            <a:custGeom>
              <a:avLst/>
              <a:gdLst>
                <a:gd name="T0" fmla="*/ 0 w 20"/>
                <a:gd name="T1" fmla="*/ 0 h 841"/>
                <a:gd name="T2" fmla="*/ 0 w 20"/>
                <a:gd name="T3" fmla="*/ 840 h 841"/>
              </a:gdLst>
              <a:ahLst/>
              <a:cxnLst>
                <a:cxn ang="0">
                  <a:pos x="T0" y="T1"/>
                </a:cxn>
                <a:cxn ang="0">
                  <a:pos x="T2" y="T3"/>
                </a:cxn>
              </a:cxnLst>
              <a:rect l="0" t="0" r="r" b="b"/>
              <a:pathLst>
                <a:path w="20" h="841">
                  <a:moveTo>
                    <a:pt x="0" y="0"/>
                  </a:moveTo>
                  <a:lnTo>
                    <a:pt x="0" y="840"/>
                  </a:lnTo>
                </a:path>
              </a:pathLst>
            </a:custGeom>
            <a:noFill/>
            <a:ln w="0">
              <a:solidFill>
                <a:srgbClr val="FFFFFF"/>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24" name="Freeform 103"/>
            <p:cNvSpPr>
              <a:spLocks/>
            </p:cNvSpPr>
            <p:nvPr/>
          </p:nvSpPr>
          <p:spPr bwMode="auto">
            <a:xfrm>
              <a:off x="3748" y="-1063"/>
              <a:ext cx="20" cy="841"/>
            </a:xfrm>
            <a:custGeom>
              <a:avLst/>
              <a:gdLst>
                <a:gd name="T0" fmla="*/ 0 w 20"/>
                <a:gd name="T1" fmla="*/ 0 h 841"/>
                <a:gd name="T2" fmla="*/ 0 w 20"/>
                <a:gd name="T3" fmla="*/ 840 h 841"/>
              </a:gdLst>
              <a:ahLst/>
              <a:cxnLst>
                <a:cxn ang="0">
                  <a:pos x="T0" y="T1"/>
                </a:cxn>
                <a:cxn ang="0">
                  <a:pos x="T2" y="T3"/>
                </a:cxn>
              </a:cxnLst>
              <a:rect l="0" t="0" r="r" b="b"/>
              <a:pathLst>
                <a:path w="20" h="841">
                  <a:moveTo>
                    <a:pt x="0" y="0"/>
                  </a:moveTo>
                  <a:lnTo>
                    <a:pt x="0" y="840"/>
                  </a:lnTo>
                </a:path>
              </a:pathLst>
            </a:custGeom>
            <a:noFill/>
            <a:ln w="34632">
              <a:solidFill>
                <a:srgbClr val="FFFFFF"/>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1128" name="Picture 104"/>
            <p:cNvPicPr>
              <a:picLocks noChangeAspect="1" noChangeArrowheads="1"/>
            </p:cNvPicPr>
            <p:nvPr/>
          </p:nvPicPr>
          <p:blipFill>
            <a:blip r:embed="rId19" cstate="print">
              <a:extLst>
                <a:ext uri="{28A0092B-C50C-407E-A947-70E740481C1C}">
                  <a14:useLocalDpi xmlns:a14="http://schemas.microsoft.com/office/drawing/2010/main" val="0"/>
                </a:ext>
              </a:extLst>
            </a:blip>
            <a:srcRect/>
            <a:stretch>
              <a:fillRect/>
            </a:stretch>
          </p:blipFill>
          <p:spPr bwMode="auto">
            <a:xfrm>
              <a:off x="3887" y="-1069"/>
              <a:ext cx="1440" cy="8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032" name="Group 105"/>
          <p:cNvGrpSpPr>
            <a:grpSpLocks/>
          </p:cNvGrpSpPr>
          <p:nvPr/>
        </p:nvGrpSpPr>
        <p:grpSpPr bwMode="auto">
          <a:xfrm>
            <a:off x="207050" y="2428115"/>
            <a:ext cx="5707809" cy="5179205"/>
            <a:chOff x="793" y="1905"/>
            <a:chExt cx="10299" cy="10566"/>
          </a:xfrm>
        </p:grpSpPr>
        <p:sp>
          <p:nvSpPr>
            <p:cNvPr id="1033" name="Freeform 106"/>
            <p:cNvSpPr>
              <a:spLocks/>
            </p:cNvSpPr>
            <p:nvPr/>
          </p:nvSpPr>
          <p:spPr bwMode="auto">
            <a:xfrm>
              <a:off x="833" y="2260"/>
              <a:ext cx="3433" cy="737"/>
            </a:xfrm>
            <a:custGeom>
              <a:avLst/>
              <a:gdLst>
                <a:gd name="T0" fmla="*/ 0 w 3433"/>
                <a:gd name="T1" fmla="*/ 736 h 737"/>
                <a:gd name="T2" fmla="*/ 3432 w 3433"/>
                <a:gd name="T3" fmla="*/ 736 h 737"/>
                <a:gd name="T4" fmla="*/ 3432 w 3433"/>
                <a:gd name="T5" fmla="*/ 0 h 737"/>
                <a:gd name="T6" fmla="*/ 0 w 3433"/>
                <a:gd name="T7" fmla="*/ 0 h 737"/>
                <a:gd name="T8" fmla="*/ 0 w 3433"/>
                <a:gd name="T9" fmla="*/ 736 h 737"/>
              </a:gdLst>
              <a:ahLst/>
              <a:cxnLst>
                <a:cxn ang="0">
                  <a:pos x="T0" y="T1"/>
                </a:cxn>
                <a:cxn ang="0">
                  <a:pos x="T2" y="T3"/>
                </a:cxn>
                <a:cxn ang="0">
                  <a:pos x="T4" y="T5"/>
                </a:cxn>
                <a:cxn ang="0">
                  <a:pos x="T6" y="T7"/>
                </a:cxn>
                <a:cxn ang="0">
                  <a:pos x="T8" y="T9"/>
                </a:cxn>
              </a:cxnLst>
              <a:rect l="0" t="0" r="r" b="b"/>
              <a:pathLst>
                <a:path w="3433" h="737">
                  <a:moveTo>
                    <a:pt x="0" y="736"/>
                  </a:moveTo>
                  <a:lnTo>
                    <a:pt x="3432" y="736"/>
                  </a:lnTo>
                  <a:lnTo>
                    <a:pt x="3432" y="0"/>
                  </a:lnTo>
                  <a:lnTo>
                    <a:pt x="0" y="0"/>
                  </a:lnTo>
                  <a:lnTo>
                    <a:pt x="0" y="736"/>
                  </a:lnTo>
                  <a:close/>
                </a:path>
              </a:pathLst>
            </a:custGeom>
            <a:solidFill>
              <a:srgbClr val="FFF2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r>
                <a:rPr lang="en-GB" sz="800" dirty="0" smtClean="0"/>
                <a:t>Contact medical/clinical staff to request review of patient/resident</a:t>
              </a:r>
              <a:endParaRPr lang="en-GB" sz="800" dirty="0"/>
            </a:p>
          </p:txBody>
        </p:sp>
        <p:grpSp>
          <p:nvGrpSpPr>
            <p:cNvPr id="1034" name="Group 107"/>
            <p:cNvGrpSpPr>
              <a:grpSpLocks/>
            </p:cNvGrpSpPr>
            <p:nvPr/>
          </p:nvGrpSpPr>
          <p:grpSpPr bwMode="auto">
            <a:xfrm>
              <a:off x="793" y="2055"/>
              <a:ext cx="10299" cy="7295"/>
              <a:chOff x="793" y="2055"/>
              <a:chExt cx="10299" cy="7295"/>
            </a:xfrm>
          </p:grpSpPr>
          <p:sp>
            <p:nvSpPr>
              <p:cNvPr id="1109" name="Freeform 108"/>
              <p:cNvSpPr>
                <a:spLocks/>
              </p:cNvSpPr>
              <p:nvPr/>
            </p:nvSpPr>
            <p:spPr bwMode="auto">
              <a:xfrm>
                <a:off x="793" y="2055"/>
                <a:ext cx="10299" cy="7295"/>
              </a:xfrm>
              <a:custGeom>
                <a:avLst/>
                <a:gdLst>
                  <a:gd name="T0" fmla="*/ 10298 w 10299"/>
                  <a:gd name="T1" fmla="*/ 5490 h 7295"/>
                  <a:gd name="T2" fmla="*/ 6865 w 10299"/>
                  <a:gd name="T3" fmla="*/ 5490 h 7295"/>
                  <a:gd name="T4" fmla="*/ 6865 w 10299"/>
                  <a:gd name="T5" fmla="*/ 5320 h 7295"/>
                  <a:gd name="T6" fmla="*/ 3432 w 10299"/>
                  <a:gd name="T7" fmla="*/ 5320 h 7295"/>
                  <a:gd name="T8" fmla="*/ 3432 w 10299"/>
                  <a:gd name="T9" fmla="*/ 5490 h 7295"/>
                  <a:gd name="T10" fmla="*/ 0 w 10299"/>
                  <a:gd name="T11" fmla="*/ 5490 h 7295"/>
                  <a:gd name="T12" fmla="*/ 0 w 10299"/>
                  <a:gd name="T13" fmla="*/ 7224 h 7295"/>
                  <a:gd name="T14" fmla="*/ 3432 w 10299"/>
                  <a:gd name="T15" fmla="*/ 7224 h 7295"/>
                  <a:gd name="T16" fmla="*/ 3432 w 10299"/>
                  <a:gd name="T17" fmla="*/ 7294 h 7295"/>
                  <a:gd name="T18" fmla="*/ 6865 w 10299"/>
                  <a:gd name="T19" fmla="*/ 7294 h 7295"/>
                  <a:gd name="T20" fmla="*/ 6865 w 10299"/>
                  <a:gd name="T21" fmla="*/ 7224 h 7295"/>
                  <a:gd name="T22" fmla="*/ 10298 w 10299"/>
                  <a:gd name="T23" fmla="*/ 7224 h 7295"/>
                  <a:gd name="T24" fmla="*/ 10298 w 10299"/>
                  <a:gd name="T25" fmla="*/ 5490 h 72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299" h="7295">
                    <a:moveTo>
                      <a:pt x="10298" y="5490"/>
                    </a:moveTo>
                    <a:lnTo>
                      <a:pt x="6865" y="5490"/>
                    </a:lnTo>
                    <a:lnTo>
                      <a:pt x="6865" y="5320"/>
                    </a:lnTo>
                    <a:lnTo>
                      <a:pt x="3432" y="5320"/>
                    </a:lnTo>
                    <a:lnTo>
                      <a:pt x="3432" y="5490"/>
                    </a:lnTo>
                    <a:lnTo>
                      <a:pt x="0" y="5490"/>
                    </a:lnTo>
                    <a:lnTo>
                      <a:pt x="0" y="7224"/>
                    </a:lnTo>
                    <a:lnTo>
                      <a:pt x="3432" y="7224"/>
                    </a:lnTo>
                    <a:lnTo>
                      <a:pt x="3432" y="7294"/>
                    </a:lnTo>
                    <a:lnTo>
                      <a:pt x="6865" y="7294"/>
                    </a:lnTo>
                    <a:lnTo>
                      <a:pt x="6865" y="7224"/>
                    </a:lnTo>
                    <a:lnTo>
                      <a:pt x="10298" y="7224"/>
                    </a:lnTo>
                    <a:lnTo>
                      <a:pt x="10298" y="5490"/>
                    </a:lnTo>
                  </a:path>
                </a:pathLst>
              </a:custGeom>
              <a:solidFill>
                <a:srgbClr val="00536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110" name="Freeform 109"/>
              <p:cNvSpPr>
                <a:spLocks/>
              </p:cNvSpPr>
              <p:nvPr/>
            </p:nvSpPr>
            <p:spPr bwMode="auto">
              <a:xfrm>
                <a:off x="793" y="2055"/>
                <a:ext cx="10299" cy="7295"/>
              </a:xfrm>
              <a:custGeom>
                <a:avLst/>
                <a:gdLst>
                  <a:gd name="T0" fmla="*/ 10298 w 10299"/>
                  <a:gd name="T1" fmla="*/ 0 h 7295"/>
                  <a:gd name="T2" fmla="*/ 3432 w 10299"/>
                  <a:gd name="T3" fmla="*/ 0 h 7295"/>
                  <a:gd name="T4" fmla="*/ 3432 w 10299"/>
                  <a:gd name="T5" fmla="*/ 1846 h 7295"/>
                  <a:gd name="T6" fmla="*/ 10298 w 10299"/>
                  <a:gd name="T7" fmla="*/ 1846 h 7295"/>
                  <a:gd name="T8" fmla="*/ 10298 w 10299"/>
                  <a:gd name="T9" fmla="*/ 0 h 7295"/>
                </a:gdLst>
                <a:ahLst/>
                <a:cxnLst>
                  <a:cxn ang="0">
                    <a:pos x="T0" y="T1"/>
                  </a:cxn>
                  <a:cxn ang="0">
                    <a:pos x="T2" y="T3"/>
                  </a:cxn>
                  <a:cxn ang="0">
                    <a:pos x="T4" y="T5"/>
                  </a:cxn>
                  <a:cxn ang="0">
                    <a:pos x="T6" y="T7"/>
                  </a:cxn>
                  <a:cxn ang="0">
                    <a:pos x="T8" y="T9"/>
                  </a:cxn>
                </a:cxnLst>
                <a:rect l="0" t="0" r="r" b="b"/>
                <a:pathLst>
                  <a:path w="10299" h="7295">
                    <a:moveTo>
                      <a:pt x="10298" y="0"/>
                    </a:moveTo>
                    <a:lnTo>
                      <a:pt x="3432" y="0"/>
                    </a:lnTo>
                    <a:lnTo>
                      <a:pt x="3432" y="1846"/>
                    </a:lnTo>
                    <a:lnTo>
                      <a:pt x="10298" y="1846"/>
                    </a:lnTo>
                    <a:lnTo>
                      <a:pt x="10298" y="0"/>
                    </a:lnTo>
                  </a:path>
                </a:pathLst>
              </a:custGeom>
              <a:solidFill>
                <a:srgbClr val="00536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111" name="Freeform 110"/>
              <p:cNvSpPr>
                <a:spLocks/>
              </p:cNvSpPr>
              <p:nvPr/>
            </p:nvSpPr>
            <p:spPr bwMode="auto">
              <a:xfrm>
                <a:off x="793" y="2055"/>
                <a:ext cx="10299" cy="7295"/>
              </a:xfrm>
              <a:custGeom>
                <a:avLst/>
                <a:gdLst>
                  <a:gd name="T0" fmla="*/ 10298 w 10299"/>
                  <a:gd name="T1" fmla="*/ 2533 h 7295"/>
                  <a:gd name="T2" fmla="*/ 10298 w 10299"/>
                  <a:gd name="T3" fmla="*/ 2533 h 7295"/>
                  <a:gd name="T4" fmla="*/ 10298 w 10299"/>
                  <a:gd name="T5" fmla="*/ 1846 h 7295"/>
                  <a:gd name="T6" fmla="*/ 3432 w 10299"/>
                  <a:gd name="T7" fmla="*/ 1846 h 7295"/>
                  <a:gd name="T8" fmla="*/ 3432 w 10299"/>
                  <a:gd name="T9" fmla="*/ 2533 h 7295"/>
                  <a:gd name="T10" fmla="*/ 0 w 10299"/>
                  <a:gd name="T11" fmla="*/ 2533 h 7295"/>
                  <a:gd name="T12" fmla="*/ 0 w 10299"/>
                  <a:gd name="T13" fmla="*/ 5320 h 7295"/>
                  <a:gd name="T14" fmla="*/ 5149 w 10299"/>
                  <a:gd name="T15" fmla="*/ 5320 h 7295"/>
                  <a:gd name="T16" fmla="*/ 10298 w 10299"/>
                  <a:gd name="T17" fmla="*/ 5320 h 7295"/>
                  <a:gd name="T18" fmla="*/ 10298 w 10299"/>
                  <a:gd name="T19" fmla="*/ 2533 h 72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299" h="7295">
                    <a:moveTo>
                      <a:pt x="10298" y="2533"/>
                    </a:moveTo>
                    <a:lnTo>
                      <a:pt x="10298" y="2533"/>
                    </a:lnTo>
                    <a:lnTo>
                      <a:pt x="10298" y="1846"/>
                    </a:lnTo>
                    <a:lnTo>
                      <a:pt x="3432" y="1846"/>
                    </a:lnTo>
                    <a:lnTo>
                      <a:pt x="3432" y="2533"/>
                    </a:lnTo>
                    <a:lnTo>
                      <a:pt x="0" y="2533"/>
                    </a:lnTo>
                    <a:lnTo>
                      <a:pt x="0" y="5320"/>
                    </a:lnTo>
                    <a:lnTo>
                      <a:pt x="5149" y="5320"/>
                    </a:lnTo>
                    <a:lnTo>
                      <a:pt x="10298" y="5320"/>
                    </a:lnTo>
                    <a:lnTo>
                      <a:pt x="10298" y="2533"/>
                    </a:lnTo>
                  </a:path>
                </a:pathLst>
              </a:custGeom>
              <a:solidFill>
                <a:srgbClr val="00536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grpSp>
        <p:sp>
          <p:nvSpPr>
            <p:cNvPr id="1035" name="Freeform 111"/>
            <p:cNvSpPr>
              <a:spLocks/>
            </p:cNvSpPr>
            <p:nvPr/>
          </p:nvSpPr>
          <p:spPr bwMode="auto">
            <a:xfrm>
              <a:off x="833" y="2942"/>
              <a:ext cx="3393" cy="650"/>
            </a:xfrm>
            <a:custGeom>
              <a:avLst/>
              <a:gdLst>
                <a:gd name="T0" fmla="*/ 0 w 3433"/>
                <a:gd name="T1" fmla="*/ 790 h 790"/>
                <a:gd name="T2" fmla="*/ 3432 w 3433"/>
                <a:gd name="T3" fmla="*/ 790 h 790"/>
                <a:gd name="T4" fmla="*/ 3432 w 3433"/>
                <a:gd name="T5" fmla="*/ 0 h 790"/>
                <a:gd name="T6" fmla="*/ 0 w 3433"/>
                <a:gd name="T7" fmla="*/ 0 h 790"/>
                <a:gd name="T8" fmla="*/ 0 w 3433"/>
                <a:gd name="T9" fmla="*/ 790 h 790"/>
              </a:gdLst>
              <a:ahLst/>
              <a:cxnLst>
                <a:cxn ang="0">
                  <a:pos x="T0" y="T1"/>
                </a:cxn>
                <a:cxn ang="0">
                  <a:pos x="T2" y="T3"/>
                </a:cxn>
                <a:cxn ang="0">
                  <a:pos x="T4" y="T5"/>
                </a:cxn>
                <a:cxn ang="0">
                  <a:pos x="T6" y="T7"/>
                </a:cxn>
                <a:cxn ang="0">
                  <a:pos x="T8" y="T9"/>
                </a:cxn>
              </a:cxnLst>
              <a:rect l="0" t="0" r="r" b="b"/>
              <a:pathLst>
                <a:path w="3433" h="790">
                  <a:moveTo>
                    <a:pt x="0" y="790"/>
                  </a:moveTo>
                  <a:lnTo>
                    <a:pt x="3432" y="790"/>
                  </a:lnTo>
                  <a:lnTo>
                    <a:pt x="3432" y="0"/>
                  </a:lnTo>
                  <a:lnTo>
                    <a:pt x="0" y="0"/>
                  </a:lnTo>
                  <a:lnTo>
                    <a:pt x="0" y="790"/>
                  </a:lnTo>
                  <a:close/>
                </a:path>
              </a:pathLst>
            </a:custGeom>
            <a:solidFill>
              <a:srgbClr val="D2232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r>
                <a:rPr lang="en-GB" sz="800" dirty="0" smtClean="0">
                  <a:solidFill>
                    <a:schemeClr val="bg1"/>
                  </a:solidFill>
                </a:rPr>
                <a:t>Take appropriate specimens and manage following local antibiotic policy</a:t>
              </a:r>
              <a:endParaRPr lang="en-GB" sz="800" dirty="0">
                <a:solidFill>
                  <a:schemeClr val="bg1"/>
                </a:solidFill>
              </a:endParaRPr>
            </a:p>
          </p:txBody>
        </p:sp>
        <p:grpSp>
          <p:nvGrpSpPr>
            <p:cNvPr id="1036" name="Group 112"/>
            <p:cNvGrpSpPr>
              <a:grpSpLocks/>
            </p:cNvGrpSpPr>
            <p:nvPr/>
          </p:nvGrpSpPr>
          <p:grpSpPr bwMode="auto">
            <a:xfrm>
              <a:off x="793" y="1905"/>
              <a:ext cx="10299" cy="7375"/>
              <a:chOff x="793" y="1905"/>
              <a:chExt cx="10299" cy="7375"/>
            </a:xfrm>
          </p:grpSpPr>
          <p:sp>
            <p:nvSpPr>
              <p:cNvPr id="1105" name="Freeform 113"/>
              <p:cNvSpPr>
                <a:spLocks/>
              </p:cNvSpPr>
              <p:nvPr/>
            </p:nvSpPr>
            <p:spPr bwMode="auto">
              <a:xfrm>
                <a:off x="793" y="1905"/>
                <a:ext cx="10299" cy="7375"/>
              </a:xfrm>
              <a:custGeom>
                <a:avLst/>
                <a:gdLst>
                  <a:gd name="T0" fmla="*/ 3602 w 10299"/>
                  <a:gd name="T1" fmla="*/ 5640 h 7375"/>
                  <a:gd name="T2" fmla="*/ 3262 w 10299"/>
                  <a:gd name="T3" fmla="*/ 5640 h 7375"/>
                  <a:gd name="T4" fmla="*/ 3262 w 10299"/>
                  <a:gd name="T5" fmla="*/ 6557 h 7375"/>
                  <a:gd name="T6" fmla="*/ 3262 w 10299"/>
                  <a:gd name="T7" fmla="*/ 7374 h 7375"/>
                  <a:gd name="T8" fmla="*/ 3602 w 10299"/>
                  <a:gd name="T9" fmla="*/ 7374 h 7375"/>
                  <a:gd name="T10" fmla="*/ 3602 w 10299"/>
                  <a:gd name="T11" fmla="*/ 6557 h 7375"/>
                  <a:gd name="T12" fmla="*/ 3602 w 10299"/>
                  <a:gd name="T13" fmla="*/ 5640 h 7375"/>
                </a:gdLst>
                <a:ahLst/>
                <a:cxnLst>
                  <a:cxn ang="0">
                    <a:pos x="T0" y="T1"/>
                  </a:cxn>
                  <a:cxn ang="0">
                    <a:pos x="T2" y="T3"/>
                  </a:cxn>
                  <a:cxn ang="0">
                    <a:pos x="T4" y="T5"/>
                  </a:cxn>
                  <a:cxn ang="0">
                    <a:pos x="T6" y="T7"/>
                  </a:cxn>
                  <a:cxn ang="0">
                    <a:pos x="T8" y="T9"/>
                  </a:cxn>
                  <a:cxn ang="0">
                    <a:pos x="T10" y="T11"/>
                  </a:cxn>
                  <a:cxn ang="0">
                    <a:pos x="T12" y="T13"/>
                  </a:cxn>
                </a:cxnLst>
                <a:rect l="0" t="0" r="r" b="b"/>
                <a:pathLst>
                  <a:path w="10299" h="7375">
                    <a:moveTo>
                      <a:pt x="3602" y="5640"/>
                    </a:moveTo>
                    <a:lnTo>
                      <a:pt x="3262" y="5640"/>
                    </a:lnTo>
                    <a:lnTo>
                      <a:pt x="3262" y="6557"/>
                    </a:lnTo>
                    <a:lnTo>
                      <a:pt x="3262" y="7374"/>
                    </a:lnTo>
                    <a:lnTo>
                      <a:pt x="3602" y="7374"/>
                    </a:lnTo>
                    <a:lnTo>
                      <a:pt x="3602" y="6557"/>
                    </a:lnTo>
                    <a:lnTo>
                      <a:pt x="3602" y="5640"/>
                    </a:ln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106" name="Freeform 114"/>
              <p:cNvSpPr>
                <a:spLocks/>
              </p:cNvSpPr>
              <p:nvPr/>
            </p:nvSpPr>
            <p:spPr bwMode="auto">
              <a:xfrm>
                <a:off x="793" y="1905"/>
                <a:ext cx="10299" cy="7375"/>
              </a:xfrm>
              <a:custGeom>
                <a:avLst/>
                <a:gdLst>
                  <a:gd name="T0" fmla="*/ 7035 w 10299"/>
                  <a:gd name="T1" fmla="*/ 5640 h 7375"/>
                  <a:gd name="T2" fmla="*/ 6695 w 10299"/>
                  <a:gd name="T3" fmla="*/ 5640 h 7375"/>
                  <a:gd name="T4" fmla="*/ 6695 w 10299"/>
                  <a:gd name="T5" fmla="*/ 6557 h 7375"/>
                  <a:gd name="T6" fmla="*/ 6695 w 10299"/>
                  <a:gd name="T7" fmla="*/ 7374 h 7375"/>
                  <a:gd name="T8" fmla="*/ 7035 w 10299"/>
                  <a:gd name="T9" fmla="*/ 7374 h 7375"/>
                  <a:gd name="T10" fmla="*/ 7035 w 10299"/>
                  <a:gd name="T11" fmla="*/ 6557 h 7375"/>
                  <a:gd name="T12" fmla="*/ 7035 w 10299"/>
                  <a:gd name="T13" fmla="*/ 5640 h 7375"/>
                </a:gdLst>
                <a:ahLst/>
                <a:cxnLst>
                  <a:cxn ang="0">
                    <a:pos x="T0" y="T1"/>
                  </a:cxn>
                  <a:cxn ang="0">
                    <a:pos x="T2" y="T3"/>
                  </a:cxn>
                  <a:cxn ang="0">
                    <a:pos x="T4" y="T5"/>
                  </a:cxn>
                  <a:cxn ang="0">
                    <a:pos x="T6" y="T7"/>
                  </a:cxn>
                  <a:cxn ang="0">
                    <a:pos x="T8" y="T9"/>
                  </a:cxn>
                  <a:cxn ang="0">
                    <a:pos x="T10" y="T11"/>
                  </a:cxn>
                  <a:cxn ang="0">
                    <a:pos x="T12" y="T13"/>
                  </a:cxn>
                </a:cxnLst>
                <a:rect l="0" t="0" r="r" b="b"/>
                <a:pathLst>
                  <a:path w="10299" h="7375">
                    <a:moveTo>
                      <a:pt x="7035" y="5640"/>
                    </a:moveTo>
                    <a:lnTo>
                      <a:pt x="6695" y="5640"/>
                    </a:lnTo>
                    <a:lnTo>
                      <a:pt x="6695" y="6557"/>
                    </a:lnTo>
                    <a:lnTo>
                      <a:pt x="6695" y="7374"/>
                    </a:lnTo>
                    <a:lnTo>
                      <a:pt x="7035" y="7374"/>
                    </a:lnTo>
                    <a:lnTo>
                      <a:pt x="7035" y="6557"/>
                    </a:lnTo>
                    <a:lnTo>
                      <a:pt x="7035" y="5640"/>
                    </a:ln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107" name="Freeform 115"/>
              <p:cNvSpPr>
                <a:spLocks/>
              </p:cNvSpPr>
              <p:nvPr/>
            </p:nvSpPr>
            <p:spPr bwMode="auto">
              <a:xfrm>
                <a:off x="793" y="1905"/>
                <a:ext cx="10299" cy="7375"/>
              </a:xfrm>
              <a:custGeom>
                <a:avLst/>
                <a:gdLst>
                  <a:gd name="T0" fmla="*/ 10298 w 10299"/>
                  <a:gd name="T1" fmla="*/ 2513 h 7375"/>
                  <a:gd name="T2" fmla="*/ 6865 w 10299"/>
                  <a:gd name="T3" fmla="*/ 2513 h 7375"/>
                  <a:gd name="T4" fmla="*/ 5149 w 10299"/>
                  <a:gd name="T5" fmla="*/ 2513 h 7375"/>
                  <a:gd name="T6" fmla="*/ 5149 w 10299"/>
                  <a:gd name="T7" fmla="*/ 2513 h 7375"/>
                  <a:gd name="T8" fmla="*/ 3602 w 10299"/>
                  <a:gd name="T9" fmla="*/ 2513 h 7375"/>
                  <a:gd name="T10" fmla="*/ 3602 w 10299"/>
                  <a:gd name="T11" fmla="*/ 2166 h 7375"/>
                  <a:gd name="T12" fmla="*/ 3262 w 10299"/>
                  <a:gd name="T13" fmla="*/ 2166 h 7375"/>
                  <a:gd name="T14" fmla="*/ 3262 w 10299"/>
                  <a:gd name="T15" fmla="*/ 2513 h 7375"/>
                  <a:gd name="T16" fmla="*/ 0 w 10299"/>
                  <a:gd name="T17" fmla="*/ 2513 h 7375"/>
                  <a:gd name="T18" fmla="*/ 0 w 10299"/>
                  <a:gd name="T19" fmla="*/ 2853 h 7375"/>
                  <a:gd name="T20" fmla="*/ 3432 w 10299"/>
                  <a:gd name="T21" fmla="*/ 2853 h 7375"/>
                  <a:gd name="T22" fmla="*/ 4979 w 10299"/>
                  <a:gd name="T23" fmla="*/ 2853 h 7375"/>
                  <a:gd name="T24" fmla="*/ 4979 w 10299"/>
                  <a:gd name="T25" fmla="*/ 5300 h 7375"/>
                  <a:gd name="T26" fmla="*/ 3432 w 10299"/>
                  <a:gd name="T27" fmla="*/ 5300 h 7375"/>
                  <a:gd name="T28" fmla="*/ 0 w 10299"/>
                  <a:gd name="T29" fmla="*/ 5300 h 7375"/>
                  <a:gd name="T30" fmla="*/ 0 w 10299"/>
                  <a:gd name="T31" fmla="*/ 5640 h 7375"/>
                  <a:gd name="T32" fmla="*/ 3432 w 10299"/>
                  <a:gd name="T33" fmla="*/ 5640 h 7375"/>
                  <a:gd name="T34" fmla="*/ 5149 w 10299"/>
                  <a:gd name="T35" fmla="*/ 5640 h 7375"/>
                  <a:gd name="T36" fmla="*/ 5149 w 10299"/>
                  <a:gd name="T37" fmla="*/ 5640 h 7375"/>
                  <a:gd name="T38" fmla="*/ 6865 w 10299"/>
                  <a:gd name="T39" fmla="*/ 5640 h 7375"/>
                  <a:gd name="T40" fmla="*/ 10298 w 10299"/>
                  <a:gd name="T41" fmla="*/ 5640 h 7375"/>
                  <a:gd name="T42" fmla="*/ 10298 w 10299"/>
                  <a:gd name="T43" fmla="*/ 5300 h 7375"/>
                  <a:gd name="T44" fmla="*/ 6865 w 10299"/>
                  <a:gd name="T45" fmla="*/ 5300 h 7375"/>
                  <a:gd name="T46" fmla="*/ 5319 w 10299"/>
                  <a:gd name="T47" fmla="*/ 5300 h 7375"/>
                  <a:gd name="T48" fmla="*/ 5319 w 10299"/>
                  <a:gd name="T49" fmla="*/ 2853 h 7375"/>
                  <a:gd name="T50" fmla="*/ 6865 w 10299"/>
                  <a:gd name="T51" fmla="*/ 2853 h 7375"/>
                  <a:gd name="T52" fmla="*/ 10298 w 10299"/>
                  <a:gd name="T53" fmla="*/ 2853 h 7375"/>
                  <a:gd name="T54" fmla="*/ 10298 w 10299"/>
                  <a:gd name="T55" fmla="*/ 2513 h 73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0299" h="7375">
                    <a:moveTo>
                      <a:pt x="10298" y="2513"/>
                    </a:moveTo>
                    <a:lnTo>
                      <a:pt x="6865" y="2513"/>
                    </a:lnTo>
                    <a:lnTo>
                      <a:pt x="5149" y="2513"/>
                    </a:lnTo>
                    <a:lnTo>
                      <a:pt x="5149" y="2513"/>
                    </a:lnTo>
                    <a:lnTo>
                      <a:pt x="3602" y="2513"/>
                    </a:lnTo>
                    <a:lnTo>
                      <a:pt x="3602" y="2166"/>
                    </a:lnTo>
                    <a:lnTo>
                      <a:pt x="3262" y="2166"/>
                    </a:lnTo>
                    <a:lnTo>
                      <a:pt x="3262" y="2513"/>
                    </a:lnTo>
                    <a:lnTo>
                      <a:pt x="0" y="2513"/>
                    </a:lnTo>
                    <a:lnTo>
                      <a:pt x="0" y="2853"/>
                    </a:lnTo>
                    <a:lnTo>
                      <a:pt x="3432" y="2853"/>
                    </a:lnTo>
                    <a:lnTo>
                      <a:pt x="4979" y="2853"/>
                    </a:lnTo>
                    <a:lnTo>
                      <a:pt x="4979" y="5300"/>
                    </a:lnTo>
                    <a:lnTo>
                      <a:pt x="3432" y="5300"/>
                    </a:lnTo>
                    <a:lnTo>
                      <a:pt x="0" y="5300"/>
                    </a:lnTo>
                    <a:lnTo>
                      <a:pt x="0" y="5640"/>
                    </a:lnTo>
                    <a:lnTo>
                      <a:pt x="3432" y="5640"/>
                    </a:lnTo>
                    <a:lnTo>
                      <a:pt x="5149" y="5640"/>
                    </a:lnTo>
                    <a:lnTo>
                      <a:pt x="5149" y="5640"/>
                    </a:lnTo>
                    <a:lnTo>
                      <a:pt x="6865" y="5640"/>
                    </a:lnTo>
                    <a:lnTo>
                      <a:pt x="10298" y="5640"/>
                    </a:lnTo>
                    <a:lnTo>
                      <a:pt x="10298" y="5300"/>
                    </a:lnTo>
                    <a:lnTo>
                      <a:pt x="6865" y="5300"/>
                    </a:lnTo>
                    <a:lnTo>
                      <a:pt x="5319" y="5300"/>
                    </a:lnTo>
                    <a:lnTo>
                      <a:pt x="5319" y="2853"/>
                    </a:lnTo>
                    <a:lnTo>
                      <a:pt x="6865" y="2853"/>
                    </a:lnTo>
                    <a:lnTo>
                      <a:pt x="10298" y="2853"/>
                    </a:lnTo>
                    <a:lnTo>
                      <a:pt x="10298" y="2513"/>
                    </a:ln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108" name="Freeform 116"/>
              <p:cNvSpPr>
                <a:spLocks/>
              </p:cNvSpPr>
              <p:nvPr/>
            </p:nvSpPr>
            <p:spPr bwMode="auto">
              <a:xfrm>
                <a:off x="793" y="1905"/>
                <a:ext cx="10299" cy="7375"/>
              </a:xfrm>
              <a:custGeom>
                <a:avLst/>
                <a:gdLst>
                  <a:gd name="T0" fmla="*/ 10298 w 10299"/>
                  <a:gd name="T1" fmla="*/ 0 h 7375"/>
                  <a:gd name="T2" fmla="*/ 6865 w 10299"/>
                  <a:gd name="T3" fmla="*/ 0 h 7375"/>
                  <a:gd name="T4" fmla="*/ 5149 w 10299"/>
                  <a:gd name="T5" fmla="*/ 0 h 7375"/>
                  <a:gd name="T6" fmla="*/ 5149 w 10299"/>
                  <a:gd name="T7" fmla="*/ 0 h 7375"/>
                  <a:gd name="T8" fmla="*/ 3432 w 10299"/>
                  <a:gd name="T9" fmla="*/ 0 h 7375"/>
                  <a:gd name="T10" fmla="*/ 0 w 10299"/>
                  <a:gd name="T11" fmla="*/ 0 h 7375"/>
                  <a:gd name="T12" fmla="*/ 0 w 10299"/>
                  <a:gd name="T13" fmla="*/ 300 h 7375"/>
                  <a:gd name="T14" fmla="*/ 3262 w 10299"/>
                  <a:gd name="T15" fmla="*/ 300 h 7375"/>
                  <a:gd name="T16" fmla="*/ 3262 w 10299"/>
                  <a:gd name="T17" fmla="*/ 1036 h 7375"/>
                  <a:gd name="T18" fmla="*/ 3262 w 10299"/>
                  <a:gd name="T19" fmla="*/ 1826 h 7375"/>
                  <a:gd name="T20" fmla="*/ 0 w 10299"/>
                  <a:gd name="T21" fmla="*/ 1826 h 7375"/>
                  <a:gd name="T22" fmla="*/ 0 w 10299"/>
                  <a:gd name="T23" fmla="*/ 2166 h 7375"/>
                  <a:gd name="T24" fmla="*/ 3432 w 10299"/>
                  <a:gd name="T25" fmla="*/ 2166 h 7375"/>
                  <a:gd name="T26" fmla="*/ 5149 w 10299"/>
                  <a:gd name="T27" fmla="*/ 2166 h 7375"/>
                  <a:gd name="T28" fmla="*/ 5149 w 10299"/>
                  <a:gd name="T29" fmla="*/ 2166 h 7375"/>
                  <a:gd name="T30" fmla="*/ 6865 w 10299"/>
                  <a:gd name="T31" fmla="*/ 2166 h 7375"/>
                  <a:gd name="T32" fmla="*/ 10298 w 10299"/>
                  <a:gd name="T33" fmla="*/ 2166 h 7375"/>
                  <a:gd name="T34" fmla="*/ 10298 w 10299"/>
                  <a:gd name="T35" fmla="*/ 1826 h 7375"/>
                  <a:gd name="T36" fmla="*/ 6865 w 10299"/>
                  <a:gd name="T37" fmla="*/ 1826 h 7375"/>
                  <a:gd name="T38" fmla="*/ 5149 w 10299"/>
                  <a:gd name="T39" fmla="*/ 1826 h 7375"/>
                  <a:gd name="T40" fmla="*/ 5149 w 10299"/>
                  <a:gd name="T41" fmla="*/ 1826 h 7375"/>
                  <a:gd name="T42" fmla="*/ 3602 w 10299"/>
                  <a:gd name="T43" fmla="*/ 1826 h 7375"/>
                  <a:gd name="T44" fmla="*/ 3602 w 10299"/>
                  <a:gd name="T45" fmla="*/ 1036 h 7375"/>
                  <a:gd name="T46" fmla="*/ 3602 w 10299"/>
                  <a:gd name="T47" fmla="*/ 300 h 7375"/>
                  <a:gd name="T48" fmla="*/ 5149 w 10299"/>
                  <a:gd name="T49" fmla="*/ 300 h 7375"/>
                  <a:gd name="T50" fmla="*/ 5149 w 10299"/>
                  <a:gd name="T51" fmla="*/ 300 h 7375"/>
                  <a:gd name="T52" fmla="*/ 6865 w 10299"/>
                  <a:gd name="T53" fmla="*/ 300 h 7375"/>
                  <a:gd name="T54" fmla="*/ 10298 w 10299"/>
                  <a:gd name="T55" fmla="*/ 300 h 7375"/>
                  <a:gd name="T56" fmla="*/ 10298 w 10299"/>
                  <a:gd name="T57" fmla="*/ 0 h 73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0299" h="7375">
                    <a:moveTo>
                      <a:pt x="10298" y="0"/>
                    </a:moveTo>
                    <a:lnTo>
                      <a:pt x="6865" y="0"/>
                    </a:lnTo>
                    <a:lnTo>
                      <a:pt x="5149" y="0"/>
                    </a:lnTo>
                    <a:lnTo>
                      <a:pt x="5149" y="0"/>
                    </a:lnTo>
                    <a:lnTo>
                      <a:pt x="3432" y="0"/>
                    </a:lnTo>
                    <a:lnTo>
                      <a:pt x="0" y="0"/>
                    </a:lnTo>
                    <a:lnTo>
                      <a:pt x="0" y="300"/>
                    </a:lnTo>
                    <a:lnTo>
                      <a:pt x="3262" y="300"/>
                    </a:lnTo>
                    <a:lnTo>
                      <a:pt x="3262" y="1036"/>
                    </a:lnTo>
                    <a:lnTo>
                      <a:pt x="3262" y="1826"/>
                    </a:lnTo>
                    <a:lnTo>
                      <a:pt x="0" y="1826"/>
                    </a:lnTo>
                    <a:lnTo>
                      <a:pt x="0" y="2166"/>
                    </a:lnTo>
                    <a:lnTo>
                      <a:pt x="3432" y="2166"/>
                    </a:lnTo>
                    <a:lnTo>
                      <a:pt x="5149" y="2166"/>
                    </a:lnTo>
                    <a:lnTo>
                      <a:pt x="5149" y="2166"/>
                    </a:lnTo>
                    <a:lnTo>
                      <a:pt x="6865" y="2166"/>
                    </a:lnTo>
                    <a:lnTo>
                      <a:pt x="10298" y="2166"/>
                    </a:lnTo>
                    <a:lnTo>
                      <a:pt x="10298" y="1826"/>
                    </a:lnTo>
                    <a:lnTo>
                      <a:pt x="6865" y="1826"/>
                    </a:lnTo>
                    <a:lnTo>
                      <a:pt x="5149" y="1826"/>
                    </a:lnTo>
                    <a:lnTo>
                      <a:pt x="5149" y="1826"/>
                    </a:lnTo>
                    <a:lnTo>
                      <a:pt x="3602" y="1826"/>
                    </a:lnTo>
                    <a:lnTo>
                      <a:pt x="3602" y="1036"/>
                    </a:lnTo>
                    <a:lnTo>
                      <a:pt x="3602" y="300"/>
                    </a:lnTo>
                    <a:lnTo>
                      <a:pt x="5149" y="300"/>
                    </a:lnTo>
                    <a:lnTo>
                      <a:pt x="5149" y="300"/>
                    </a:lnTo>
                    <a:lnTo>
                      <a:pt x="6865" y="300"/>
                    </a:lnTo>
                    <a:lnTo>
                      <a:pt x="10298" y="300"/>
                    </a:lnTo>
                    <a:lnTo>
                      <a:pt x="10298" y="0"/>
                    </a:ln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grpSp>
        <p:sp>
          <p:nvSpPr>
            <p:cNvPr id="1037" name="Freeform 117"/>
            <p:cNvSpPr>
              <a:spLocks/>
            </p:cNvSpPr>
            <p:nvPr/>
          </p:nvSpPr>
          <p:spPr bwMode="auto">
            <a:xfrm>
              <a:off x="793" y="8463"/>
              <a:ext cx="3263" cy="20"/>
            </a:xfrm>
            <a:custGeom>
              <a:avLst/>
              <a:gdLst>
                <a:gd name="T0" fmla="*/ 0 w 3263"/>
                <a:gd name="T1" fmla="*/ 0 h 20"/>
                <a:gd name="T2" fmla="*/ 3262 w 3263"/>
                <a:gd name="T3" fmla="*/ 0 h 20"/>
              </a:gdLst>
              <a:ahLst/>
              <a:cxnLst>
                <a:cxn ang="0">
                  <a:pos x="T0" y="T1"/>
                </a:cxn>
                <a:cxn ang="0">
                  <a:pos x="T2" y="T3"/>
                </a:cxn>
              </a:cxnLst>
              <a:rect l="0" t="0" r="r" b="b"/>
              <a:pathLst>
                <a:path w="3263" h="20">
                  <a:moveTo>
                    <a:pt x="0" y="0"/>
                  </a:moveTo>
                  <a:lnTo>
                    <a:pt x="3262" y="0"/>
                  </a:lnTo>
                </a:path>
              </a:pathLst>
            </a:custGeom>
            <a:noFill/>
            <a:ln w="88900">
              <a:solidFill>
                <a:srgbClr val="FFFFFF"/>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038" name="Freeform 118"/>
            <p:cNvSpPr>
              <a:spLocks/>
            </p:cNvSpPr>
            <p:nvPr/>
          </p:nvSpPr>
          <p:spPr bwMode="auto">
            <a:xfrm>
              <a:off x="7829" y="8463"/>
              <a:ext cx="3263" cy="20"/>
            </a:xfrm>
            <a:custGeom>
              <a:avLst/>
              <a:gdLst>
                <a:gd name="T0" fmla="*/ 0 w 3263"/>
                <a:gd name="T1" fmla="*/ 0 h 20"/>
                <a:gd name="T2" fmla="*/ 3262 w 3263"/>
                <a:gd name="T3" fmla="*/ 0 h 20"/>
              </a:gdLst>
              <a:ahLst/>
              <a:cxnLst>
                <a:cxn ang="0">
                  <a:pos x="T0" y="T1"/>
                </a:cxn>
                <a:cxn ang="0">
                  <a:pos x="T2" y="T3"/>
                </a:cxn>
              </a:cxnLst>
              <a:rect l="0" t="0" r="r" b="b"/>
              <a:pathLst>
                <a:path w="3263" h="20">
                  <a:moveTo>
                    <a:pt x="0" y="0"/>
                  </a:moveTo>
                  <a:lnTo>
                    <a:pt x="3262" y="0"/>
                  </a:lnTo>
                </a:path>
              </a:pathLst>
            </a:custGeom>
            <a:noFill/>
            <a:ln w="88900">
              <a:solidFill>
                <a:srgbClr val="FFFFFF"/>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039" name="Freeform 119"/>
            <p:cNvSpPr>
              <a:spLocks/>
            </p:cNvSpPr>
            <p:nvPr/>
          </p:nvSpPr>
          <p:spPr bwMode="auto">
            <a:xfrm>
              <a:off x="793" y="9510"/>
              <a:ext cx="10299" cy="463"/>
            </a:xfrm>
            <a:custGeom>
              <a:avLst/>
              <a:gdLst>
                <a:gd name="T0" fmla="*/ 10298 w 10299"/>
                <a:gd name="T1" fmla="*/ 0 h 463"/>
                <a:gd name="T2" fmla="*/ 0 w 10299"/>
                <a:gd name="T3" fmla="*/ 0 h 463"/>
                <a:gd name="T4" fmla="*/ 0 w 10299"/>
                <a:gd name="T5" fmla="*/ 463 h 463"/>
                <a:gd name="T6" fmla="*/ 10298 w 10299"/>
                <a:gd name="T7" fmla="*/ 463 h 463"/>
                <a:gd name="T8" fmla="*/ 10298 w 10299"/>
                <a:gd name="T9" fmla="*/ 0 h 463"/>
              </a:gdLst>
              <a:ahLst/>
              <a:cxnLst>
                <a:cxn ang="0">
                  <a:pos x="T0" y="T1"/>
                </a:cxn>
                <a:cxn ang="0">
                  <a:pos x="T2" y="T3"/>
                </a:cxn>
                <a:cxn ang="0">
                  <a:pos x="T4" y="T5"/>
                </a:cxn>
                <a:cxn ang="0">
                  <a:pos x="T6" y="T7"/>
                </a:cxn>
                <a:cxn ang="0">
                  <a:pos x="T8" y="T9"/>
                </a:cxn>
              </a:cxnLst>
              <a:rect l="0" t="0" r="r" b="b"/>
              <a:pathLst>
                <a:path w="10299" h="463">
                  <a:moveTo>
                    <a:pt x="10298" y="0"/>
                  </a:moveTo>
                  <a:lnTo>
                    <a:pt x="0" y="0"/>
                  </a:lnTo>
                  <a:lnTo>
                    <a:pt x="0" y="463"/>
                  </a:lnTo>
                  <a:lnTo>
                    <a:pt x="10298" y="463"/>
                  </a:lnTo>
                  <a:lnTo>
                    <a:pt x="10298" y="0"/>
                  </a:lnTo>
                  <a:close/>
                </a:path>
              </a:pathLst>
            </a:custGeom>
            <a:solidFill>
              <a:srgbClr val="FFF2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r>
                <a:rPr lang="en-GB" sz="700" b="1" dirty="0" smtClean="0"/>
                <a:t>Contact medical/clinical staff to request review or patient/resident</a:t>
              </a:r>
              <a:endParaRPr lang="en-GB" sz="700" b="1" dirty="0"/>
            </a:p>
          </p:txBody>
        </p:sp>
        <p:sp>
          <p:nvSpPr>
            <p:cNvPr id="1040" name="Freeform 120"/>
            <p:cNvSpPr>
              <a:spLocks/>
            </p:cNvSpPr>
            <p:nvPr/>
          </p:nvSpPr>
          <p:spPr bwMode="auto">
            <a:xfrm>
              <a:off x="793" y="9973"/>
              <a:ext cx="10299" cy="2498"/>
            </a:xfrm>
            <a:custGeom>
              <a:avLst/>
              <a:gdLst>
                <a:gd name="T0" fmla="*/ 10298 w 10299"/>
                <a:gd name="T1" fmla="*/ 0 h 2498"/>
                <a:gd name="T2" fmla="*/ 0 w 10299"/>
                <a:gd name="T3" fmla="*/ 0 h 2498"/>
                <a:gd name="T4" fmla="*/ 0 w 10299"/>
                <a:gd name="T5" fmla="*/ 2497 h 2498"/>
                <a:gd name="T6" fmla="*/ 10298 w 10299"/>
                <a:gd name="T7" fmla="*/ 2497 h 2498"/>
                <a:gd name="T8" fmla="*/ 10298 w 10299"/>
                <a:gd name="T9" fmla="*/ 0 h 2498"/>
              </a:gdLst>
              <a:ahLst/>
              <a:cxnLst>
                <a:cxn ang="0">
                  <a:pos x="T0" y="T1"/>
                </a:cxn>
                <a:cxn ang="0">
                  <a:pos x="T2" y="T3"/>
                </a:cxn>
                <a:cxn ang="0">
                  <a:pos x="T4" y="T5"/>
                </a:cxn>
                <a:cxn ang="0">
                  <a:pos x="T6" y="T7"/>
                </a:cxn>
                <a:cxn ang="0">
                  <a:pos x="T8" y="T9"/>
                </a:cxn>
              </a:cxnLst>
              <a:rect l="0" t="0" r="r" b="b"/>
              <a:pathLst>
                <a:path w="10299" h="2498">
                  <a:moveTo>
                    <a:pt x="10298" y="0"/>
                  </a:moveTo>
                  <a:lnTo>
                    <a:pt x="0" y="0"/>
                  </a:lnTo>
                  <a:lnTo>
                    <a:pt x="0" y="2497"/>
                  </a:lnTo>
                  <a:lnTo>
                    <a:pt x="10298" y="2497"/>
                  </a:lnTo>
                  <a:lnTo>
                    <a:pt x="10298" y="0"/>
                  </a:lnTo>
                  <a:close/>
                </a:path>
              </a:pathLst>
            </a:custGeom>
            <a:solidFill>
              <a:srgbClr val="D2232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171450" indent="-171450">
                <a:buFont typeface="Arial" panose="020B0604020202020204" pitchFamily="34" charset="0"/>
                <a:buChar char="•"/>
              </a:pPr>
              <a:r>
                <a:rPr lang="en-GB" sz="700" dirty="0" smtClean="0">
                  <a:solidFill>
                    <a:schemeClr val="bg1"/>
                  </a:solidFill>
                </a:rPr>
                <a:t>Assess if retention or sub-acute retention of urine is likely – blocked catheter or distended bladder</a:t>
              </a:r>
            </a:p>
            <a:p>
              <a:pPr marL="171450" indent="-171450">
                <a:buFont typeface="Arial" panose="020B0604020202020204" pitchFamily="34" charset="0"/>
                <a:buChar char="•"/>
              </a:pPr>
              <a:r>
                <a:rPr lang="en-GB" sz="700" dirty="0" smtClean="0">
                  <a:solidFill>
                    <a:schemeClr val="bg1"/>
                  </a:solidFill>
                </a:rPr>
                <a:t>DO NOT use dipstick test in diagnosis of UTI in older people</a:t>
              </a:r>
            </a:p>
            <a:p>
              <a:pPr marL="171450" indent="-171450">
                <a:buFont typeface="Arial" panose="020B0604020202020204" pitchFamily="34" charset="0"/>
                <a:buChar char="•"/>
              </a:pPr>
              <a:r>
                <a:rPr lang="en-GB" sz="700" dirty="0" smtClean="0">
                  <a:solidFill>
                    <a:schemeClr val="bg1"/>
                  </a:solidFill>
                </a:rPr>
                <a:t>Obtain a sample for urine culture and send to Microbiology</a:t>
              </a:r>
            </a:p>
            <a:p>
              <a:pPr marL="171450" indent="-171450">
                <a:buFont typeface="Arial" panose="020B0604020202020204" pitchFamily="34" charset="0"/>
                <a:buChar char="•"/>
              </a:pPr>
              <a:r>
                <a:rPr lang="en-GB" sz="700" dirty="0" smtClean="0">
                  <a:solidFill>
                    <a:schemeClr val="bg1"/>
                  </a:solidFill>
                </a:rPr>
                <a:t>Catheter samples should be taken from the sample port</a:t>
              </a:r>
            </a:p>
            <a:p>
              <a:pPr marL="171450" indent="-171450">
                <a:buFont typeface="Arial" panose="020B0604020202020204" pitchFamily="34" charset="0"/>
                <a:buChar char="•"/>
              </a:pPr>
              <a:r>
                <a:rPr lang="en-GB" sz="700" dirty="0" smtClean="0">
                  <a:solidFill>
                    <a:schemeClr val="bg1"/>
                  </a:solidFill>
                </a:rPr>
                <a:t>Start antibiotic therapy following local policy or as advised by Microbiology</a:t>
              </a:r>
            </a:p>
            <a:p>
              <a:pPr marL="171450" indent="-171450">
                <a:buFont typeface="Arial" panose="020B0604020202020204" pitchFamily="34" charset="0"/>
                <a:buChar char="•"/>
              </a:pPr>
              <a:r>
                <a:rPr lang="en-GB" sz="700" dirty="0" smtClean="0">
                  <a:solidFill>
                    <a:schemeClr val="bg1"/>
                  </a:solidFill>
                </a:rPr>
                <a:t>If patient has a urinary catheter, remove and replace it.  Do not allow catheter removal or change to delay antibiotic treatment. Consider the ongoing need for a long-term catheter in consultation with specialists.</a:t>
              </a:r>
            </a:p>
            <a:p>
              <a:pPr marL="171450" indent="-171450">
                <a:buFont typeface="Arial" panose="020B0604020202020204" pitchFamily="34" charset="0"/>
                <a:buChar char="•"/>
              </a:pPr>
              <a:r>
                <a:rPr lang="en-GB" sz="700" dirty="0" smtClean="0">
                  <a:solidFill>
                    <a:schemeClr val="bg1"/>
                  </a:solidFill>
                </a:rPr>
                <a:t>Consider use of analgesia (paracetamol or ibuprofen) to relieve pain</a:t>
              </a:r>
            </a:p>
            <a:p>
              <a:pPr marL="171450" indent="-171450">
                <a:buFont typeface="Arial" panose="020B0604020202020204" pitchFamily="34" charset="0"/>
                <a:buChar char="•"/>
              </a:pPr>
              <a:r>
                <a:rPr lang="en-GB" sz="700" dirty="0" smtClean="0">
                  <a:solidFill>
                    <a:schemeClr val="bg1"/>
                  </a:solidFill>
                </a:rPr>
                <a:t>Consider admission to hospital if patient has fever with chills or new onset hypotension (low blood pressure)</a:t>
              </a:r>
            </a:p>
            <a:p>
              <a:pPr marL="171450" indent="-171450">
                <a:buFont typeface="Arial" panose="020B0604020202020204" pitchFamily="34" charset="0"/>
                <a:buChar char="•"/>
              </a:pPr>
              <a:r>
                <a:rPr lang="en-GB" sz="700" dirty="0" smtClean="0">
                  <a:solidFill>
                    <a:schemeClr val="bg1"/>
                  </a:solidFill>
                </a:rPr>
                <a:t>Review response to treatment daily and if no improvement of symptoms or deterioration, consider admission to hospital or an increased level of care</a:t>
              </a:r>
            </a:p>
            <a:p>
              <a:pPr marL="171450" indent="-171450">
                <a:buFont typeface="Arial" panose="020B0604020202020204" pitchFamily="34" charset="0"/>
                <a:buChar char="•"/>
              </a:pPr>
              <a:r>
                <a:rPr lang="en-GB" sz="700" dirty="0" smtClean="0">
                  <a:solidFill>
                    <a:schemeClr val="bg1"/>
                  </a:solidFill>
                </a:rPr>
                <a:t>Ensure urine culture results are reviewed when available in order to streamline antibiotic therapy.</a:t>
              </a:r>
            </a:p>
            <a:p>
              <a:pPr marL="171450" indent="-171450">
                <a:buFont typeface="Arial" panose="020B0604020202020204" pitchFamily="34" charset="0"/>
                <a:buChar char="•"/>
              </a:pPr>
              <a:endParaRPr lang="en-GB" sz="600" dirty="0">
                <a:solidFill>
                  <a:schemeClr val="bg1"/>
                </a:solidFill>
              </a:endParaRPr>
            </a:p>
          </p:txBody>
        </p:sp>
        <p:sp>
          <p:nvSpPr>
            <p:cNvPr id="1041" name="Freeform 121"/>
            <p:cNvSpPr>
              <a:spLocks/>
            </p:cNvSpPr>
            <p:nvPr/>
          </p:nvSpPr>
          <p:spPr bwMode="auto">
            <a:xfrm>
              <a:off x="793" y="9510"/>
              <a:ext cx="3433" cy="20"/>
            </a:xfrm>
            <a:custGeom>
              <a:avLst/>
              <a:gdLst>
                <a:gd name="T0" fmla="*/ 0 w 3433"/>
                <a:gd name="T1" fmla="*/ 0 h 20"/>
                <a:gd name="T2" fmla="*/ 3432 w 3433"/>
                <a:gd name="T3" fmla="*/ 0 h 20"/>
              </a:gdLst>
              <a:ahLst/>
              <a:cxnLst>
                <a:cxn ang="0">
                  <a:pos x="T0" y="T1"/>
                </a:cxn>
                <a:cxn ang="0">
                  <a:pos x="T2" y="T3"/>
                </a:cxn>
              </a:cxnLst>
              <a:rect l="0" t="0" r="r" b="b"/>
              <a:pathLst>
                <a:path w="3433" h="20">
                  <a:moveTo>
                    <a:pt x="0" y="0"/>
                  </a:moveTo>
                  <a:lnTo>
                    <a:pt x="3432" y="0"/>
                  </a:lnTo>
                </a:path>
              </a:pathLst>
            </a:custGeom>
            <a:noFill/>
            <a:ln w="76200">
              <a:solidFill>
                <a:srgbClr val="FFFFFF"/>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042" name="Freeform 122"/>
            <p:cNvSpPr>
              <a:spLocks/>
            </p:cNvSpPr>
            <p:nvPr/>
          </p:nvSpPr>
          <p:spPr bwMode="auto">
            <a:xfrm>
              <a:off x="4226" y="9510"/>
              <a:ext cx="1717" cy="20"/>
            </a:xfrm>
            <a:custGeom>
              <a:avLst/>
              <a:gdLst>
                <a:gd name="T0" fmla="*/ 0 w 1717"/>
                <a:gd name="T1" fmla="*/ 0 h 20"/>
                <a:gd name="T2" fmla="*/ 1716 w 1717"/>
                <a:gd name="T3" fmla="*/ 0 h 20"/>
              </a:gdLst>
              <a:ahLst/>
              <a:cxnLst>
                <a:cxn ang="0">
                  <a:pos x="T0" y="T1"/>
                </a:cxn>
                <a:cxn ang="0">
                  <a:pos x="T2" y="T3"/>
                </a:cxn>
              </a:cxnLst>
              <a:rect l="0" t="0" r="r" b="b"/>
              <a:pathLst>
                <a:path w="1717" h="20">
                  <a:moveTo>
                    <a:pt x="0" y="0"/>
                  </a:moveTo>
                  <a:lnTo>
                    <a:pt x="1716" y="0"/>
                  </a:lnTo>
                </a:path>
              </a:pathLst>
            </a:custGeom>
            <a:noFill/>
            <a:ln w="76200">
              <a:solidFill>
                <a:srgbClr val="FFFFFF"/>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043" name="Freeform 123"/>
            <p:cNvSpPr>
              <a:spLocks/>
            </p:cNvSpPr>
            <p:nvPr/>
          </p:nvSpPr>
          <p:spPr bwMode="auto">
            <a:xfrm>
              <a:off x="5942" y="9510"/>
              <a:ext cx="1717" cy="20"/>
            </a:xfrm>
            <a:custGeom>
              <a:avLst/>
              <a:gdLst>
                <a:gd name="T0" fmla="*/ 0 w 1717"/>
                <a:gd name="T1" fmla="*/ 0 h 20"/>
                <a:gd name="T2" fmla="*/ 1716 w 1717"/>
                <a:gd name="T3" fmla="*/ 0 h 20"/>
              </a:gdLst>
              <a:ahLst/>
              <a:cxnLst>
                <a:cxn ang="0">
                  <a:pos x="T0" y="T1"/>
                </a:cxn>
                <a:cxn ang="0">
                  <a:pos x="T2" y="T3"/>
                </a:cxn>
              </a:cxnLst>
              <a:rect l="0" t="0" r="r" b="b"/>
              <a:pathLst>
                <a:path w="1717" h="20">
                  <a:moveTo>
                    <a:pt x="0" y="0"/>
                  </a:moveTo>
                  <a:lnTo>
                    <a:pt x="1716" y="0"/>
                  </a:lnTo>
                </a:path>
              </a:pathLst>
            </a:custGeom>
            <a:noFill/>
            <a:ln w="76200">
              <a:solidFill>
                <a:srgbClr val="FFFFFF"/>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044" name="Freeform 124"/>
            <p:cNvSpPr>
              <a:spLocks/>
            </p:cNvSpPr>
            <p:nvPr/>
          </p:nvSpPr>
          <p:spPr bwMode="auto">
            <a:xfrm>
              <a:off x="7659" y="9510"/>
              <a:ext cx="3433" cy="20"/>
            </a:xfrm>
            <a:custGeom>
              <a:avLst/>
              <a:gdLst>
                <a:gd name="T0" fmla="*/ 0 w 3433"/>
                <a:gd name="T1" fmla="*/ 0 h 20"/>
                <a:gd name="T2" fmla="*/ 3432 w 3433"/>
                <a:gd name="T3" fmla="*/ 0 h 20"/>
              </a:gdLst>
              <a:ahLst/>
              <a:cxnLst>
                <a:cxn ang="0">
                  <a:pos x="T0" y="T1"/>
                </a:cxn>
                <a:cxn ang="0">
                  <a:pos x="T2" y="T3"/>
                </a:cxn>
              </a:cxnLst>
              <a:rect l="0" t="0" r="r" b="b"/>
              <a:pathLst>
                <a:path w="3433" h="20">
                  <a:moveTo>
                    <a:pt x="0" y="0"/>
                  </a:moveTo>
                  <a:lnTo>
                    <a:pt x="3432" y="0"/>
                  </a:lnTo>
                </a:path>
              </a:pathLst>
            </a:custGeom>
            <a:noFill/>
            <a:ln w="76200">
              <a:solidFill>
                <a:srgbClr val="FFFFFF"/>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045" name="Freeform 125"/>
            <p:cNvSpPr>
              <a:spLocks/>
            </p:cNvSpPr>
            <p:nvPr/>
          </p:nvSpPr>
          <p:spPr bwMode="auto">
            <a:xfrm>
              <a:off x="793" y="9973"/>
              <a:ext cx="3433" cy="20"/>
            </a:xfrm>
            <a:custGeom>
              <a:avLst/>
              <a:gdLst>
                <a:gd name="T0" fmla="*/ 0 w 3433"/>
                <a:gd name="T1" fmla="*/ 0 h 20"/>
                <a:gd name="T2" fmla="*/ 3432 w 3433"/>
                <a:gd name="T3" fmla="*/ 0 h 20"/>
              </a:gdLst>
              <a:ahLst/>
              <a:cxnLst>
                <a:cxn ang="0">
                  <a:pos x="T0" y="T1"/>
                </a:cxn>
                <a:cxn ang="0">
                  <a:pos x="T2" y="T3"/>
                </a:cxn>
              </a:cxnLst>
              <a:rect l="0" t="0" r="r" b="b"/>
              <a:pathLst>
                <a:path w="3433" h="20">
                  <a:moveTo>
                    <a:pt x="0" y="0"/>
                  </a:moveTo>
                  <a:lnTo>
                    <a:pt x="3432" y="0"/>
                  </a:lnTo>
                </a:path>
              </a:pathLst>
            </a:custGeom>
            <a:noFill/>
            <a:ln w="88900">
              <a:solidFill>
                <a:srgbClr val="FFFFFF"/>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046" name="Freeform 126"/>
            <p:cNvSpPr>
              <a:spLocks/>
            </p:cNvSpPr>
            <p:nvPr/>
          </p:nvSpPr>
          <p:spPr bwMode="auto">
            <a:xfrm>
              <a:off x="4226" y="9973"/>
              <a:ext cx="1717" cy="20"/>
            </a:xfrm>
            <a:custGeom>
              <a:avLst/>
              <a:gdLst>
                <a:gd name="T0" fmla="*/ 0 w 1717"/>
                <a:gd name="T1" fmla="*/ 0 h 20"/>
                <a:gd name="T2" fmla="*/ 1716 w 1717"/>
                <a:gd name="T3" fmla="*/ 0 h 20"/>
              </a:gdLst>
              <a:ahLst/>
              <a:cxnLst>
                <a:cxn ang="0">
                  <a:pos x="T0" y="T1"/>
                </a:cxn>
                <a:cxn ang="0">
                  <a:pos x="T2" y="T3"/>
                </a:cxn>
              </a:cxnLst>
              <a:rect l="0" t="0" r="r" b="b"/>
              <a:pathLst>
                <a:path w="1717" h="20">
                  <a:moveTo>
                    <a:pt x="0" y="0"/>
                  </a:moveTo>
                  <a:lnTo>
                    <a:pt x="1716" y="0"/>
                  </a:lnTo>
                </a:path>
              </a:pathLst>
            </a:custGeom>
            <a:noFill/>
            <a:ln w="88900">
              <a:solidFill>
                <a:srgbClr val="FFFFFF"/>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047" name="Freeform 127"/>
            <p:cNvSpPr>
              <a:spLocks/>
            </p:cNvSpPr>
            <p:nvPr/>
          </p:nvSpPr>
          <p:spPr bwMode="auto">
            <a:xfrm>
              <a:off x="5942" y="9973"/>
              <a:ext cx="1717" cy="20"/>
            </a:xfrm>
            <a:custGeom>
              <a:avLst/>
              <a:gdLst>
                <a:gd name="T0" fmla="*/ 0 w 1717"/>
                <a:gd name="T1" fmla="*/ 0 h 20"/>
                <a:gd name="T2" fmla="*/ 1716 w 1717"/>
                <a:gd name="T3" fmla="*/ 0 h 20"/>
              </a:gdLst>
              <a:ahLst/>
              <a:cxnLst>
                <a:cxn ang="0">
                  <a:pos x="T0" y="T1"/>
                </a:cxn>
                <a:cxn ang="0">
                  <a:pos x="T2" y="T3"/>
                </a:cxn>
              </a:cxnLst>
              <a:rect l="0" t="0" r="r" b="b"/>
              <a:pathLst>
                <a:path w="1717" h="20">
                  <a:moveTo>
                    <a:pt x="0" y="0"/>
                  </a:moveTo>
                  <a:lnTo>
                    <a:pt x="1716" y="0"/>
                  </a:lnTo>
                </a:path>
              </a:pathLst>
            </a:custGeom>
            <a:noFill/>
            <a:ln w="88900">
              <a:solidFill>
                <a:srgbClr val="FFFFFF"/>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048" name="Freeform 128"/>
            <p:cNvSpPr>
              <a:spLocks/>
            </p:cNvSpPr>
            <p:nvPr/>
          </p:nvSpPr>
          <p:spPr bwMode="auto">
            <a:xfrm>
              <a:off x="7659" y="9973"/>
              <a:ext cx="3433" cy="20"/>
            </a:xfrm>
            <a:custGeom>
              <a:avLst/>
              <a:gdLst>
                <a:gd name="T0" fmla="*/ 0 w 3433"/>
                <a:gd name="T1" fmla="*/ 0 h 20"/>
                <a:gd name="T2" fmla="*/ 3432 w 3433"/>
                <a:gd name="T3" fmla="*/ 0 h 20"/>
              </a:gdLst>
              <a:ahLst/>
              <a:cxnLst>
                <a:cxn ang="0">
                  <a:pos x="T0" y="T1"/>
                </a:cxn>
                <a:cxn ang="0">
                  <a:pos x="T2" y="T3"/>
                </a:cxn>
              </a:cxnLst>
              <a:rect l="0" t="0" r="r" b="b"/>
              <a:pathLst>
                <a:path w="3433" h="20">
                  <a:moveTo>
                    <a:pt x="0" y="0"/>
                  </a:moveTo>
                  <a:lnTo>
                    <a:pt x="3432" y="0"/>
                  </a:lnTo>
                </a:path>
              </a:pathLst>
            </a:custGeom>
            <a:noFill/>
            <a:ln w="88900">
              <a:solidFill>
                <a:srgbClr val="FFFFFF"/>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grpSp>
          <p:nvGrpSpPr>
            <p:cNvPr id="1049" name="Group 129"/>
            <p:cNvGrpSpPr>
              <a:grpSpLocks/>
            </p:cNvGrpSpPr>
            <p:nvPr/>
          </p:nvGrpSpPr>
          <p:grpSpPr bwMode="auto">
            <a:xfrm>
              <a:off x="793" y="9280"/>
              <a:ext cx="10299" cy="140"/>
              <a:chOff x="793" y="9280"/>
              <a:chExt cx="10299" cy="140"/>
            </a:xfrm>
          </p:grpSpPr>
          <p:sp>
            <p:nvSpPr>
              <p:cNvPr id="1103" name="Freeform 130"/>
              <p:cNvSpPr>
                <a:spLocks/>
              </p:cNvSpPr>
              <p:nvPr/>
            </p:nvSpPr>
            <p:spPr bwMode="auto">
              <a:xfrm>
                <a:off x="793" y="9280"/>
                <a:ext cx="10299" cy="140"/>
              </a:xfrm>
              <a:custGeom>
                <a:avLst/>
                <a:gdLst>
                  <a:gd name="T0" fmla="*/ 3432 w 10299"/>
                  <a:gd name="T1" fmla="*/ 0 h 140"/>
                  <a:gd name="T2" fmla="*/ 0 w 10299"/>
                  <a:gd name="T3" fmla="*/ 0 h 140"/>
                  <a:gd name="T4" fmla="*/ 0 w 10299"/>
                  <a:gd name="T5" fmla="*/ 140 h 140"/>
                  <a:gd name="T6" fmla="*/ 3432 w 10299"/>
                  <a:gd name="T7" fmla="*/ 140 h 140"/>
                  <a:gd name="T8" fmla="*/ 3432 w 10299"/>
                  <a:gd name="T9" fmla="*/ 0 h 140"/>
                </a:gdLst>
                <a:ahLst/>
                <a:cxnLst>
                  <a:cxn ang="0">
                    <a:pos x="T0" y="T1"/>
                  </a:cxn>
                  <a:cxn ang="0">
                    <a:pos x="T2" y="T3"/>
                  </a:cxn>
                  <a:cxn ang="0">
                    <a:pos x="T4" y="T5"/>
                  </a:cxn>
                  <a:cxn ang="0">
                    <a:pos x="T6" y="T7"/>
                  </a:cxn>
                  <a:cxn ang="0">
                    <a:pos x="T8" y="T9"/>
                  </a:cxn>
                </a:cxnLst>
                <a:rect l="0" t="0" r="r" b="b"/>
                <a:pathLst>
                  <a:path w="10299" h="140">
                    <a:moveTo>
                      <a:pt x="3432" y="0"/>
                    </a:moveTo>
                    <a:lnTo>
                      <a:pt x="0" y="0"/>
                    </a:lnTo>
                    <a:lnTo>
                      <a:pt x="0" y="140"/>
                    </a:lnTo>
                    <a:lnTo>
                      <a:pt x="3432" y="140"/>
                    </a:lnTo>
                    <a:lnTo>
                      <a:pt x="3432" y="0"/>
                    </a:ln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104" name="Freeform 131"/>
              <p:cNvSpPr>
                <a:spLocks/>
              </p:cNvSpPr>
              <p:nvPr/>
            </p:nvSpPr>
            <p:spPr bwMode="auto">
              <a:xfrm>
                <a:off x="793" y="9280"/>
                <a:ext cx="10299" cy="140"/>
              </a:xfrm>
              <a:custGeom>
                <a:avLst/>
                <a:gdLst>
                  <a:gd name="T0" fmla="*/ 10298 w 10299"/>
                  <a:gd name="T1" fmla="*/ 0 h 140"/>
                  <a:gd name="T2" fmla="*/ 6865 w 10299"/>
                  <a:gd name="T3" fmla="*/ 0 h 140"/>
                  <a:gd name="T4" fmla="*/ 6865 w 10299"/>
                  <a:gd name="T5" fmla="*/ 140 h 140"/>
                  <a:gd name="T6" fmla="*/ 10298 w 10299"/>
                  <a:gd name="T7" fmla="*/ 140 h 140"/>
                  <a:gd name="T8" fmla="*/ 10298 w 10299"/>
                  <a:gd name="T9" fmla="*/ 0 h 140"/>
                </a:gdLst>
                <a:ahLst/>
                <a:cxnLst>
                  <a:cxn ang="0">
                    <a:pos x="T0" y="T1"/>
                  </a:cxn>
                  <a:cxn ang="0">
                    <a:pos x="T2" y="T3"/>
                  </a:cxn>
                  <a:cxn ang="0">
                    <a:pos x="T4" y="T5"/>
                  </a:cxn>
                  <a:cxn ang="0">
                    <a:pos x="T6" y="T7"/>
                  </a:cxn>
                  <a:cxn ang="0">
                    <a:pos x="T8" y="T9"/>
                  </a:cxn>
                </a:cxnLst>
                <a:rect l="0" t="0" r="r" b="b"/>
                <a:pathLst>
                  <a:path w="10299" h="140">
                    <a:moveTo>
                      <a:pt x="10298" y="0"/>
                    </a:moveTo>
                    <a:lnTo>
                      <a:pt x="6865" y="0"/>
                    </a:lnTo>
                    <a:lnTo>
                      <a:pt x="6865" y="140"/>
                    </a:lnTo>
                    <a:lnTo>
                      <a:pt x="10298" y="140"/>
                    </a:lnTo>
                    <a:lnTo>
                      <a:pt x="10298" y="0"/>
                    </a:ln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grpSp>
        <p:sp>
          <p:nvSpPr>
            <p:cNvPr id="1050" name="Freeform 132"/>
            <p:cNvSpPr>
              <a:spLocks/>
            </p:cNvSpPr>
            <p:nvPr/>
          </p:nvSpPr>
          <p:spPr bwMode="auto">
            <a:xfrm>
              <a:off x="4226" y="9350"/>
              <a:ext cx="1717" cy="20"/>
            </a:xfrm>
            <a:custGeom>
              <a:avLst/>
              <a:gdLst>
                <a:gd name="T0" fmla="*/ 0 w 1717"/>
                <a:gd name="T1" fmla="*/ 0 h 20"/>
                <a:gd name="T2" fmla="*/ 1716 w 1717"/>
                <a:gd name="T3" fmla="*/ 0 h 20"/>
              </a:gdLst>
              <a:ahLst/>
              <a:cxnLst>
                <a:cxn ang="0">
                  <a:pos x="T0" y="T1"/>
                </a:cxn>
                <a:cxn ang="0">
                  <a:pos x="T2" y="T3"/>
                </a:cxn>
              </a:cxnLst>
              <a:rect l="0" t="0" r="r" b="b"/>
              <a:pathLst>
                <a:path w="1717" h="20">
                  <a:moveTo>
                    <a:pt x="0" y="0"/>
                  </a:moveTo>
                  <a:lnTo>
                    <a:pt x="1716" y="0"/>
                  </a:lnTo>
                </a:path>
              </a:pathLst>
            </a:custGeom>
            <a:noFill/>
            <a:ln w="88900">
              <a:solidFill>
                <a:srgbClr val="FFFFFF"/>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051" name="Freeform 133"/>
            <p:cNvSpPr>
              <a:spLocks/>
            </p:cNvSpPr>
            <p:nvPr/>
          </p:nvSpPr>
          <p:spPr bwMode="auto">
            <a:xfrm>
              <a:off x="5942" y="9350"/>
              <a:ext cx="1717" cy="20"/>
            </a:xfrm>
            <a:custGeom>
              <a:avLst/>
              <a:gdLst>
                <a:gd name="T0" fmla="*/ 0 w 1717"/>
                <a:gd name="T1" fmla="*/ 0 h 20"/>
                <a:gd name="T2" fmla="*/ 1716 w 1717"/>
                <a:gd name="T3" fmla="*/ 0 h 20"/>
              </a:gdLst>
              <a:ahLst/>
              <a:cxnLst>
                <a:cxn ang="0">
                  <a:pos x="T0" y="T1"/>
                </a:cxn>
                <a:cxn ang="0">
                  <a:pos x="T2" y="T3"/>
                </a:cxn>
              </a:cxnLst>
              <a:rect l="0" t="0" r="r" b="b"/>
              <a:pathLst>
                <a:path w="1717" h="20">
                  <a:moveTo>
                    <a:pt x="0" y="0"/>
                  </a:moveTo>
                  <a:lnTo>
                    <a:pt x="1716" y="0"/>
                  </a:lnTo>
                </a:path>
              </a:pathLst>
            </a:custGeom>
            <a:noFill/>
            <a:ln w="88900">
              <a:solidFill>
                <a:srgbClr val="FFFFFF"/>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1158" name="Picture 134"/>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7416" y="3681"/>
              <a:ext cx="200" cy="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52" name="Freeform 135"/>
            <p:cNvSpPr>
              <a:spLocks/>
            </p:cNvSpPr>
            <p:nvPr/>
          </p:nvSpPr>
          <p:spPr bwMode="auto">
            <a:xfrm>
              <a:off x="7514" y="3918"/>
              <a:ext cx="20" cy="74"/>
            </a:xfrm>
            <a:custGeom>
              <a:avLst/>
              <a:gdLst>
                <a:gd name="T0" fmla="*/ 0 w 20"/>
                <a:gd name="T1" fmla="*/ 0 h 74"/>
                <a:gd name="T2" fmla="*/ 0 w 20"/>
                <a:gd name="T3" fmla="*/ 73 h 74"/>
              </a:gdLst>
              <a:ahLst/>
              <a:cxnLst>
                <a:cxn ang="0">
                  <a:pos x="T0" y="T1"/>
                </a:cxn>
                <a:cxn ang="0">
                  <a:pos x="T2" y="T3"/>
                </a:cxn>
              </a:cxnLst>
              <a:rect l="0" t="0" r="r" b="b"/>
              <a:pathLst>
                <a:path w="20" h="74">
                  <a:moveTo>
                    <a:pt x="0" y="0"/>
                  </a:moveTo>
                  <a:lnTo>
                    <a:pt x="0" y="73"/>
                  </a:lnTo>
                </a:path>
              </a:pathLst>
            </a:custGeom>
            <a:noFill/>
            <a:ln w="25400">
              <a:solidFill>
                <a:srgbClr val="005369"/>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1160" name="Picture 136"/>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6748" y="4366"/>
              <a:ext cx="200" cy="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53" name="Freeform 137"/>
            <p:cNvSpPr>
              <a:spLocks/>
            </p:cNvSpPr>
            <p:nvPr/>
          </p:nvSpPr>
          <p:spPr bwMode="auto">
            <a:xfrm>
              <a:off x="6846" y="4624"/>
              <a:ext cx="20" cy="54"/>
            </a:xfrm>
            <a:custGeom>
              <a:avLst/>
              <a:gdLst>
                <a:gd name="T0" fmla="*/ 0 w 20"/>
                <a:gd name="T1" fmla="*/ 0 h 54"/>
                <a:gd name="T2" fmla="*/ 0 w 20"/>
                <a:gd name="T3" fmla="*/ 53 h 54"/>
              </a:gdLst>
              <a:ahLst/>
              <a:cxnLst>
                <a:cxn ang="0">
                  <a:pos x="T0" y="T1"/>
                </a:cxn>
                <a:cxn ang="0">
                  <a:pos x="T2" y="T3"/>
                </a:cxn>
              </a:cxnLst>
              <a:rect l="0" t="0" r="r" b="b"/>
              <a:pathLst>
                <a:path w="20" h="54">
                  <a:moveTo>
                    <a:pt x="0" y="0"/>
                  </a:moveTo>
                  <a:lnTo>
                    <a:pt x="0" y="53"/>
                  </a:lnTo>
                </a:path>
              </a:pathLst>
            </a:custGeom>
            <a:noFill/>
            <a:ln w="25400">
              <a:solidFill>
                <a:srgbClr val="005369"/>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1162" name="Picture 138"/>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5037" y="4366"/>
              <a:ext cx="240" cy="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71" name="Freeform 139"/>
            <p:cNvSpPr>
              <a:spLocks/>
            </p:cNvSpPr>
            <p:nvPr/>
          </p:nvSpPr>
          <p:spPr bwMode="auto">
            <a:xfrm>
              <a:off x="5155" y="4624"/>
              <a:ext cx="20" cy="54"/>
            </a:xfrm>
            <a:custGeom>
              <a:avLst/>
              <a:gdLst>
                <a:gd name="T0" fmla="*/ 0 w 20"/>
                <a:gd name="T1" fmla="*/ 0 h 54"/>
                <a:gd name="T2" fmla="*/ 0 w 20"/>
                <a:gd name="T3" fmla="*/ 53 h 54"/>
              </a:gdLst>
              <a:ahLst/>
              <a:cxnLst>
                <a:cxn ang="0">
                  <a:pos x="T0" y="T1"/>
                </a:cxn>
                <a:cxn ang="0">
                  <a:pos x="T2" y="T3"/>
                </a:cxn>
              </a:cxnLst>
              <a:rect l="0" t="0" r="r" b="b"/>
              <a:pathLst>
                <a:path w="20" h="54">
                  <a:moveTo>
                    <a:pt x="0" y="0"/>
                  </a:moveTo>
                  <a:lnTo>
                    <a:pt x="0" y="53"/>
                  </a:lnTo>
                </a:path>
              </a:pathLst>
            </a:custGeom>
            <a:noFill/>
            <a:ln w="25400">
              <a:solidFill>
                <a:srgbClr val="005369"/>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1164" name="Picture 140"/>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5037" y="7149"/>
              <a:ext cx="240" cy="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72" name="Freeform 141"/>
            <p:cNvSpPr>
              <a:spLocks/>
            </p:cNvSpPr>
            <p:nvPr/>
          </p:nvSpPr>
          <p:spPr bwMode="auto">
            <a:xfrm>
              <a:off x="5155" y="7395"/>
              <a:ext cx="20" cy="65"/>
            </a:xfrm>
            <a:custGeom>
              <a:avLst/>
              <a:gdLst>
                <a:gd name="T0" fmla="*/ 0 w 20"/>
                <a:gd name="T1" fmla="*/ 0 h 65"/>
                <a:gd name="T2" fmla="*/ 0 w 20"/>
                <a:gd name="T3" fmla="*/ 64 h 65"/>
              </a:gdLst>
              <a:ahLst/>
              <a:cxnLst>
                <a:cxn ang="0">
                  <a:pos x="T0" y="T1"/>
                </a:cxn>
                <a:cxn ang="0">
                  <a:pos x="T2" y="T3"/>
                </a:cxn>
              </a:cxnLst>
              <a:rect l="0" t="0" r="r" b="b"/>
              <a:pathLst>
                <a:path w="20" h="65">
                  <a:moveTo>
                    <a:pt x="0" y="0"/>
                  </a:moveTo>
                  <a:lnTo>
                    <a:pt x="0" y="64"/>
                  </a:lnTo>
                </a:path>
              </a:pathLst>
            </a:custGeom>
            <a:noFill/>
            <a:ln w="25400">
              <a:solidFill>
                <a:srgbClr val="005369"/>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1166" name="Picture 142"/>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6718" y="7149"/>
              <a:ext cx="240" cy="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73" name="Freeform 143"/>
            <p:cNvSpPr>
              <a:spLocks/>
            </p:cNvSpPr>
            <p:nvPr/>
          </p:nvSpPr>
          <p:spPr bwMode="auto">
            <a:xfrm>
              <a:off x="6836" y="7395"/>
              <a:ext cx="20" cy="65"/>
            </a:xfrm>
            <a:custGeom>
              <a:avLst/>
              <a:gdLst>
                <a:gd name="T0" fmla="*/ 0 w 20"/>
                <a:gd name="T1" fmla="*/ 0 h 65"/>
                <a:gd name="T2" fmla="*/ 0 w 20"/>
                <a:gd name="T3" fmla="*/ 64 h 65"/>
              </a:gdLst>
              <a:ahLst/>
              <a:cxnLst>
                <a:cxn ang="0">
                  <a:pos x="T0" y="T1"/>
                </a:cxn>
                <a:cxn ang="0">
                  <a:pos x="T2" y="T3"/>
                </a:cxn>
              </a:cxnLst>
              <a:rect l="0" t="0" r="r" b="b"/>
              <a:pathLst>
                <a:path w="20" h="65">
                  <a:moveTo>
                    <a:pt x="0" y="0"/>
                  </a:moveTo>
                  <a:lnTo>
                    <a:pt x="0" y="64"/>
                  </a:lnTo>
                </a:path>
              </a:pathLst>
            </a:custGeom>
            <a:noFill/>
            <a:ln w="25400">
              <a:solidFill>
                <a:srgbClr val="005369"/>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1168" name="Picture 144"/>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9106" y="7149"/>
              <a:ext cx="320" cy="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75" name="Freeform 145"/>
            <p:cNvSpPr>
              <a:spLocks/>
            </p:cNvSpPr>
            <p:nvPr/>
          </p:nvSpPr>
          <p:spPr bwMode="auto">
            <a:xfrm>
              <a:off x="9264" y="7406"/>
              <a:ext cx="20" cy="54"/>
            </a:xfrm>
            <a:custGeom>
              <a:avLst/>
              <a:gdLst>
                <a:gd name="T0" fmla="*/ 0 w 20"/>
                <a:gd name="T1" fmla="*/ 0 h 54"/>
                <a:gd name="T2" fmla="*/ 0 w 20"/>
                <a:gd name="T3" fmla="*/ 53 h 54"/>
              </a:gdLst>
              <a:ahLst/>
              <a:cxnLst>
                <a:cxn ang="0">
                  <a:pos x="T0" y="T1"/>
                </a:cxn>
                <a:cxn ang="0">
                  <a:pos x="T2" y="T3"/>
                </a:cxn>
              </a:cxnLst>
              <a:rect l="0" t="0" r="r" b="b"/>
              <a:pathLst>
                <a:path w="20" h="54">
                  <a:moveTo>
                    <a:pt x="0" y="0"/>
                  </a:moveTo>
                  <a:lnTo>
                    <a:pt x="0" y="53"/>
                  </a:lnTo>
                </a:path>
              </a:pathLst>
            </a:custGeom>
            <a:noFill/>
            <a:ln w="25400">
              <a:solidFill>
                <a:srgbClr val="005369"/>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1170" name="Picture 146"/>
            <p:cNvPicPr>
              <a:picLocks noChangeAspect="1" noChangeArrowheads="1"/>
            </p:cNvPicPr>
            <p:nvPr/>
          </p:nvPicPr>
          <p:blipFill>
            <a:blip r:embed="rId26" cstate="print">
              <a:extLst>
                <a:ext uri="{28A0092B-C50C-407E-A947-70E740481C1C}">
                  <a14:useLocalDpi xmlns:a14="http://schemas.microsoft.com/office/drawing/2010/main" val="0"/>
                </a:ext>
              </a:extLst>
            </a:blip>
            <a:srcRect/>
            <a:stretch>
              <a:fillRect/>
            </a:stretch>
          </p:blipFill>
          <p:spPr bwMode="auto">
            <a:xfrm>
              <a:off x="2341" y="7149"/>
              <a:ext cx="240" cy="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95" name="Freeform 147"/>
            <p:cNvSpPr>
              <a:spLocks/>
            </p:cNvSpPr>
            <p:nvPr/>
          </p:nvSpPr>
          <p:spPr bwMode="auto">
            <a:xfrm>
              <a:off x="2458" y="7395"/>
              <a:ext cx="20" cy="65"/>
            </a:xfrm>
            <a:custGeom>
              <a:avLst/>
              <a:gdLst>
                <a:gd name="T0" fmla="*/ 0 w 20"/>
                <a:gd name="T1" fmla="*/ 0 h 65"/>
                <a:gd name="T2" fmla="*/ 0 w 20"/>
                <a:gd name="T3" fmla="*/ 64 h 65"/>
              </a:gdLst>
              <a:ahLst/>
              <a:cxnLst>
                <a:cxn ang="0">
                  <a:pos x="T0" y="T1"/>
                </a:cxn>
                <a:cxn ang="0">
                  <a:pos x="T2" y="T3"/>
                </a:cxn>
              </a:cxnLst>
              <a:rect l="0" t="0" r="r" b="b"/>
              <a:pathLst>
                <a:path w="20" h="65">
                  <a:moveTo>
                    <a:pt x="0" y="0"/>
                  </a:moveTo>
                  <a:lnTo>
                    <a:pt x="0" y="64"/>
                  </a:lnTo>
                </a:path>
              </a:pathLst>
            </a:custGeom>
            <a:noFill/>
            <a:ln w="25400">
              <a:solidFill>
                <a:srgbClr val="005369"/>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1172" name="Picture 148"/>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4058" y="2828"/>
              <a:ext cx="400" cy="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96" name="Freeform 149"/>
            <p:cNvSpPr>
              <a:spLocks/>
            </p:cNvSpPr>
            <p:nvPr/>
          </p:nvSpPr>
          <p:spPr bwMode="auto">
            <a:xfrm>
              <a:off x="4141" y="2946"/>
              <a:ext cx="65" cy="20"/>
            </a:xfrm>
            <a:custGeom>
              <a:avLst/>
              <a:gdLst>
                <a:gd name="T0" fmla="*/ 0 w 65"/>
                <a:gd name="T1" fmla="*/ 0 h 20"/>
                <a:gd name="T2" fmla="*/ 64 w 65"/>
                <a:gd name="T3" fmla="*/ 0 h 20"/>
              </a:gdLst>
              <a:ahLst/>
              <a:cxnLst>
                <a:cxn ang="0">
                  <a:pos x="T0" y="T1"/>
                </a:cxn>
                <a:cxn ang="0">
                  <a:pos x="T2" y="T3"/>
                </a:cxn>
              </a:cxnLst>
              <a:rect l="0" t="0" r="r" b="b"/>
              <a:pathLst>
                <a:path w="65" h="20">
                  <a:moveTo>
                    <a:pt x="0" y="0"/>
                  </a:moveTo>
                  <a:lnTo>
                    <a:pt x="64" y="0"/>
                  </a:lnTo>
                </a:path>
              </a:pathLst>
            </a:custGeom>
            <a:noFill/>
            <a:ln w="25400">
              <a:solidFill>
                <a:srgbClr val="005369"/>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1174" name="Picture 150"/>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7486" y="8797"/>
              <a:ext cx="400" cy="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97" name="Freeform 151"/>
            <p:cNvSpPr>
              <a:spLocks/>
            </p:cNvSpPr>
            <p:nvPr/>
          </p:nvSpPr>
          <p:spPr bwMode="auto">
            <a:xfrm>
              <a:off x="7570" y="8915"/>
              <a:ext cx="44" cy="20"/>
            </a:xfrm>
            <a:custGeom>
              <a:avLst/>
              <a:gdLst>
                <a:gd name="T0" fmla="*/ 0 w 44"/>
                <a:gd name="T1" fmla="*/ 0 h 20"/>
                <a:gd name="T2" fmla="*/ 43 w 44"/>
                <a:gd name="T3" fmla="*/ 0 h 20"/>
              </a:gdLst>
              <a:ahLst/>
              <a:cxnLst>
                <a:cxn ang="0">
                  <a:pos x="T0" y="T1"/>
                </a:cxn>
                <a:cxn ang="0">
                  <a:pos x="T2" y="T3"/>
                </a:cxn>
              </a:cxnLst>
              <a:rect l="0" t="0" r="r" b="b"/>
              <a:pathLst>
                <a:path w="44" h="20">
                  <a:moveTo>
                    <a:pt x="0" y="0"/>
                  </a:moveTo>
                  <a:lnTo>
                    <a:pt x="43" y="0"/>
                  </a:lnTo>
                </a:path>
              </a:pathLst>
            </a:custGeom>
            <a:noFill/>
            <a:ln w="25400">
              <a:solidFill>
                <a:srgbClr val="005369"/>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1176" name="Picture 152"/>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4002" y="8797"/>
              <a:ext cx="400" cy="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98" name="Freeform 153"/>
            <p:cNvSpPr>
              <a:spLocks/>
            </p:cNvSpPr>
            <p:nvPr/>
          </p:nvSpPr>
          <p:spPr bwMode="auto">
            <a:xfrm>
              <a:off x="4022" y="8915"/>
              <a:ext cx="94" cy="20"/>
            </a:xfrm>
            <a:custGeom>
              <a:avLst/>
              <a:gdLst>
                <a:gd name="T0" fmla="*/ 0 w 94"/>
                <a:gd name="T1" fmla="*/ 0 h 20"/>
                <a:gd name="T2" fmla="*/ 93 w 94"/>
                <a:gd name="T3" fmla="*/ 0 h 20"/>
              </a:gdLst>
              <a:ahLst/>
              <a:cxnLst>
                <a:cxn ang="0">
                  <a:pos x="T0" y="T1"/>
                </a:cxn>
                <a:cxn ang="0">
                  <a:pos x="T2" y="T3"/>
                </a:cxn>
              </a:cxnLst>
              <a:rect l="0" t="0" r="r" b="b"/>
              <a:pathLst>
                <a:path w="94" h="20">
                  <a:moveTo>
                    <a:pt x="0" y="0"/>
                  </a:moveTo>
                  <a:lnTo>
                    <a:pt x="93" y="0"/>
                  </a:lnTo>
                </a:path>
              </a:pathLst>
            </a:custGeom>
            <a:noFill/>
            <a:ln w="25400">
              <a:solidFill>
                <a:srgbClr val="005369"/>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1178" name="Picture 154"/>
            <p:cNvPicPr>
              <a:picLocks noChangeAspect="1" noChangeArrowheads="1"/>
            </p:cNvPicPr>
            <p:nvPr/>
          </p:nvPicPr>
          <p:blipFill>
            <a:blip r:embed="rId30" cstate="print">
              <a:extLst>
                <a:ext uri="{28A0092B-C50C-407E-A947-70E740481C1C}">
                  <a14:useLocalDpi xmlns:a14="http://schemas.microsoft.com/office/drawing/2010/main" val="0"/>
                </a:ext>
              </a:extLst>
            </a:blip>
            <a:srcRect/>
            <a:stretch>
              <a:fillRect/>
            </a:stretch>
          </p:blipFill>
          <p:spPr bwMode="auto">
            <a:xfrm>
              <a:off x="3813" y="2710"/>
              <a:ext cx="180" cy="1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79" name="Picture 155"/>
            <p:cNvPicPr>
              <a:picLocks noChangeAspect="1" noChangeArrowheads="1"/>
            </p:cNvPicPr>
            <p:nvPr/>
          </p:nvPicPr>
          <p:blipFill>
            <a:blip r:embed="rId31" cstate="print">
              <a:extLst>
                <a:ext uri="{28A0092B-C50C-407E-A947-70E740481C1C}">
                  <a14:useLocalDpi xmlns:a14="http://schemas.microsoft.com/office/drawing/2010/main" val="0"/>
                </a:ext>
              </a:extLst>
            </a:blip>
            <a:srcRect/>
            <a:stretch>
              <a:fillRect/>
            </a:stretch>
          </p:blipFill>
          <p:spPr bwMode="auto">
            <a:xfrm>
              <a:off x="794" y="3816"/>
              <a:ext cx="180" cy="1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80" name="Picture 156"/>
            <p:cNvPicPr>
              <a:picLocks noChangeAspect="1" noChangeArrowheads="1"/>
            </p:cNvPicPr>
            <p:nvPr/>
          </p:nvPicPr>
          <p:blipFill>
            <a:blip r:embed="rId32" cstate="print">
              <a:extLst>
                <a:ext uri="{28A0092B-C50C-407E-A947-70E740481C1C}">
                  <a14:useLocalDpi xmlns:a14="http://schemas.microsoft.com/office/drawing/2010/main" val="0"/>
                </a:ext>
              </a:extLst>
            </a:blip>
            <a:srcRect/>
            <a:stretch>
              <a:fillRect/>
            </a:stretch>
          </p:blipFill>
          <p:spPr bwMode="auto">
            <a:xfrm>
              <a:off x="3814" y="3502"/>
              <a:ext cx="180" cy="1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81" name="Picture 157"/>
            <p:cNvPicPr>
              <a:picLocks noChangeAspect="1" noChangeArrowheads="1"/>
            </p:cNvPicPr>
            <p:nvPr/>
          </p:nvPicPr>
          <p:blipFill>
            <a:blip r:embed="rId33" cstate="print">
              <a:extLst>
                <a:ext uri="{28A0092B-C50C-407E-A947-70E740481C1C}">
                  <a14:useLocalDpi xmlns:a14="http://schemas.microsoft.com/office/drawing/2010/main" val="0"/>
                </a:ext>
              </a:extLst>
            </a:blip>
            <a:srcRect/>
            <a:stretch>
              <a:fillRect/>
            </a:stretch>
          </p:blipFill>
          <p:spPr bwMode="auto">
            <a:xfrm>
              <a:off x="794" y="4076"/>
              <a:ext cx="180" cy="1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82" name="Picture 158"/>
            <p:cNvPicPr>
              <a:picLocks noChangeAspect="1" noChangeArrowheads="1"/>
            </p:cNvPicPr>
            <p:nvPr/>
          </p:nvPicPr>
          <p:blipFill>
            <a:blip r:embed="rId34" cstate="print">
              <a:extLst>
                <a:ext uri="{28A0092B-C50C-407E-A947-70E740481C1C}">
                  <a14:useLocalDpi xmlns:a14="http://schemas.microsoft.com/office/drawing/2010/main" val="0"/>
                </a:ext>
              </a:extLst>
            </a:blip>
            <a:srcRect/>
            <a:stretch>
              <a:fillRect/>
            </a:stretch>
          </p:blipFill>
          <p:spPr bwMode="auto">
            <a:xfrm>
              <a:off x="10818" y="9653"/>
              <a:ext cx="180" cy="1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83" name="Picture 159"/>
            <p:cNvPicPr>
              <a:picLocks noChangeAspect="1" noChangeArrowheads="1"/>
            </p:cNvPicPr>
            <p:nvPr/>
          </p:nvPicPr>
          <p:blipFill>
            <a:blip r:embed="rId35" cstate="print">
              <a:extLst>
                <a:ext uri="{28A0092B-C50C-407E-A947-70E740481C1C}">
                  <a14:useLocalDpi xmlns:a14="http://schemas.microsoft.com/office/drawing/2010/main" val="0"/>
                </a:ext>
              </a:extLst>
            </a:blip>
            <a:srcRect/>
            <a:stretch>
              <a:fillRect/>
            </a:stretch>
          </p:blipFill>
          <p:spPr bwMode="auto">
            <a:xfrm>
              <a:off x="10818" y="12195"/>
              <a:ext cx="180" cy="1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01" name="Freeform 160"/>
            <p:cNvSpPr>
              <a:spLocks/>
            </p:cNvSpPr>
            <p:nvPr/>
          </p:nvSpPr>
          <p:spPr bwMode="auto">
            <a:xfrm>
              <a:off x="5876" y="9485"/>
              <a:ext cx="156" cy="84"/>
            </a:xfrm>
            <a:custGeom>
              <a:avLst/>
              <a:gdLst>
                <a:gd name="T0" fmla="*/ 155 w 156"/>
                <a:gd name="T1" fmla="*/ 0 h 84"/>
                <a:gd name="T2" fmla="*/ 0 w 156"/>
                <a:gd name="T3" fmla="*/ 0 h 84"/>
                <a:gd name="T4" fmla="*/ 75 w 156"/>
                <a:gd name="T5" fmla="*/ 83 h 84"/>
                <a:gd name="T6" fmla="*/ 155 w 156"/>
                <a:gd name="T7" fmla="*/ 0 h 84"/>
              </a:gdLst>
              <a:ahLst/>
              <a:cxnLst>
                <a:cxn ang="0">
                  <a:pos x="T0" y="T1"/>
                </a:cxn>
                <a:cxn ang="0">
                  <a:pos x="T2" y="T3"/>
                </a:cxn>
                <a:cxn ang="0">
                  <a:pos x="T4" y="T5"/>
                </a:cxn>
                <a:cxn ang="0">
                  <a:pos x="T6" y="T7"/>
                </a:cxn>
              </a:cxnLst>
              <a:rect l="0" t="0" r="r" b="b"/>
              <a:pathLst>
                <a:path w="156" h="84">
                  <a:moveTo>
                    <a:pt x="155" y="0"/>
                  </a:moveTo>
                  <a:lnTo>
                    <a:pt x="0" y="0"/>
                  </a:lnTo>
                  <a:lnTo>
                    <a:pt x="75" y="83"/>
                  </a:lnTo>
                  <a:lnTo>
                    <a:pt x="155" y="0"/>
                  </a:lnTo>
                  <a:close/>
                </a:path>
              </a:pathLst>
            </a:custGeom>
            <a:solidFill>
              <a:srgbClr val="00536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102" name="Freeform 161"/>
            <p:cNvSpPr>
              <a:spLocks/>
            </p:cNvSpPr>
            <p:nvPr/>
          </p:nvSpPr>
          <p:spPr bwMode="auto">
            <a:xfrm>
              <a:off x="5953" y="9194"/>
              <a:ext cx="20" cy="292"/>
            </a:xfrm>
            <a:custGeom>
              <a:avLst/>
              <a:gdLst>
                <a:gd name="T0" fmla="*/ 0 w 20"/>
                <a:gd name="T1" fmla="*/ 291 h 292"/>
                <a:gd name="T2" fmla="*/ 0 w 20"/>
                <a:gd name="T3" fmla="*/ 0 h 292"/>
              </a:gdLst>
              <a:ahLst/>
              <a:cxnLst>
                <a:cxn ang="0">
                  <a:pos x="T0" y="T1"/>
                </a:cxn>
                <a:cxn ang="0">
                  <a:pos x="T2" y="T3"/>
                </a:cxn>
              </a:cxnLst>
              <a:rect l="0" t="0" r="r" b="b"/>
              <a:pathLst>
                <a:path w="20" h="292">
                  <a:moveTo>
                    <a:pt x="0" y="291"/>
                  </a:moveTo>
                  <a:lnTo>
                    <a:pt x="0" y="0"/>
                  </a:lnTo>
                </a:path>
              </a:pathLst>
            </a:custGeom>
            <a:noFill/>
            <a:ln w="25400">
              <a:solidFill>
                <a:srgbClr val="005369"/>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grpSp>
      <p:sp>
        <p:nvSpPr>
          <p:cNvPr id="1112" name="TextBox 1111"/>
          <p:cNvSpPr txBox="1"/>
          <p:nvPr/>
        </p:nvSpPr>
        <p:spPr>
          <a:xfrm>
            <a:off x="160322" y="1238219"/>
            <a:ext cx="5702440" cy="1317857"/>
          </a:xfrm>
          <a:prstGeom prst="rect">
            <a:avLst/>
          </a:prstGeom>
          <a:noFill/>
        </p:spPr>
        <p:txBody>
          <a:bodyPr wrap="square" rtlCol="0">
            <a:spAutoFit/>
          </a:bodyPr>
          <a:lstStyle/>
          <a:p>
            <a:r>
              <a:rPr lang="en-GB" sz="1000" dirty="0"/>
              <a:t>This flowchart has been designed to help nursing and care staff and prescribers manage patients/residents with urinary tract infection. Dipstick testing should not be used to diagnose UTI in patients over 65 years. If a patient/resident has a fever (defined as temperature &gt; 37.9°C or 1.5°C increase above baseline occurring on at least 2 occasions in last 12 hours) this suggests they have an infection. Hypothermia (low temperature of &lt;36°C) may also indicate infection, especially in those with co-morbidities (heart or lung disease, diabetes). Some patients/residents may also have non-specific symptoms of infection such as abdominal pain, alteration of behaviour, delirium (confusion) or loss of diabetes control. The information overleaf provides good practice points and evidence sources for prescribers</a:t>
            </a:r>
            <a:endParaRPr lang="en-GB" sz="1000" dirty="0">
              <a:latin typeface="Arial" panose="020B0604020202020204" pitchFamily="34" charset="0"/>
              <a:cs typeface="Arial" panose="020B0604020202020204" pitchFamily="34" charset="0"/>
            </a:endParaRPr>
          </a:p>
        </p:txBody>
      </p:sp>
      <p:sp>
        <p:nvSpPr>
          <p:cNvPr id="1113" name="TextBox 1112"/>
          <p:cNvSpPr txBox="1"/>
          <p:nvPr/>
        </p:nvSpPr>
        <p:spPr>
          <a:xfrm>
            <a:off x="307361" y="3255043"/>
            <a:ext cx="1678148" cy="413746"/>
          </a:xfrm>
          <a:prstGeom prst="rect">
            <a:avLst/>
          </a:prstGeom>
          <a:noFill/>
        </p:spPr>
        <p:txBody>
          <a:bodyPr wrap="square" rtlCol="0">
            <a:spAutoFit/>
          </a:bodyPr>
          <a:lstStyle/>
          <a:p>
            <a:r>
              <a:rPr lang="en-GB" sz="500" dirty="0" smtClean="0"/>
              <a:t>Yellow action boxes provide advice for nursing and care staff</a:t>
            </a:r>
          </a:p>
          <a:p>
            <a:r>
              <a:rPr lang="en-GB" sz="500" dirty="0" smtClean="0"/>
              <a:t>Red action boxes provide advice for nursing staff and prescribers (medical and non-medical</a:t>
            </a:r>
            <a:r>
              <a:rPr lang="en-GB" sz="600" dirty="0" smtClean="0"/>
              <a:t>)</a:t>
            </a:r>
            <a:endParaRPr lang="en-GB" sz="600" dirty="0"/>
          </a:p>
        </p:txBody>
      </p:sp>
      <p:sp>
        <p:nvSpPr>
          <p:cNvPr id="1114" name="TextBox 1113"/>
          <p:cNvSpPr txBox="1"/>
          <p:nvPr/>
        </p:nvSpPr>
        <p:spPr>
          <a:xfrm>
            <a:off x="2207194" y="2602129"/>
            <a:ext cx="3655569" cy="796844"/>
          </a:xfrm>
          <a:prstGeom prst="rect">
            <a:avLst/>
          </a:prstGeom>
          <a:noFill/>
        </p:spPr>
        <p:txBody>
          <a:bodyPr wrap="square" rtlCol="0">
            <a:spAutoFit/>
          </a:bodyPr>
          <a:lstStyle/>
          <a:p>
            <a:r>
              <a:rPr lang="en-GB" sz="600" b="1" dirty="0" smtClean="0">
                <a:solidFill>
                  <a:schemeClr val="bg1"/>
                </a:solidFill>
              </a:rPr>
              <a:t>Are there any symptoms suggestive of non-urinary infection?</a:t>
            </a:r>
          </a:p>
          <a:p>
            <a:endParaRPr lang="en-GB" sz="600" b="1" dirty="0" smtClean="0">
              <a:solidFill>
                <a:schemeClr val="bg1"/>
              </a:solidFill>
            </a:endParaRPr>
          </a:p>
          <a:p>
            <a:r>
              <a:rPr lang="en-GB" sz="600" b="1" dirty="0" smtClean="0">
                <a:solidFill>
                  <a:schemeClr val="bg1"/>
                </a:solidFill>
              </a:rPr>
              <a:t>Respiratory – </a:t>
            </a:r>
            <a:r>
              <a:rPr lang="en-GB" sz="600" dirty="0" smtClean="0">
                <a:solidFill>
                  <a:schemeClr val="bg1"/>
                </a:solidFill>
              </a:rPr>
              <a:t>shortness of breath, cough or sputum (phlegm) production, new pleuritic chest pain (sharp pain across ribs)</a:t>
            </a:r>
          </a:p>
          <a:p>
            <a:r>
              <a:rPr lang="en-GB" sz="600" b="1" dirty="0" smtClean="0">
                <a:solidFill>
                  <a:schemeClr val="bg1"/>
                </a:solidFill>
              </a:rPr>
              <a:t>Gastrointestinal – </a:t>
            </a:r>
            <a:r>
              <a:rPr lang="en-GB" sz="600" dirty="0" smtClean="0">
                <a:solidFill>
                  <a:schemeClr val="bg1"/>
                </a:solidFill>
              </a:rPr>
              <a:t>nausea/vomiting, new abdominal pain, new onset diarrhoea</a:t>
            </a:r>
          </a:p>
          <a:p>
            <a:r>
              <a:rPr lang="en-GB" sz="600" b="1" dirty="0" smtClean="0">
                <a:solidFill>
                  <a:schemeClr val="bg1"/>
                </a:solidFill>
              </a:rPr>
              <a:t>Skin/soft tissue – </a:t>
            </a:r>
            <a:r>
              <a:rPr lang="en-GB" sz="600" dirty="0" smtClean="0">
                <a:solidFill>
                  <a:schemeClr val="bg1"/>
                </a:solidFill>
              </a:rPr>
              <a:t>new redness, warmth, swelling, purulent drainage (pus)</a:t>
            </a:r>
          </a:p>
          <a:p>
            <a:endParaRPr lang="en-GB" sz="500" dirty="0" smtClean="0">
              <a:solidFill>
                <a:schemeClr val="bg1"/>
              </a:solidFill>
            </a:endParaRPr>
          </a:p>
          <a:p>
            <a:endParaRPr lang="en-GB" sz="500" dirty="0">
              <a:solidFill>
                <a:schemeClr val="bg1"/>
              </a:solidFill>
            </a:endParaRPr>
          </a:p>
        </p:txBody>
      </p:sp>
      <p:sp>
        <p:nvSpPr>
          <p:cNvPr id="1115" name="TextBox 1114"/>
          <p:cNvSpPr txBox="1"/>
          <p:nvPr/>
        </p:nvSpPr>
        <p:spPr>
          <a:xfrm>
            <a:off x="2207193" y="3461916"/>
            <a:ext cx="3605690" cy="229858"/>
          </a:xfrm>
          <a:prstGeom prst="rect">
            <a:avLst/>
          </a:prstGeom>
          <a:noFill/>
        </p:spPr>
        <p:txBody>
          <a:bodyPr wrap="square" rtlCol="0">
            <a:spAutoFit/>
          </a:bodyPr>
          <a:lstStyle/>
          <a:p>
            <a:r>
              <a:rPr lang="en-GB" sz="900" b="1" dirty="0" smtClean="0">
                <a:solidFill>
                  <a:schemeClr val="bg1"/>
                </a:solidFill>
              </a:rPr>
              <a:t>Does the patient/resident have a urinary catheter?</a:t>
            </a:r>
            <a:endParaRPr lang="en-GB" sz="900" b="1" dirty="0">
              <a:solidFill>
                <a:schemeClr val="bg1"/>
              </a:solidFill>
            </a:endParaRPr>
          </a:p>
        </p:txBody>
      </p:sp>
      <p:sp>
        <p:nvSpPr>
          <p:cNvPr id="1116" name="TextBox 1115"/>
          <p:cNvSpPr txBox="1"/>
          <p:nvPr/>
        </p:nvSpPr>
        <p:spPr>
          <a:xfrm>
            <a:off x="2559117" y="3668789"/>
            <a:ext cx="288859" cy="168563"/>
          </a:xfrm>
          <a:prstGeom prst="rect">
            <a:avLst/>
          </a:prstGeom>
          <a:noFill/>
        </p:spPr>
        <p:txBody>
          <a:bodyPr wrap="square" rtlCol="0">
            <a:spAutoFit/>
          </a:bodyPr>
          <a:lstStyle/>
          <a:p>
            <a:r>
              <a:rPr lang="en-GB" sz="500" b="1" dirty="0" smtClean="0"/>
              <a:t>Yes</a:t>
            </a:r>
            <a:endParaRPr lang="en-GB" sz="500" b="1" dirty="0"/>
          </a:p>
        </p:txBody>
      </p:sp>
      <p:sp>
        <p:nvSpPr>
          <p:cNvPr id="1117" name="TextBox 1116"/>
          <p:cNvSpPr txBox="1"/>
          <p:nvPr/>
        </p:nvSpPr>
        <p:spPr>
          <a:xfrm>
            <a:off x="3490743" y="3668789"/>
            <a:ext cx="282762" cy="275831"/>
          </a:xfrm>
          <a:prstGeom prst="rect">
            <a:avLst/>
          </a:prstGeom>
          <a:noFill/>
        </p:spPr>
        <p:txBody>
          <a:bodyPr wrap="square" rtlCol="0">
            <a:spAutoFit/>
          </a:bodyPr>
          <a:lstStyle/>
          <a:p>
            <a:r>
              <a:rPr lang="en-GB" sz="600" b="1" dirty="0" smtClean="0"/>
              <a:t>No</a:t>
            </a:r>
          </a:p>
          <a:p>
            <a:endParaRPr lang="en-GB" sz="600" dirty="0"/>
          </a:p>
        </p:txBody>
      </p:sp>
      <p:sp>
        <p:nvSpPr>
          <p:cNvPr id="1118" name="TextBox 1117"/>
          <p:cNvSpPr txBox="1"/>
          <p:nvPr/>
        </p:nvSpPr>
        <p:spPr>
          <a:xfrm>
            <a:off x="229217" y="3806703"/>
            <a:ext cx="2618758" cy="1072675"/>
          </a:xfrm>
          <a:prstGeom prst="rect">
            <a:avLst/>
          </a:prstGeom>
          <a:noFill/>
        </p:spPr>
        <p:txBody>
          <a:bodyPr wrap="square" rtlCol="0">
            <a:spAutoFit/>
          </a:bodyPr>
          <a:lstStyle/>
          <a:p>
            <a:r>
              <a:rPr lang="en-GB" sz="800" b="1" dirty="0" smtClean="0">
                <a:solidFill>
                  <a:schemeClr val="bg1"/>
                </a:solidFill>
              </a:rPr>
              <a:t>Does patient/resident have one or more of following signs or symptoms?</a:t>
            </a:r>
          </a:p>
          <a:p>
            <a:endParaRPr lang="en-GB" sz="800" b="1" dirty="0">
              <a:solidFill>
                <a:schemeClr val="bg1"/>
              </a:solidFill>
            </a:endParaRPr>
          </a:p>
          <a:p>
            <a:pPr marL="171450" indent="-171450">
              <a:buFont typeface="Arial" panose="020B0604020202020204" pitchFamily="34" charset="0"/>
              <a:buChar char="•"/>
            </a:pPr>
            <a:r>
              <a:rPr lang="en-GB" sz="800" b="1" dirty="0" smtClean="0">
                <a:solidFill>
                  <a:schemeClr val="bg1"/>
                </a:solidFill>
              </a:rPr>
              <a:t>Shaking chills (rigours)</a:t>
            </a:r>
          </a:p>
          <a:p>
            <a:pPr marL="171450" indent="-171450">
              <a:buFont typeface="Arial" panose="020B0604020202020204" pitchFamily="34" charset="0"/>
              <a:buChar char="•"/>
            </a:pPr>
            <a:r>
              <a:rPr lang="en-GB" sz="800" b="1" dirty="0" smtClean="0">
                <a:solidFill>
                  <a:schemeClr val="bg1"/>
                </a:solidFill>
              </a:rPr>
              <a:t>New costovertebral (central low back) tenderness</a:t>
            </a:r>
          </a:p>
          <a:p>
            <a:pPr marL="171450" indent="-171450">
              <a:buFont typeface="Arial" panose="020B0604020202020204" pitchFamily="34" charset="0"/>
              <a:buChar char="•"/>
            </a:pPr>
            <a:r>
              <a:rPr lang="en-GB" sz="800" b="1" dirty="0" smtClean="0">
                <a:solidFill>
                  <a:schemeClr val="bg1"/>
                </a:solidFill>
              </a:rPr>
              <a:t>New onset or worsening of pre-existing delirium (confusion) or agitation</a:t>
            </a:r>
          </a:p>
          <a:p>
            <a:endParaRPr lang="en-GB" sz="800" b="1" dirty="0">
              <a:solidFill>
                <a:schemeClr val="bg1"/>
              </a:solidFill>
            </a:endParaRPr>
          </a:p>
        </p:txBody>
      </p:sp>
      <p:sp>
        <p:nvSpPr>
          <p:cNvPr id="1119" name="TextBox 1118"/>
          <p:cNvSpPr txBox="1"/>
          <p:nvPr/>
        </p:nvSpPr>
        <p:spPr>
          <a:xfrm>
            <a:off x="3174520" y="3852675"/>
            <a:ext cx="2688242" cy="1149294"/>
          </a:xfrm>
          <a:prstGeom prst="rect">
            <a:avLst/>
          </a:prstGeom>
          <a:noFill/>
        </p:spPr>
        <p:txBody>
          <a:bodyPr wrap="square" rtlCol="0">
            <a:spAutoFit/>
          </a:bodyPr>
          <a:lstStyle/>
          <a:p>
            <a:r>
              <a:rPr lang="en-GB" sz="700" b="1" dirty="0" smtClean="0">
                <a:solidFill>
                  <a:schemeClr val="bg1"/>
                </a:solidFill>
              </a:rPr>
              <a:t>Does patient/resident have two or more of following signs or symptoms?</a:t>
            </a:r>
          </a:p>
          <a:p>
            <a:endParaRPr lang="en-GB" sz="700" b="1" dirty="0" smtClean="0"/>
          </a:p>
          <a:p>
            <a:pPr marL="171450" indent="-171450">
              <a:buFont typeface="Arial" panose="020B0604020202020204" pitchFamily="34" charset="0"/>
              <a:buChar char="•"/>
            </a:pPr>
            <a:r>
              <a:rPr lang="en-GB" sz="600" b="1" dirty="0" smtClean="0">
                <a:solidFill>
                  <a:schemeClr val="bg1"/>
                </a:solidFill>
              </a:rPr>
              <a:t>Dysuria (pain on urination)</a:t>
            </a:r>
          </a:p>
          <a:p>
            <a:pPr marL="171450" indent="-171450">
              <a:buFont typeface="Arial" panose="020B0604020202020204" pitchFamily="34" charset="0"/>
              <a:buChar char="•"/>
            </a:pPr>
            <a:r>
              <a:rPr lang="en-GB" sz="600" b="1" dirty="0" smtClean="0">
                <a:solidFill>
                  <a:schemeClr val="bg1"/>
                </a:solidFill>
              </a:rPr>
              <a:t>Urgent need to urinate</a:t>
            </a:r>
          </a:p>
          <a:p>
            <a:pPr marL="171450" indent="-171450">
              <a:buFont typeface="Arial" panose="020B0604020202020204" pitchFamily="34" charset="0"/>
              <a:buChar char="•"/>
            </a:pPr>
            <a:r>
              <a:rPr lang="en-GB" sz="600" b="1" dirty="0" smtClean="0">
                <a:solidFill>
                  <a:schemeClr val="bg1"/>
                </a:solidFill>
              </a:rPr>
              <a:t>Frequent need to urinate</a:t>
            </a:r>
          </a:p>
          <a:p>
            <a:pPr marL="171450" indent="-171450">
              <a:buFont typeface="Arial" panose="020B0604020202020204" pitchFamily="34" charset="0"/>
              <a:buChar char="•"/>
            </a:pPr>
            <a:r>
              <a:rPr lang="en-GB" sz="600" b="1" dirty="0" smtClean="0">
                <a:solidFill>
                  <a:schemeClr val="bg1"/>
                </a:solidFill>
              </a:rPr>
              <a:t>New or worsening urinary incontinence</a:t>
            </a:r>
          </a:p>
          <a:p>
            <a:pPr marL="171450" indent="-171450">
              <a:buFont typeface="Arial" panose="020B0604020202020204" pitchFamily="34" charset="0"/>
              <a:buChar char="•"/>
            </a:pPr>
            <a:r>
              <a:rPr lang="en-GB" sz="600" b="1" dirty="0" smtClean="0">
                <a:solidFill>
                  <a:schemeClr val="bg1"/>
                </a:solidFill>
              </a:rPr>
              <a:t>Shaking chills( rigors)</a:t>
            </a:r>
          </a:p>
          <a:p>
            <a:pPr marL="171450" indent="-171450">
              <a:buFont typeface="Arial" panose="020B0604020202020204" pitchFamily="34" charset="0"/>
              <a:buChar char="•"/>
            </a:pPr>
            <a:r>
              <a:rPr lang="en-GB" sz="600" b="1" dirty="0" smtClean="0">
                <a:solidFill>
                  <a:schemeClr val="bg1"/>
                </a:solidFill>
              </a:rPr>
              <a:t>Pain in flank (side of body) or suprapubic (above public bone)</a:t>
            </a:r>
          </a:p>
          <a:p>
            <a:pPr marL="171450" indent="-171450">
              <a:buFont typeface="Arial" panose="020B0604020202020204" pitchFamily="34" charset="0"/>
              <a:buChar char="•"/>
            </a:pPr>
            <a:r>
              <a:rPr lang="en-GB" sz="600" b="1" dirty="0" smtClean="0">
                <a:solidFill>
                  <a:schemeClr val="bg1"/>
                </a:solidFill>
              </a:rPr>
              <a:t>Frank haematuria (visible blood in urine)</a:t>
            </a:r>
          </a:p>
          <a:p>
            <a:pPr marL="171450" indent="-171450">
              <a:buFont typeface="Arial" panose="020B0604020202020204" pitchFamily="34" charset="0"/>
              <a:buChar char="•"/>
            </a:pPr>
            <a:r>
              <a:rPr lang="en-GB" sz="600" b="1" dirty="0" smtClean="0">
                <a:solidFill>
                  <a:schemeClr val="bg1"/>
                </a:solidFill>
              </a:rPr>
              <a:t>New onset or worsening of pre-existing delirium (confusion) or agitation</a:t>
            </a:r>
            <a:endParaRPr lang="en-GB" sz="600" b="1" dirty="0">
              <a:solidFill>
                <a:schemeClr val="bg1"/>
              </a:solidFill>
            </a:endParaRPr>
          </a:p>
        </p:txBody>
      </p:sp>
      <p:sp>
        <p:nvSpPr>
          <p:cNvPr id="1120" name="TextBox 1119"/>
          <p:cNvSpPr txBox="1"/>
          <p:nvPr/>
        </p:nvSpPr>
        <p:spPr>
          <a:xfrm>
            <a:off x="1083874" y="5001970"/>
            <a:ext cx="292172" cy="168563"/>
          </a:xfrm>
          <a:prstGeom prst="rect">
            <a:avLst/>
          </a:prstGeom>
          <a:noFill/>
        </p:spPr>
        <p:txBody>
          <a:bodyPr wrap="square" rtlCol="0">
            <a:spAutoFit/>
          </a:bodyPr>
          <a:lstStyle/>
          <a:p>
            <a:r>
              <a:rPr lang="en-GB" sz="500" b="1" dirty="0" smtClean="0"/>
              <a:t>NO</a:t>
            </a:r>
            <a:endParaRPr lang="en-GB" sz="500" b="1" dirty="0"/>
          </a:p>
        </p:txBody>
      </p:sp>
      <p:sp>
        <p:nvSpPr>
          <p:cNvPr id="1126" name="TextBox 1125"/>
          <p:cNvSpPr txBox="1"/>
          <p:nvPr/>
        </p:nvSpPr>
        <p:spPr>
          <a:xfrm>
            <a:off x="2559116" y="5001969"/>
            <a:ext cx="452426" cy="183887"/>
          </a:xfrm>
          <a:prstGeom prst="rect">
            <a:avLst/>
          </a:prstGeom>
          <a:noFill/>
        </p:spPr>
        <p:txBody>
          <a:bodyPr wrap="square" rtlCol="0">
            <a:spAutoFit/>
          </a:bodyPr>
          <a:lstStyle/>
          <a:p>
            <a:r>
              <a:rPr lang="en-GB" sz="600" b="1" dirty="0" smtClean="0"/>
              <a:t>YES</a:t>
            </a:r>
            <a:endParaRPr lang="en-GB" sz="600" b="1" dirty="0"/>
          </a:p>
        </p:txBody>
      </p:sp>
      <p:sp>
        <p:nvSpPr>
          <p:cNvPr id="1127" name="TextBox 1126"/>
          <p:cNvSpPr txBox="1"/>
          <p:nvPr/>
        </p:nvSpPr>
        <p:spPr>
          <a:xfrm>
            <a:off x="3490743" y="5001969"/>
            <a:ext cx="357950" cy="183887"/>
          </a:xfrm>
          <a:prstGeom prst="rect">
            <a:avLst/>
          </a:prstGeom>
          <a:noFill/>
        </p:spPr>
        <p:txBody>
          <a:bodyPr wrap="square" rtlCol="0">
            <a:spAutoFit/>
          </a:bodyPr>
          <a:lstStyle/>
          <a:p>
            <a:r>
              <a:rPr lang="en-GB" sz="600" b="1" dirty="0" smtClean="0"/>
              <a:t>YES</a:t>
            </a:r>
            <a:endParaRPr lang="en-GB" sz="600" b="1" dirty="0"/>
          </a:p>
        </p:txBody>
      </p:sp>
      <p:sp>
        <p:nvSpPr>
          <p:cNvPr id="1129" name="TextBox 1128"/>
          <p:cNvSpPr txBox="1"/>
          <p:nvPr/>
        </p:nvSpPr>
        <p:spPr>
          <a:xfrm>
            <a:off x="4814198" y="5001970"/>
            <a:ext cx="367403" cy="275831"/>
          </a:xfrm>
          <a:prstGeom prst="rect">
            <a:avLst/>
          </a:prstGeom>
          <a:noFill/>
        </p:spPr>
        <p:txBody>
          <a:bodyPr wrap="square" rtlCol="0">
            <a:spAutoFit/>
          </a:bodyPr>
          <a:lstStyle/>
          <a:p>
            <a:r>
              <a:rPr lang="en-GB" sz="600" b="1" dirty="0" smtClean="0"/>
              <a:t>NO</a:t>
            </a:r>
          </a:p>
          <a:p>
            <a:endParaRPr lang="en-GB" sz="600" dirty="0"/>
          </a:p>
        </p:txBody>
      </p:sp>
      <p:sp>
        <p:nvSpPr>
          <p:cNvPr id="1130" name="TextBox 1129"/>
          <p:cNvSpPr txBox="1"/>
          <p:nvPr/>
        </p:nvSpPr>
        <p:spPr>
          <a:xfrm>
            <a:off x="207049" y="5194671"/>
            <a:ext cx="1815592" cy="413746"/>
          </a:xfrm>
          <a:prstGeom prst="rect">
            <a:avLst/>
          </a:prstGeom>
          <a:noFill/>
        </p:spPr>
        <p:txBody>
          <a:bodyPr wrap="square" rtlCol="0">
            <a:spAutoFit/>
          </a:bodyPr>
          <a:lstStyle/>
          <a:p>
            <a:r>
              <a:rPr lang="en-GB" sz="700" b="1" dirty="0" smtClean="0">
                <a:solidFill>
                  <a:schemeClr val="bg1"/>
                </a:solidFill>
              </a:rPr>
              <a:t>UTI unlikely but continue to monitor symptoms for 72 hours and ensure adequate hydration</a:t>
            </a:r>
            <a:endParaRPr lang="en-GB" sz="700" b="1" dirty="0">
              <a:solidFill>
                <a:schemeClr val="bg1"/>
              </a:solidFill>
            </a:endParaRPr>
          </a:p>
        </p:txBody>
      </p:sp>
      <p:sp>
        <p:nvSpPr>
          <p:cNvPr id="1131" name="TextBox 1130"/>
          <p:cNvSpPr txBox="1"/>
          <p:nvPr/>
        </p:nvSpPr>
        <p:spPr>
          <a:xfrm>
            <a:off x="257483" y="5652496"/>
            <a:ext cx="1791207" cy="398422"/>
          </a:xfrm>
          <a:prstGeom prst="rect">
            <a:avLst/>
          </a:prstGeom>
          <a:noFill/>
        </p:spPr>
        <p:txBody>
          <a:bodyPr wrap="square" rtlCol="0">
            <a:spAutoFit/>
          </a:bodyPr>
          <a:lstStyle/>
          <a:p>
            <a:r>
              <a:rPr lang="en-GB" sz="700" b="1" dirty="0" smtClean="0">
                <a:solidFill>
                  <a:schemeClr val="bg1"/>
                </a:solidFill>
              </a:rPr>
              <a:t>Ongoing fever and development of one or more of above symptoms?</a:t>
            </a:r>
          </a:p>
          <a:p>
            <a:endParaRPr lang="en-GB" sz="600" dirty="0">
              <a:solidFill>
                <a:schemeClr val="bg1"/>
              </a:solidFill>
            </a:endParaRPr>
          </a:p>
        </p:txBody>
      </p:sp>
      <p:sp>
        <p:nvSpPr>
          <p:cNvPr id="1132" name="TextBox 1131"/>
          <p:cNvSpPr txBox="1"/>
          <p:nvPr/>
        </p:nvSpPr>
        <p:spPr>
          <a:xfrm>
            <a:off x="2207193" y="5185857"/>
            <a:ext cx="1735786" cy="670549"/>
          </a:xfrm>
          <a:prstGeom prst="rect">
            <a:avLst/>
          </a:prstGeom>
          <a:noFill/>
        </p:spPr>
        <p:txBody>
          <a:bodyPr wrap="square" rtlCol="0">
            <a:spAutoFit/>
          </a:bodyPr>
          <a:lstStyle/>
          <a:p>
            <a:pPr algn="ctr"/>
            <a:endParaRPr lang="en-GB" dirty="0" smtClean="0">
              <a:solidFill>
                <a:schemeClr val="bg1"/>
              </a:solidFill>
            </a:endParaRPr>
          </a:p>
          <a:p>
            <a:pPr algn="ctr"/>
            <a:r>
              <a:rPr lang="en-GB" dirty="0" smtClean="0">
                <a:solidFill>
                  <a:schemeClr val="bg1"/>
                </a:solidFill>
              </a:rPr>
              <a:t>UTI likely</a:t>
            </a:r>
            <a:endParaRPr lang="en-GB" dirty="0">
              <a:solidFill>
                <a:schemeClr val="bg1"/>
              </a:solidFill>
            </a:endParaRPr>
          </a:p>
        </p:txBody>
      </p:sp>
      <p:sp>
        <p:nvSpPr>
          <p:cNvPr id="1133" name="TextBox 1132"/>
          <p:cNvSpPr txBox="1"/>
          <p:nvPr/>
        </p:nvSpPr>
        <p:spPr>
          <a:xfrm>
            <a:off x="4106472" y="5185856"/>
            <a:ext cx="1808387" cy="597633"/>
          </a:xfrm>
          <a:prstGeom prst="rect">
            <a:avLst/>
          </a:prstGeom>
          <a:noFill/>
        </p:spPr>
        <p:txBody>
          <a:bodyPr wrap="square" rtlCol="0">
            <a:spAutoFit/>
          </a:bodyPr>
          <a:lstStyle/>
          <a:p>
            <a:r>
              <a:rPr lang="en-GB" sz="700" b="1" dirty="0" smtClean="0">
                <a:solidFill>
                  <a:schemeClr val="bg1"/>
                </a:solidFill>
              </a:rPr>
              <a:t>UTI unlikely but continue to monitor symptoms for 72 hours and ensure adequate hydration</a:t>
            </a:r>
          </a:p>
          <a:p>
            <a:endParaRPr lang="en-GB" sz="600" dirty="0">
              <a:solidFill>
                <a:schemeClr val="bg1"/>
              </a:solidFill>
            </a:endParaRPr>
          </a:p>
          <a:p>
            <a:endParaRPr lang="en-GB" sz="600" dirty="0">
              <a:solidFill>
                <a:schemeClr val="bg1"/>
              </a:solidFill>
            </a:endParaRPr>
          </a:p>
        </p:txBody>
      </p:sp>
      <p:sp>
        <p:nvSpPr>
          <p:cNvPr id="1136" name="TextBox 1135"/>
          <p:cNvSpPr txBox="1"/>
          <p:nvPr/>
        </p:nvSpPr>
        <p:spPr>
          <a:xfrm>
            <a:off x="4127990" y="5652496"/>
            <a:ext cx="1786868" cy="490366"/>
          </a:xfrm>
          <a:prstGeom prst="rect">
            <a:avLst/>
          </a:prstGeom>
          <a:noFill/>
        </p:spPr>
        <p:txBody>
          <a:bodyPr wrap="square" rtlCol="0">
            <a:spAutoFit/>
          </a:bodyPr>
          <a:lstStyle/>
          <a:p>
            <a:endParaRPr lang="en-GB" sz="600" dirty="0" smtClean="0">
              <a:solidFill>
                <a:schemeClr val="bg1"/>
              </a:solidFill>
            </a:endParaRPr>
          </a:p>
          <a:p>
            <a:r>
              <a:rPr lang="en-GB" sz="700" b="1" dirty="0" smtClean="0">
                <a:solidFill>
                  <a:schemeClr val="bg1"/>
                </a:solidFill>
              </a:rPr>
              <a:t>Ongoing fever and development of two or more of above symptoms?</a:t>
            </a:r>
          </a:p>
          <a:p>
            <a:endParaRPr lang="en-GB" sz="600" dirty="0">
              <a:solidFill>
                <a:schemeClr val="bg1"/>
              </a:solidFill>
            </a:endParaRPr>
          </a:p>
        </p:txBody>
      </p:sp>
      <p:sp>
        <p:nvSpPr>
          <p:cNvPr id="9" name="TextBox 8"/>
          <p:cNvSpPr txBox="1"/>
          <p:nvPr/>
        </p:nvSpPr>
        <p:spPr>
          <a:xfrm>
            <a:off x="3848694" y="3298669"/>
            <a:ext cx="476817" cy="275831"/>
          </a:xfrm>
          <a:prstGeom prst="rect">
            <a:avLst/>
          </a:prstGeom>
          <a:noFill/>
        </p:spPr>
        <p:txBody>
          <a:bodyPr wrap="square" rtlCol="0">
            <a:spAutoFit/>
          </a:bodyPr>
          <a:lstStyle/>
          <a:p>
            <a:r>
              <a:rPr lang="en-GB" sz="600" b="1" dirty="0" smtClean="0"/>
              <a:t>NO</a:t>
            </a:r>
          </a:p>
          <a:p>
            <a:endParaRPr lang="en-GB" sz="600" dirty="0"/>
          </a:p>
        </p:txBody>
      </p:sp>
      <p:sp>
        <p:nvSpPr>
          <p:cNvPr id="25" name="TextBox 24"/>
          <p:cNvSpPr txBox="1"/>
          <p:nvPr/>
        </p:nvSpPr>
        <p:spPr>
          <a:xfrm>
            <a:off x="1976619" y="5744438"/>
            <a:ext cx="261610" cy="337941"/>
          </a:xfrm>
          <a:prstGeom prst="rect">
            <a:avLst/>
          </a:prstGeom>
          <a:noFill/>
        </p:spPr>
        <p:txBody>
          <a:bodyPr vert="vert" wrap="square" rtlCol="0">
            <a:spAutoFit/>
          </a:bodyPr>
          <a:lstStyle/>
          <a:p>
            <a:r>
              <a:rPr lang="en-GB" sz="500" b="1" dirty="0" smtClean="0"/>
              <a:t>YES</a:t>
            </a:r>
            <a:endParaRPr lang="en-GB" sz="500" b="1" dirty="0"/>
          </a:p>
        </p:txBody>
      </p:sp>
      <p:sp>
        <p:nvSpPr>
          <p:cNvPr id="42" name="TextBox 41"/>
          <p:cNvSpPr txBox="1"/>
          <p:nvPr/>
        </p:nvSpPr>
        <p:spPr>
          <a:xfrm>
            <a:off x="3839734" y="5744439"/>
            <a:ext cx="338554" cy="256572"/>
          </a:xfrm>
          <a:prstGeom prst="rect">
            <a:avLst/>
          </a:prstGeom>
          <a:noFill/>
        </p:spPr>
        <p:txBody>
          <a:bodyPr vert="vert" wrap="square" rtlCol="0">
            <a:spAutoFit/>
          </a:bodyPr>
          <a:lstStyle/>
          <a:p>
            <a:r>
              <a:rPr lang="en-GB" sz="500" b="1" dirty="0" smtClean="0"/>
              <a:t>YES</a:t>
            </a:r>
          </a:p>
          <a:p>
            <a:endParaRPr lang="en-GB" sz="500" dirty="0"/>
          </a:p>
        </p:txBody>
      </p:sp>
      <p:sp>
        <p:nvSpPr>
          <p:cNvPr id="138" name="TextBox 137"/>
          <p:cNvSpPr txBox="1"/>
          <p:nvPr/>
        </p:nvSpPr>
        <p:spPr>
          <a:xfrm>
            <a:off x="3669718" y="0"/>
            <a:ext cx="5210628" cy="382862"/>
          </a:xfrm>
          <a:prstGeom prst="rect">
            <a:avLst/>
          </a:prstGeom>
          <a:noFill/>
        </p:spPr>
        <p:txBody>
          <a:bodyPr wrap="square" rtlCol="0">
            <a:spAutoFit/>
          </a:bodyPr>
          <a:lstStyle/>
          <a:p>
            <a:pPr algn="ctr"/>
            <a:r>
              <a:rPr lang="en-GB" b="1" dirty="0" smtClean="0">
                <a:solidFill>
                  <a:srgbClr val="FF0000"/>
                </a:solidFill>
              </a:rPr>
              <a:t> ----- DRAFT FORM FOR COMMENTS ------</a:t>
            </a:r>
            <a:endParaRPr lang="en-GB" b="1" dirty="0">
              <a:solidFill>
                <a:srgbClr val="FF0000"/>
              </a:solidFill>
            </a:endParaRPr>
          </a:p>
        </p:txBody>
      </p:sp>
    </p:spTree>
    <p:extLst>
      <p:ext uri="{BB962C8B-B14F-4D97-AF65-F5344CB8AC3E}">
        <p14:creationId xmlns:p14="http://schemas.microsoft.com/office/powerpoint/2010/main" val="361888002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1884</TotalTime>
  <Words>1151</Words>
  <Application>Microsoft Office PowerPoint</Application>
  <PresentationFormat>Custom</PresentationFormat>
  <Paragraphs>158</Paragraphs>
  <Slides>2</Slides>
  <Notes>1</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Amanda Slatter</dc:creator>
  <cp:lastModifiedBy>Costas Vasiliou</cp:lastModifiedBy>
  <cp:revision>86</cp:revision>
  <cp:lastPrinted>2019-05-30T08:22:06Z</cp:lastPrinted>
  <dcterms:created xsi:type="dcterms:W3CDTF">2014-11-20T14:57:08Z</dcterms:created>
  <dcterms:modified xsi:type="dcterms:W3CDTF">2021-04-23T09:57:47Z</dcterms:modified>
</cp:coreProperties>
</file>