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4"/>
    <p:sldMasterId id="2147483682" r:id="rId5"/>
    <p:sldMasterId id="2147483684" r:id="rId6"/>
  </p:sldMasterIdLst>
  <p:notesMasterIdLst>
    <p:notesMasterId r:id="rId17"/>
  </p:notesMasterIdLst>
  <p:handoutMasterIdLst>
    <p:handoutMasterId r:id="rId18"/>
  </p:handoutMasterIdLst>
  <p:sldIdLst>
    <p:sldId id="389" r:id="rId7"/>
    <p:sldId id="390" r:id="rId8"/>
    <p:sldId id="392" r:id="rId9"/>
    <p:sldId id="375" r:id="rId10"/>
    <p:sldId id="366" r:id="rId11"/>
    <p:sldId id="367" r:id="rId12"/>
    <p:sldId id="383" r:id="rId13"/>
    <p:sldId id="356" r:id="rId14"/>
    <p:sldId id="377" r:id="rId15"/>
    <p:sldId id="39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e Brightman" initials="JB" lastIdx="1" clrIdx="0">
    <p:extLst>
      <p:ext uri="{19B8F6BF-5375-455C-9EA6-DF929625EA0E}">
        <p15:presenceInfo xmlns:p15="http://schemas.microsoft.com/office/powerpoint/2012/main" userId="S::Jane.Brightman@skillsforcare.org.uk::43dc2628-6938-45aa-a18c-2b7479784acc" providerId="AD"/>
      </p:ext>
    </p:extLst>
  </p:cmAuthor>
  <p:cmAuthor id="2" name="Jo Hawkins" initials="JH" lastIdx="1" clrIdx="1">
    <p:extLst>
      <p:ext uri="{19B8F6BF-5375-455C-9EA6-DF929625EA0E}">
        <p15:presenceInfo xmlns:p15="http://schemas.microsoft.com/office/powerpoint/2012/main" userId="S::Jo.Hawkins@skillsforcare.org.uk::de2f5101-fd6d-4722-addb-c4f4d1e5720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E87722"/>
    <a:srgbClr val="FFB81C"/>
    <a:srgbClr val="A20067"/>
    <a:srgbClr val="003057"/>
    <a:srgbClr val="008C95"/>
    <a:srgbClr val="CACACA"/>
    <a:srgbClr val="BA0C2F"/>
    <a:srgbClr val="00A651"/>
    <a:srgbClr val="3300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23" autoAdjust="0"/>
    <p:restoredTop sz="61404" autoAdjust="0"/>
  </p:normalViewPr>
  <p:slideViewPr>
    <p:cSldViewPr snapToGrid="0" snapToObjects="1">
      <p:cViewPr varScale="1">
        <p:scale>
          <a:sx n="41" d="100"/>
          <a:sy n="41" d="100"/>
        </p:scale>
        <p:origin x="2168" y="2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244"/>
    </p:cViewPr>
  </p:sorterViewPr>
  <p:notesViewPr>
    <p:cSldViewPr snapToGrid="0" snapToObjects="1">
      <p:cViewPr varScale="1">
        <p:scale>
          <a:sx n="126" d="100"/>
          <a:sy n="126" d="100"/>
        </p:scale>
        <p:origin x="4272"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10D1C5-C611-6044-ADE7-20462F95D6E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9C678EB7-8683-3D4A-B257-9724A20B80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F3CB820-A449-A448-B1AD-1FAD9D18D087}" type="datetimeFigureOut">
              <a:rPr lang="en-GB" smtClean="0"/>
              <a:t>28/10/2020</a:t>
            </a:fld>
            <a:endParaRPr lang="en-GB" dirty="0"/>
          </a:p>
        </p:txBody>
      </p:sp>
      <p:sp>
        <p:nvSpPr>
          <p:cNvPr id="4" name="Footer Placeholder 3">
            <a:extLst>
              <a:ext uri="{FF2B5EF4-FFF2-40B4-BE49-F238E27FC236}">
                <a16:creationId xmlns:a16="http://schemas.microsoft.com/office/drawing/2014/main" id="{6B0332AA-E1A7-E148-9409-B1201AB906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9A609170-FEDA-1D42-9A85-9C75F30CC5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9408056-F800-D243-93C1-74005A17F04A}" type="slidenum">
              <a:rPr lang="en-GB" smtClean="0"/>
              <a:t>‹#›</a:t>
            </a:fld>
            <a:endParaRPr lang="en-GB" dirty="0"/>
          </a:p>
        </p:txBody>
      </p:sp>
    </p:spTree>
    <p:extLst>
      <p:ext uri="{BB962C8B-B14F-4D97-AF65-F5344CB8AC3E}">
        <p14:creationId xmlns:p14="http://schemas.microsoft.com/office/powerpoint/2010/main" val="3063004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CE30D2-496F-4335-94FD-7CD205B40B2C}" type="datetimeFigureOut">
              <a:rPr lang="en-GB" smtClean="0"/>
              <a:t>28/10/2020</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EB467E-689E-4776-8297-2FB7C7A995D4}" type="slidenum">
              <a:rPr lang="en-GB" smtClean="0"/>
              <a:t>‹#›</a:t>
            </a:fld>
            <a:endParaRPr lang="en-GB" dirty="0"/>
          </a:p>
        </p:txBody>
      </p:sp>
    </p:spTree>
    <p:extLst>
      <p:ext uri="{BB962C8B-B14F-4D97-AF65-F5344CB8AC3E}">
        <p14:creationId xmlns:p14="http://schemas.microsoft.com/office/powerpoint/2010/main" val="2962012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eur01.safelinks.protection.outlook.com/?url=https%3A%2F%2Fevents.skillsforcare.org.uk%2Fskillsforcare%2F1035%2Fhome&amp;data=04%7C01%7CVictoria.Collier%40skillsforcare.org.uk%7Ce65e2a731f134f0a33f108d871184bae%7C5c317017415d43e6ada17668f9ad3f9f%7C0%7C0%7C637383696464886080%7CUnknown%7CTWFpbGZsb3d8eyJWIjoiMC4wLjAwMDAiLCJQIjoiV2luMzIiLCJBTiI6Ik1haWwiLCJXVCI6Mn0%3D%7C1000&amp;sdata=BU6lvh4RiKVRmiKTJFCUEeNnGF%2BNREYIirgLL%2BKXhwI%3D&amp;reserved=0"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s://eur01.safelinks.protection.outlook.com/?url=https%3A%2F%2Fevents.skillsforcare.org.uk%2Fskillsforcare%2F1038%2Fhome&amp;data=04%7C01%7CVictoria.Collier%40skillsforcare.org.uk%7Ce65e2a731f134f0a33f108d871184bae%7C5c317017415d43e6ada17668f9ad3f9f%7C0%7C0%7C637383696464896078%7CUnknown%7CTWFpbGZsb3d8eyJWIjoiMC4wLjAwMDAiLCJQIjoiV2luMzIiLCJBTiI6Ik1haWwiLCJXVCI6Mn0%3D%7C1000&amp;sdata=sPbXTmxJ7%2FexGRTxhqZzjBuuprnBMe7iGoZdA%2FFRvcM%3D&amp;reserved=0" TargetMode="External"/><Relationship Id="rId5" Type="http://schemas.openxmlformats.org/officeDocument/2006/relationships/hyperlink" Target="https://eur01.safelinks.protection.outlook.com/?url=https%3A%2F%2Fevents.skillsforcare.org.uk%2Fskillsforcare%2F1037%2Fhome&amp;data=04%7C01%7CVictoria.Collier%40skillsforcare.org.uk%7Ce65e2a731f134f0a33f108d871184bae%7C5c317017415d43e6ada17668f9ad3f9f%7C0%7C0%7C637383696464896078%7CUnknown%7CTWFpbGZsb3d8eyJWIjoiMC4wLjAwMDAiLCJQIjoiV2luMzIiLCJBTiI6Ik1haWwiLCJXVCI6Mn0%3D%7C1000&amp;sdata=4FjRQjjUaB%2Bw%2BZtJEZbXJYdzLcymdhk34CNkcYSjT%2BY%3D&amp;reserved=0" TargetMode="External"/><Relationship Id="rId4" Type="http://schemas.openxmlformats.org/officeDocument/2006/relationships/hyperlink" Target="https://eur01.safelinks.protection.outlook.com/?url=https%3A%2F%2Fevents.skillsforcare.org.uk%2Fskillsforcare%2F1036%2Fhome&amp;data=04%7C01%7CVictoria.Collier%40skillsforcare.org.uk%7Ce65e2a731f134f0a33f108d871184bae%7C5c317017415d43e6ada17668f9ad3f9f%7C0%7C0%7C637383696464886080%7CUnknown%7CTWFpbGZsb3d8eyJWIjoiMC4wLjAwMDAiLCJQIjoiV2luMzIiLCJBTiI6Ik1haWwiLCJXVCI6Mn0%3D%7C1000&amp;sdata=%2F2TNw3COacRAzYg4bbKLELbbluPTsp857utbjw13Yvg%3D&amp;reserved=0"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u="none" strike="noStrike" cap="none" dirty="0">
                <a:solidFill>
                  <a:schemeClr val="dk1"/>
                </a:solidFill>
                <a:effectLst/>
                <a:latin typeface="+mn-lt"/>
                <a:ea typeface="Calibri"/>
                <a:cs typeface="Calibri"/>
                <a:sym typeface="Calibri"/>
              </a:rPr>
              <a:t>Note: The events page linked at the bottom is being updated to include</a:t>
            </a:r>
            <a:r>
              <a:rPr lang="en-GB" sz="1200" b="1" i="0" u="none" strike="noStrike" cap="none" baseline="0" dirty="0">
                <a:solidFill>
                  <a:schemeClr val="dk1"/>
                </a:solidFill>
                <a:effectLst/>
                <a:latin typeface="+mn-lt"/>
                <a:ea typeface="Calibri"/>
                <a:cs typeface="Calibri"/>
                <a:sym typeface="Calibri"/>
              </a:rPr>
              <a:t> these so they may not appear immediately.</a:t>
            </a:r>
          </a:p>
          <a:p>
            <a:endParaRPr lang="en-GB" sz="1200" b="1" i="0" u="none" strike="noStrike" cap="none" dirty="0">
              <a:solidFill>
                <a:schemeClr val="dk1"/>
              </a:solidFill>
              <a:effectLst/>
              <a:latin typeface="+mn-lt"/>
              <a:ea typeface="Calibri"/>
              <a:cs typeface="Calibri"/>
              <a:sym typeface="Calibri"/>
            </a:endParaRPr>
          </a:p>
          <a:p>
            <a:r>
              <a:rPr lang="en-GB" sz="1200" b="0" i="0" u="none" strike="noStrike" cap="none" dirty="0">
                <a:solidFill>
                  <a:schemeClr val="dk1"/>
                </a:solidFill>
                <a:effectLst/>
                <a:latin typeface="+mn-lt"/>
                <a:ea typeface="Calibri"/>
                <a:cs typeface="Calibri"/>
                <a:sym typeface="Calibri"/>
              </a:rPr>
              <a:t>Skills for Care is interested in your expert insight and experience to help us review the content of three important adult social care qualifications for care workers and managers: Level 3 Diploma in Adult Care, Level 4 Certificate in Principles of Leadership and Management in Adult Care and Level 5 Diploma in Leadership and Management in Adult Care. </a:t>
            </a:r>
          </a:p>
          <a:p>
            <a:r>
              <a:rPr lang="en-GB" sz="1200" b="0" i="0" u="none" strike="noStrike" cap="none" dirty="0">
                <a:solidFill>
                  <a:schemeClr val="dk1"/>
                </a:solidFill>
                <a:effectLst/>
                <a:latin typeface="+mn-lt"/>
                <a:ea typeface="Calibri"/>
                <a:cs typeface="Calibri"/>
                <a:sym typeface="Calibri"/>
              </a:rPr>
              <a:t>Join us at our online consultation events to tell us about your priorities for care workers’ and managers’ learning and development. </a:t>
            </a:r>
          </a:p>
          <a:p>
            <a:r>
              <a:rPr lang="en-GB" sz="1200" b="1" i="0" u="none" strike="noStrike" cap="none" dirty="0">
                <a:solidFill>
                  <a:schemeClr val="dk1"/>
                </a:solidFill>
                <a:effectLst/>
                <a:latin typeface="+mn-lt"/>
                <a:ea typeface="Calibri"/>
                <a:cs typeface="Calibri"/>
                <a:sym typeface="Calibri"/>
              </a:rPr>
              <a:t>Register to attend</a:t>
            </a:r>
            <a:br>
              <a:rPr lang="en-GB" sz="1200" b="0" i="0" u="none" strike="noStrike" cap="none" dirty="0">
                <a:solidFill>
                  <a:schemeClr val="dk1"/>
                </a:solidFill>
                <a:effectLst/>
                <a:latin typeface="+mn-lt"/>
                <a:ea typeface="Calibri"/>
                <a:cs typeface="Calibri"/>
                <a:sym typeface="Calibri"/>
              </a:rPr>
            </a:br>
            <a:r>
              <a:rPr lang="en-GB" sz="1200" b="1" i="0" u="none" strike="noStrike" cap="none" dirty="0">
                <a:solidFill>
                  <a:schemeClr val="dk1"/>
                </a:solidFill>
                <a:effectLst/>
                <a:latin typeface="+mn-lt"/>
                <a:ea typeface="Calibri"/>
                <a:cs typeface="Calibri"/>
                <a:sym typeface="Calibri"/>
              </a:rPr>
              <a:t>Learning and development professionals:</a:t>
            </a:r>
            <a:br>
              <a:rPr lang="en-GB" sz="1200" b="0" i="0" u="none" strike="noStrike" cap="none" dirty="0">
                <a:solidFill>
                  <a:schemeClr val="dk1"/>
                </a:solidFill>
                <a:effectLst/>
                <a:latin typeface="+mn-lt"/>
                <a:ea typeface="Calibri"/>
                <a:cs typeface="Calibri"/>
                <a:sym typeface="Calibri"/>
              </a:rPr>
            </a:br>
            <a:r>
              <a:rPr lang="en-GB" sz="1200" b="0" i="0" u="none" strike="noStrike" cap="none" dirty="0">
                <a:solidFill>
                  <a:schemeClr val="dk1"/>
                </a:solidFill>
                <a:effectLst/>
                <a:latin typeface="+mn-lt"/>
                <a:ea typeface="Calibri"/>
                <a:cs typeface="Calibri"/>
                <a:sym typeface="Calibri"/>
              </a:rPr>
              <a:t>Monday 2 November, 14:00-15:00 </a:t>
            </a:r>
            <a:r>
              <a:rPr lang="en-GB" sz="1200" b="1" i="0" u="none" strike="noStrike" cap="none" dirty="0">
                <a:solidFill>
                  <a:schemeClr val="dk1"/>
                </a:solidFill>
                <a:effectLst/>
                <a:latin typeface="+mn-lt"/>
                <a:ea typeface="Calibri"/>
                <a:cs typeface="Calibri"/>
                <a:sym typeface="Calibri"/>
              </a:rPr>
              <a:t> ➥</a:t>
            </a:r>
            <a:r>
              <a:rPr lang="en-GB" sz="1200" b="0" i="0" u="none" strike="noStrike" cap="none" dirty="0">
                <a:solidFill>
                  <a:schemeClr val="dk1"/>
                </a:solidFill>
                <a:effectLst/>
                <a:latin typeface="+mn-lt"/>
                <a:ea typeface="Calibri"/>
                <a:cs typeface="Calibri"/>
                <a:sym typeface="Calibri"/>
              </a:rPr>
              <a:t> </a:t>
            </a:r>
            <a:r>
              <a:rPr lang="en-GB" sz="1200" b="0" i="0" u="sng" strike="noStrike" cap="none" dirty="0">
                <a:solidFill>
                  <a:schemeClr val="dk1"/>
                </a:solidFill>
                <a:effectLst/>
                <a:latin typeface="+mn-lt"/>
                <a:ea typeface="Calibri"/>
                <a:cs typeface="Calibri"/>
                <a:sym typeface="Calibri"/>
                <a:hlinkClick r:id="rId3"/>
              </a:rPr>
              <a:t>Register</a:t>
            </a:r>
            <a:br>
              <a:rPr lang="en-GB" sz="1200" b="0" i="0" u="none" strike="noStrike" cap="none" dirty="0">
                <a:solidFill>
                  <a:schemeClr val="dk1"/>
                </a:solidFill>
                <a:effectLst/>
                <a:latin typeface="+mn-lt"/>
                <a:ea typeface="Calibri"/>
                <a:cs typeface="Calibri"/>
                <a:sym typeface="Calibri"/>
              </a:rPr>
            </a:br>
            <a:br>
              <a:rPr lang="en-GB" sz="1200" b="0" i="0" u="none" strike="noStrike" cap="none" dirty="0">
                <a:solidFill>
                  <a:schemeClr val="dk1"/>
                </a:solidFill>
                <a:effectLst/>
                <a:latin typeface="+mn-lt"/>
                <a:ea typeface="Calibri"/>
                <a:cs typeface="Calibri"/>
                <a:sym typeface="Calibri"/>
              </a:rPr>
            </a:br>
            <a:r>
              <a:rPr lang="en-GB" sz="1200" b="1" i="0" u="none" strike="noStrike" cap="none" dirty="0">
                <a:solidFill>
                  <a:schemeClr val="dk1"/>
                </a:solidFill>
                <a:effectLst/>
                <a:latin typeface="+mn-lt"/>
                <a:ea typeface="Calibri"/>
                <a:cs typeface="Calibri"/>
                <a:sym typeface="Calibri"/>
              </a:rPr>
              <a:t>Care providers, sector leaders and commissioners:</a:t>
            </a:r>
            <a:br>
              <a:rPr lang="en-GB" sz="1200" b="0" i="0" u="none" strike="noStrike" cap="none" dirty="0">
                <a:solidFill>
                  <a:schemeClr val="dk1"/>
                </a:solidFill>
                <a:effectLst/>
                <a:latin typeface="+mn-lt"/>
                <a:ea typeface="Calibri"/>
                <a:cs typeface="Calibri"/>
                <a:sym typeface="Calibri"/>
              </a:rPr>
            </a:br>
            <a:r>
              <a:rPr lang="en-GB" sz="1200" b="0" i="0" u="none" strike="noStrike" cap="none" dirty="0">
                <a:solidFill>
                  <a:schemeClr val="dk1"/>
                </a:solidFill>
                <a:effectLst/>
                <a:latin typeface="+mn-lt"/>
                <a:ea typeface="Calibri"/>
                <a:cs typeface="Calibri"/>
                <a:sym typeface="Calibri"/>
              </a:rPr>
              <a:t>Wednesday 4 November, 14:00-15:00 </a:t>
            </a:r>
            <a:r>
              <a:rPr lang="en-GB" sz="1200" b="1" i="0" u="none" strike="noStrike" cap="none" dirty="0">
                <a:solidFill>
                  <a:schemeClr val="dk1"/>
                </a:solidFill>
                <a:effectLst/>
                <a:latin typeface="+mn-lt"/>
                <a:ea typeface="Calibri"/>
                <a:cs typeface="Calibri"/>
                <a:sym typeface="Calibri"/>
              </a:rPr>
              <a:t> ➥ </a:t>
            </a:r>
            <a:r>
              <a:rPr lang="en-GB" sz="1200" b="0" i="0" u="sng" strike="noStrike" cap="none" dirty="0">
                <a:solidFill>
                  <a:schemeClr val="dk1"/>
                </a:solidFill>
                <a:effectLst/>
                <a:latin typeface="+mn-lt"/>
                <a:ea typeface="Calibri"/>
                <a:cs typeface="Calibri"/>
                <a:sym typeface="Calibri"/>
                <a:hlinkClick r:id="rId4"/>
              </a:rPr>
              <a:t>Register</a:t>
            </a:r>
            <a:br>
              <a:rPr lang="en-GB" sz="1200" b="0" i="0" u="none" strike="noStrike" cap="none" dirty="0">
                <a:solidFill>
                  <a:schemeClr val="dk1"/>
                </a:solidFill>
                <a:effectLst/>
                <a:latin typeface="+mn-lt"/>
                <a:ea typeface="Calibri"/>
                <a:cs typeface="Calibri"/>
                <a:sym typeface="Calibri"/>
              </a:rPr>
            </a:br>
            <a:r>
              <a:rPr lang="en-GB" sz="1200" b="0" i="0" u="none" strike="noStrike" cap="none" dirty="0">
                <a:solidFill>
                  <a:schemeClr val="dk1"/>
                </a:solidFill>
                <a:effectLst/>
                <a:latin typeface="+mn-lt"/>
                <a:ea typeface="Calibri"/>
                <a:cs typeface="Calibri"/>
                <a:sym typeface="Calibri"/>
              </a:rPr>
              <a:t>Thursday 5 November, 11;00-12:00 </a:t>
            </a:r>
            <a:r>
              <a:rPr lang="en-GB" sz="1200" b="1" i="0" u="none" strike="noStrike" cap="none" dirty="0">
                <a:solidFill>
                  <a:schemeClr val="dk1"/>
                </a:solidFill>
                <a:effectLst/>
                <a:latin typeface="+mn-lt"/>
                <a:ea typeface="Calibri"/>
                <a:cs typeface="Calibri"/>
                <a:sym typeface="Calibri"/>
              </a:rPr>
              <a:t> ➥ </a:t>
            </a:r>
            <a:r>
              <a:rPr lang="en-GB" sz="1200" b="0" i="0" u="sng" strike="noStrike" cap="none" dirty="0">
                <a:solidFill>
                  <a:schemeClr val="dk1"/>
                </a:solidFill>
                <a:effectLst/>
                <a:latin typeface="+mn-lt"/>
                <a:ea typeface="Calibri"/>
                <a:cs typeface="Calibri"/>
                <a:sym typeface="Calibri"/>
                <a:hlinkClick r:id="rId5"/>
              </a:rPr>
              <a:t>Register</a:t>
            </a:r>
            <a:r>
              <a:rPr lang="en-GB" sz="1200" b="0" i="0" u="none" strike="noStrike" cap="none" dirty="0">
                <a:solidFill>
                  <a:schemeClr val="dk1"/>
                </a:solidFill>
                <a:effectLst/>
                <a:latin typeface="+mn-lt"/>
                <a:ea typeface="Calibri"/>
                <a:cs typeface="Calibri"/>
                <a:sym typeface="Calibri"/>
              </a:rPr>
              <a:t>  </a:t>
            </a:r>
          </a:p>
          <a:p>
            <a:br>
              <a:rPr lang="en-GB" sz="1200" b="0" i="0" u="none" strike="noStrike" cap="none" dirty="0">
                <a:solidFill>
                  <a:schemeClr val="dk1"/>
                </a:solidFill>
                <a:effectLst/>
                <a:latin typeface="+mn-lt"/>
                <a:ea typeface="Calibri"/>
                <a:cs typeface="Calibri"/>
                <a:sym typeface="Calibri"/>
              </a:rPr>
            </a:br>
            <a:r>
              <a:rPr lang="en-GB" sz="1200" b="1" i="0" u="none" strike="noStrike" cap="none" dirty="0">
                <a:solidFill>
                  <a:schemeClr val="dk1"/>
                </a:solidFill>
                <a:effectLst/>
                <a:latin typeface="+mn-lt"/>
                <a:ea typeface="Calibri"/>
                <a:cs typeface="Calibri"/>
                <a:sym typeface="Calibri"/>
              </a:rPr>
              <a:t>Care workers:</a:t>
            </a:r>
            <a:br>
              <a:rPr lang="en-GB" sz="1200" b="0" i="0" u="none" strike="noStrike" cap="none" dirty="0">
                <a:solidFill>
                  <a:schemeClr val="dk1"/>
                </a:solidFill>
                <a:effectLst/>
                <a:latin typeface="+mn-lt"/>
                <a:ea typeface="Calibri"/>
                <a:cs typeface="Calibri"/>
                <a:sym typeface="Calibri"/>
              </a:rPr>
            </a:br>
            <a:r>
              <a:rPr lang="en-GB" sz="1200" b="0" i="0" u="none" strike="noStrike" cap="none" dirty="0">
                <a:solidFill>
                  <a:schemeClr val="dk1"/>
                </a:solidFill>
                <a:effectLst/>
                <a:latin typeface="+mn-lt"/>
                <a:ea typeface="Calibri"/>
                <a:cs typeface="Calibri"/>
                <a:sym typeface="Calibri"/>
              </a:rPr>
              <a:t>Thursday 5 November, 14:00-15:00 </a:t>
            </a:r>
            <a:r>
              <a:rPr lang="en-GB" sz="1200" b="1" i="0" u="none" strike="noStrike" cap="none" dirty="0">
                <a:solidFill>
                  <a:schemeClr val="dk1"/>
                </a:solidFill>
                <a:effectLst/>
                <a:latin typeface="+mn-lt"/>
                <a:ea typeface="Calibri"/>
                <a:cs typeface="Calibri"/>
                <a:sym typeface="Calibri"/>
              </a:rPr>
              <a:t> ➥ </a:t>
            </a:r>
            <a:r>
              <a:rPr lang="en-GB" sz="1200" b="0" i="0" u="sng" strike="noStrike" cap="none" dirty="0">
                <a:solidFill>
                  <a:schemeClr val="dk1"/>
                </a:solidFill>
                <a:effectLst/>
                <a:latin typeface="+mn-lt"/>
                <a:ea typeface="Calibri"/>
                <a:cs typeface="Calibri"/>
                <a:sym typeface="Calibri"/>
                <a:hlinkClick r:id="rId6"/>
              </a:rPr>
              <a:t>Register</a:t>
            </a:r>
            <a:endParaRPr lang="en-GB" dirty="0"/>
          </a:p>
          <a:p>
            <a:endParaRPr lang="en-GB" dirty="0"/>
          </a:p>
        </p:txBody>
      </p:sp>
      <p:sp>
        <p:nvSpPr>
          <p:cNvPr id="4" name="Slide Number Placeholder 3"/>
          <p:cNvSpPr>
            <a:spLocks noGrp="1"/>
          </p:cNvSpPr>
          <p:nvPr>
            <p:ph type="sldNum" sz="quarter" idx="10"/>
          </p:nvPr>
        </p:nvSpPr>
        <p:spPr/>
        <p:txBody>
          <a:bodyPr/>
          <a:lstStyle/>
          <a:p>
            <a:fld id="{A5EB467E-689E-4776-8297-2FB7C7A995D4}" type="slidenum">
              <a:rPr lang="en-GB" smtClean="0"/>
              <a:t>1</a:t>
            </a:fld>
            <a:endParaRPr lang="en-GB" dirty="0"/>
          </a:p>
        </p:txBody>
      </p:sp>
    </p:spTree>
    <p:extLst>
      <p:ext uri="{BB962C8B-B14F-4D97-AF65-F5344CB8AC3E}">
        <p14:creationId xmlns:p14="http://schemas.microsoft.com/office/powerpoint/2010/main" val="544226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A5EB467E-689E-4776-8297-2FB7C7A995D4}" type="slidenum">
              <a:rPr lang="en-GB" smtClean="0"/>
              <a:t>10</a:t>
            </a:fld>
            <a:endParaRPr lang="en-GB" dirty="0"/>
          </a:p>
        </p:txBody>
      </p:sp>
    </p:spTree>
    <p:extLst>
      <p:ext uri="{BB962C8B-B14F-4D97-AF65-F5344CB8AC3E}">
        <p14:creationId xmlns:p14="http://schemas.microsoft.com/office/powerpoint/2010/main" val="652373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5EB467E-689E-4776-8297-2FB7C7A995D4}" type="slidenum">
              <a:rPr lang="en-GB" smtClean="0"/>
              <a:t>2</a:t>
            </a:fld>
            <a:endParaRPr lang="en-GB" dirty="0"/>
          </a:p>
        </p:txBody>
      </p:sp>
    </p:spTree>
    <p:extLst>
      <p:ext uri="{BB962C8B-B14F-4D97-AF65-F5344CB8AC3E}">
        <p14:creationId xmlns:p14="http://schemas.microsoft.com/office/powerpoint/2010/main" val="3210998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GB" sz="1200" b="1" i="0" u="sng" dirty="0">
                <a:solidFill>
                  <a:schemeClr val="dk1"/>
                </a:solidFill>
                <a:latin typeface="+mn-lt"/>
                <a:ea typeface="Calibri"/>
                <a:cs typeface="Calibri"/>
                <a:sym typeface="Calibri"/>
              </a:rPr>
              <a:t>So… what is a ‘learning review’?</a:t>
            </a:r>
            <a:endParaRPr lang="en-GB" dirty="0"/>
          </a:p>
          <a:p>
            <a:pPr marL="0" lvl="0" indent="0" algn="l" rtl="0">
              <a:spcBef>
                <a:spcPts val="0"/>
              </a:spcBef>
              <a:spcAft>
                <a:spcPts val="0"/>
              </a:spcAft>
              <a:buNone/>
            </a:pPr>
            <a:r>
              <a:rPr lang="en-GB" sz="1200" b="0" i="0" dirty="0">
                <a:solidFill>
                  <a:schemeClr val="dk1"/>
                </a:solidFill>
                <a:latin typeface="+mn-lt"/>
                <a:ea typeface="Calibri"/>
                <a:cs typeface="Calibri"/>
                <a:sym typeface="Calibri"/>
              </a:rPr>
              <a:t>Learning reviews are an opportunity to bring together </a:t>
            </a:r>
            <a:r>
              <a:rPr lang="en-GB" sz="1200" b="1" i="0" dirty="0">
                <a:solidFill>
                  <a:schemeClr val="dk1"/>
                </a:solidFill>
                <a:latin typeface="+mn-lt"/>
                <a:ea typeface="Calibri"/>
                <a:cs typeface="Calibri"/>
                <a:sym typeface="Calibri"/>
              </a:rPr>
              <a:t>representatives of a full team </a:t>
            </a:r>
            <a:r>
              <a:rPr lang="en-GB" sz="1200" b="0" i="0" dirty="0">
                <a:solidFill>
                  <a:schemeClr val="dk1"/>
                </a:solidFill>
                <a:latin typeface="+mn-lt"/>
                <a:ea typeface="Calibri"/>
                <a:cs typeface="Calibri"/>
                <a:sym typeface="Calibri"/>
              </a:rPr>
              <a:t>to explore an adverse event or near miss.</a:t>
            </a:r>
            <a:endParaRPr lang="en-GB" dirty="0"/>
          </a:p>
          <a:p>
            <a:pPr marL="0" lvl="0" indent="0" algn="l" rtl="0">
              <a:spcBef>
                <a:spcPts val="0"/>
              </a:spcBef>
              <a:spcAft>
                <a:spcPts val="0"/>
              </a:spcAft>
              <a:buNone/>
            </a:pPr>
            <a:r>
              <a:rPr lang="en-GB" sz="1200" b="0" i="0" dirty="0">
                <a:solidFill>
                  <a:schemeClr val="dk1"/>
                </a:solidFill>
                <a:latin typeface="+mn-lt"/>
                <a:ea typeface="Calibri"/>
                <a:cs typeface="Calibri"/>
                <a:sym typeface="Calibri"/>
              </a:rPr>
              <a:t>The approach has already been in use for a long time in healthcare settings and a number of different frameworks exist.</a:t>
            </a:r>
            <a:endParaRPr lang="en-GB" dirty="0"/>
          </a:p>
          <a:p>
            <a:pPr marL="0" lvl="0" indent="0" algn="l" rtl="0">
              <a:spcBef>
                <a:spcPts val="0"/>
              </a:spcBef>
              <a:spcAft>
                <a:spcPts val="0"/>
              </a:spcAft>
              <a:buNone/>
            </a:pPr>
            <a:r>
              <a:rPr lang="en-GB" sz="1200" b="0" i="0" dirty="0">
                <a:solidFill>
                  <a:schemeClr val="dk1"/>
                </a:solidFill>
                <a:latin typeface="+mn-lt"/>
                <a:ea typeface="Calibri"/>
                <a:cs typeface="Calibri"/>
                <a:sym typeface="Calibri"/>
              </a:rPr>
              <a:t>Learning reviews take a </a:t>
            </a:r>
            <a:r>
              <a:rPr lang="en-GB" sz="1200" b="1" i="0" dirty="0">
                <a:solidFill>
                  <a:schemeClr val="dk1"/>
                </a:solidFill>
                <a:latin typeface="+mn-lt"/>
                <a:ea typeface="Calibri"/>
                <a:cs typeface="Calibri"/>
                <a:sym typeface="Calibri"/>
              </a:rPr>
              <a:t>holistic view</a:t>
            </a:r>
            <a:r>
              <a:rPr lang="en-GB" sz="1200" b="0" i="0" dirty="0">
                <a:solidFill>
                  <a:schemeClr val="dk1"/>
                </a:solidFill>
                <a:latin typeface="+mn-lt"/>
                <a:ea typeface="Calibri"/>
                <a:cs typeface="Calibri"/>
                <a:sym typeface="Calibri"/>
              </a:rPr>
              <a:t> of events, from everyone's perspective.</a:t>
            </a:r>
            <a:endParaRPr lang="en-GB" dirty="0"/>
          </a:p>
          <a:p>
            <a:pPr marL="0" lvl="0" indent="0" algn="l" rtl="0">
              <a:spcBef>
                <a:spcPts val="0"/>
              </a:spcBef>
              <a:spcAft>
                <a:spcPts val="0"/>
              </a:spcAft>
              <a:buNone/>
            </a:pPr>
            <a:r>
              <a:rPr lang="en-GB" sz="1200" b="0" i="0" dirty="0">
                <a:solidFill>
                  <a:schemeClr val="dk1"/>
                </a:solidFill>
                <a:latin typeface="+mn-lt"/>
                <a:ea typeface="Calibri"/>
                <a:cs typeface="Calibri"/>
                <a:sym typeface="Calibri"/>
              </a:rPr>
              <a:t>The outcome is an </a:t>
            </a:r>
            <a:r>
              <a:rPr lang="en-GB" sz="1200" b="1" i="0" dirty="0">
                <a:solidFill>
                  <a:schemeClr val="dk1"/>
                </a:solidFill>
                <a:latin typeface="+mn-lt"/>
                <a:ea typeface="Calibri"/>
                <a:cs typeface="Calibri"/>
                <a:sym typeface="Calibri"/>
              </a:rPr>
              <a:t>action plan</a:t>
            </a:r>
            <a:r>
              <a:rPr lang="en-GB" sz="1200" b="0" i="0" dirty="0">
                <a:solidFill>
                  <a:schemeClr val="dk1"/>
                </a:solidFill>
                <a:latin typeface="+mn-lt"/>
                <a:ea typeface="Calibri"/>
                <a:cs typeface="Calibri"/>
                <a:sym typeface="Calibri"/>
              </a:rPr>
              <a:t> identifying improvements which can be made at a </a:t>
            </a:r>
            <a:r>
              <a:rPr lang="en-GB" sz="1200" b="1" i="0" dirty="0">
                <a:solidFill>
                  <a:schemeClr val="dk1"/>
                </a:solidFill>
                <a:latin typeface="+mn-lt"/>
                <a:ea typeface="Calibri"/>
                <a:cs typeface="Calibri"/>
                <a:sym typeface="Calibri"/>
              </a:rPr>
              <a:t>systemic</a:t>
            </a:r>
            <a:r>
              <a:rPr lang="en-GB" sz="1200" b="0" i="0" dirty="0">
                <a:solidFill>
                  <a:schemeClr val="dk1"/>
                </a:solidFill>
                <a:latin typeface="+mn-lt"/>
                <a:ea typeface="Calibri"/>
                <a:cs typeface="Calibri"/>
                <a:sym typeface="Calibri"/>
              </a:rPr>
              <a:t> and</a:t>
            </a:r>
            <a:r>
              <a:rPr lang="en-GB" sz="1200" b="1" i="0" dirty="0">
                <a:solidFill>
                  <a:schemeClr val="dk1"/>
                </a:solidFill>
                <a:latin typeface="+mn-lt"/>
                <a:ea typeface="Calibri"/>
                <a:cs typeface="Calibri"/>
                <a:sym typeface="Calibri"/>
              </a:rPr>
              <a:t> organisation-wide level</a:t>
            </a:r>
            <a:r>
              <a:rPr lang="en-GB" sz="1200" b="0" i="0" dirty="0">
                <a:solidFill>
                  <a:schemeClr val="dk1"/>
                </a:solidFill>
                <a:latin typeface="+mn-lt"/>
                <a:ea typeface="Calibri"/>
                <a:cs typeface="Calibri"/>
                <a:sym typeface="Calibri"/>
              </a:rPr>
              <a:t>. </a:t>
            </a:r>
            <a:endParaRPr lang="en-GB" dirty="0"/>
          </a:p>
          <a:p>
            <a:pPr marL="0" lvl="0" indent="0" algn="l" rtl="0">
              <a:spcBef>
                <a:spcPts val="0"/>
              </a:spcBef>
              <a:spcAft>
                <a:spcPts val="0"/>
              </a:spcAft>
              <a:buNone/>
            </a:pPr>
            <a:endParaRPr lang="en-GB" sz="1200" b="0" i="0" dirty="0">
              <a:solidFill>
                <a:schemeClr val="dk1"/>
              </a:solidFill>
              <a:latin typeface="+mn-lt"/>
              <a:ea typeface="Calibri"/>
              <a:cs typeface="Calibri"/>
              <a:sym typeface="Calibri"/>
            </a:endParaRPr>
          </a:p>
          <a:p>
            <a:pPr marL="0" lvl="0" indent="0" algn="l" rtl="0">
              <a:spcBef>
                <a:spcPts val="0"/>
              </a:spcBef>
              <a:spcAft>
                <a:spcPts val="0"/>
              </a:spcAft>
              <a:buNone/>
            </a:pPr>
            <a:r>
              <a:rPr lang="en-GB" sz="1200" b="1" i="0" dirty="0">
                <a:solidFill>
                  <a:schemeClr val="dk1"/>
                </a:solidFill>
                <a:latin typeface="+mn-lt"/>
                <a:ea typeface="Calibri"/>
                <a:cs typeface="Calibri"/>
                <a:sym typeface="Calibri"/>
              </a:rPr>
              <a:t>Crucially: </a:t>
            </a:r>
            <a:r>
              <a:rPr lang="en-GB" sz="1200" b="0" i="0" dirty="0">
                <a:solidFill>
                  <a:schemeClr val="dk1"/>
                </a:solidFill>
                <a:latin typeface="+mn-lt"/>
                <a:ea typeface="Calibri"/>
                <a:cs typeface="Calibri"/>
                <a:sym typeface="Calibri"/>
              </a:rPr>
              <a:t>Outcomes should be </a:t>
            </a:r>
            <a:r>
              <a:rPr lang="en-GB" sz="1200" b="1" i="0" dirty="0">
                <a:solidFill>
                  <a:schemeClr val="dk1"/>
                </a:solidFill>
                <a:latin typeface="+mn-lt"/>
                <a:ea typeface="Calibri"/>
                <a:cs typeface="Calibri"/>
                <a:sym typeface="Calibri"/>
              </a:rPr>
              <a:t>positive</a:t>
            </a:r>
            <a:r>
              <a:rPr lang="en-GB" sz="1200" b="0" i="0" dirty="0">
                <a:solidFill>
                  <a:schemeClr val="dk1"/>
                </a:solidFill>
                <a:latin typeface="+mn-lt"/>
                <a:ea typeface="Calibri"/>
                <a:cs typeface="Calibri"/>
                <a:sym typeface="Calibri"/>
              </a:rPr>
              <a:t>, with individuals and teams feeling supported and enabled by the proposed changes which improve </a:t>
            </a:r>
            <a:r>
              <a:rPr lang="en-GB" sz="1200" b="1" i="0" dirty="0">
                <a:solidFill>
                  <a:schemeClr val="dk1"/>
                </a:solidFill>
                <a:latin typeface="+mn-lt"/>
                <a:ea typeface="Calibri"/>
                <a:cs typeface="Calibri"/>
                <a:sym typeface="Calibri"/>
              </a:rPr>
              <a:t>quality and safety of care.</a:t>
            </a:r>
            <a:endParaRPr lang="en-GB" dirty="0"/>
          </a:p>
          <a:p>
            <a:pPr marL="0" marR="0" lvl="0" indent="0" algn="l" rtl="0">
              <a:lnSpc>
                <a:spcPct val="100000"/>
              </a:lnSpc>
              <a:spcBef>
                <a:spcPts val="0"/>
              </a:spcBef>
              <a:spcAft>
                <a:spcPts val="0"/>
              </a:spcAft>
              <a:buClr>
                <a:schemeClr val="dk1"/>
              </a:buClr>
              <a:buSzPts val="1200"/>
              <a:buFont typeface="Calibri"/>
              <a:buNone/>
            </a:pPr>
            <a:endParaRPr lang="en-GB" b="0" dirty="0"/>
          </a:p>
          <a:p>
            <a:pPr marL="0" marR="0" lvl="0" indent="0" algn="l" rtl="0">
              <a:lnSpc>
                <a:spcPct val="100000"/>
              </a:lnSpc>
              <a:spcBef>
                <a:spcPts val="0"/>
              </a:spcBef>
              <a:spcAft>
                <a:spcPts val="0"/>
              </a:spcAft>
              <a:buClr>
                <a:schemeClr val="dk1"/>
              </a:buClr>
              <a:buSzPts val="1200"/>
              <a:buFont typeface="Calibri"/>
              <a:buNone/>
            </a:pPr>
            <a:endParaRPr lang="en-GB" b="0" dirty="0"/>
          </a:p>
          <a:p>
            <a:pPr marL="0" marR="0" lvl="0" indent="0" algn="l" rtl="0">
              <a:lnSpc>
                <a:spcPct val="100000"/>
              </a:lnSpc>
              <a:spcBef>
                <a:spcPts val="0"/>
              </a:spcBef>
              <a:spcAft>
                <a:spcPts val="0"/>
              </a:spcAft>
              <a:buClr>
                <a:schemeClr val="dk1"/>
              </a:buClr>
              <a:buSzPts val="1200"/>
              <a:buFont typeface="Calibri"/>
              <a:buNone/>
            </a:pPr>
            <a:r>
              <a:rPr lang="en-GB" b="1" dirty="0"/>
              <a:t>Specifically the module will address:</a:t>
            </a:r>
            <a:endParaRPr lang="en-GB" dirty="0"/>
          </a:p>
          <a:p>
            <a:pPr marL="0" marR="0" lvl="0" indent="0" algn="l" rtl="0">
              <a:lnSpc>
                <a:spcPct val="100000"/>
              </a:lnSpc>
              <a:spcBef>
                <a:spcPts val="0"/>
              </a:spcBef>
              <a:spcAft>
                <a:spcPts val="0"/>
              </a:spcAft>
              <a:buClr>
                <a:schemeClr val="dk1"/>
              </a:buClr>
              <a:buSzPts val="1200"/>
              <a:buFont typeface="Calibri"/>
              <a:buNone/>
            </a:pPr>
            <a:r>
              <a:rPr lang="en-GB" b="0" dirty="0"/>
              <a:t>What learning reviews are and why they’re needed</a:t>
            </a:r>
            <a:endParaRPr lang="en-GB" dirty="0"/>
          </a:p>
          <a:p>
            <a:pPr marL="0" marR="0" lvl="0" indent="0" algn="l" rtl="0">
              <a:lnSpc>
                <a:spcPct val="100000"/>
              </a:lnSpc>
              <a:spcBef>
                <a:spcPts val="0"/>
              </a:spcBef>
              <a:spcAft>
                <a:spcPts val="0"/>
              </a:spcAft>
              <a:buClr>
                <a:schemeClr val="dk1"/>
              </a:buClr>
              <a:buSzPts val="1200"/>
              <a:buFont typeface="Calibri"/>
              <a:buNone/>
            </a:pPr>
            <a:r>
              <a:rPr lang="en-GB" b="0" dirty="0"/>
              <a:t>How managers can move from completing reviews at an individual level to involving the wider team</a:t>
            </a:r>
            <a:endParaRPr lang="en-GB" dirty="0"/>
          </a:p>
          <a:p>
            <a:pPr marL="0" marR="0" lvl="0" indent="0" algn="l" rtl="0">
              <a:lnSpc>
                <a:spcPct val="100000"/>
              </a:lnSpc>
              <a:spcBef>
                <a:spcPts val="0"/>
              </a:spcBef>
              <a:spcAft>
                <a:spcPts val="0"/>
              </a:spcAft>
              <a:buClr>
                <a:schemeClr val="dk1"/>
              </a:buClr>
              <a:buSzPts val="1200"/>
              <a:buFont typeface="Calibri"/>
              <a:buNone/>
            </a:pPr>
            <a:r>
              <a:rPr lang="en-GB" b="0" dirty="0"/>
              <a:t>Support managers and leaders develop the skills and confidence to carry reviews out effectively within care settings </a:t>
            </a:r>
            <a:endParaRPr lang="en-GB" dirty="0"/>
          </a:p>
          <a:p>
            <a:pPr marL="0" marR="0" lvl="0" indent="0" algn="l" rtl="0">
              <a:lnSpc>
                <a:spcPct val="100000"/>
              </a:lnSpc>
              <a:spcBef>
                <a:spcPts val="0"/>
              </a:spcBef>
              <a:spcAft>
                <a:spcPts val="0"/>
              </a:spcAft>
              <a:buClr>
                <a:schemeClr val="dk1"/>
              </a:buClr>
              <a:buSzPts val="1200"/>
              <a:buFont typeface="Calibri"/>
              <a:buNone/>
            </a:pPr>
            <a:r>
              <a:rPr lang="en-GB" b="0" dirty="0"/>
              <a:t>Practical tips for embedding learning reviews into the working environment</a:t>
            </a:r>
            <a:endParaRPr lang="en-GB" dirty="0"/>
          </a:p>
          <a:p>
            <a:pPr marL="0" marR="0" lvl="0" indent="0" algn="l" rtl="0">
              <a:lnSpc>
                <a:spcPct val="100000"/>
              </a:lnSpc>
              <a:spcBef>
                <a:spcPts val="0"/>
              </a:spcBef>
              <a:spcAft>
                <a:spcPts val="0"/>
              </a:spcAft>
              <a:buClr>
                <a:schemeClr val="dk1"/>
              </a:buClr>
              <a:buSzPts val="1200"/>
              <a:buFont typeface="Calibri"/>
              <a:buNone/>
            </a:pPr>
            <a:endParaRPr lang="en-GB" dirty="0"/>
          </a:p>
          <a:p>
            <a:pPr marL="0" marR="0" lvl="0" indent="0" algn="l" rtl="0">
              <a:lnSpc>
                <a:spcPct val="100000"/>
              </a:lnSpc>
              <a:spcBef>
                <a:spcPts val="0"/>
              </a:spcBef>
              <a:spcAft>
                <a:spcPts val="0"/>
              </a:spcAft>
              <a:buClr>
                <a:schemeClr val="dk1"/>
              </a:buClr>
              <a:buSzPts val="1200"/>
              <a:buFont typeface="Calibri"/>
              <a:buNone/>
            </a:pPr>
            <a:r>
              <a:rPr lang="en-GB" dirty="0"/>
              <a:t>The module will be available from 26</a:t>
            </a:r>
            <a:r>
              <a:rPr lang="en-GB" baseline="30000" dirty="0"/>
              <a:t>th</a:t>
            </a:r>
            <a:r>
              <a:rPr lang="en-GB" dirty="0"/>
              <a:t> October and accessed through Skills for Care’s new virtual learning environment.</a:t>
            </a:r>
          </a:p>
          <a:p>
            <a:pPr marL="0" marR="0" lvl="0" indent="0" algn="l" rtl="0">
              <a:lnSpc>
                <a:spcPct val="100000"/>
              </a:lnSpc>
              <a:spcBef>
                <a:spcPts val="0"/>
              </a:spcBef>
              <a:spcAft>
                <a:spcPts val="0"/>
              </a:spcAft>
              <a:buClr>
                <a:schemeClr val="dk1"/>
              </a:buClr>
              <a:buSzPts val="1200"/>
              <a:buFont typeface="Calibri"/>
              <a:buNone/>
            </a:pPr>
            <a:endParaRPr lang="en-GB" dirty="0"/>
          </a:p>
          <a:p>
            <a:pPr marL="0" marR="0" lvl="0" indent="0" algn="l" rtl="0">
              <a:lnSpc>
                <a:spcPct val="100000"/>
              </a:lnSpc>
              <a:spcBef>
                <a:spcPts val="0"/>
              </a:spcBef>
              <a:spcAft>
                <a:spcPts val="0"/>
              </a:spcAft>
              <a:buClr>
                <a:schemeClr val="dk1"/>
              </a:buClr>
              <a:buSzPts val="1200"/>
              <a:buFont typeface="Calibri"/>
              <a:buNone/>
            </a:pPr>
            <a:r>
              <a:rPr lang="en-GB" dirty="0"/>
              <a:t>Skills for Care are also pleased to confirm that Workforce Development Funding has been attached to the digital module.  Organisations will be able to claim £100 upon completion of the module.</a:t>
            </a:r>
          </a:p>
          <a:p>
            <a:pPr marL="0" marR="0" lvl="0" indent="0" algn="l" rtl="0">
              <a:lnSpc>
                <a:spcPct val="100000"/>
              </a:lnSpc>
              <a:spcBef>
                <a:spcPts val="0"/>
              </a:spcBef>
              <a:spcAft>
                <a:spcPts val="0"/>
              </a:spcAft>
              <a:buClr>
                <a:schemeClr val="dk1"/>
              </a:buClr>
              <a:buSzPts val="1200"/>
              <a:buFont typeface="Calibri"/>
              <a:buNone/>
            </a:pPr>
            <a:endParaRPr lang="en-GB" dirty="0"/>
          </a:p>
          <a:p>
            <a:pPr marL="0" marR="0" lvl="0" indent="0" algn="l" rtl="0">
              <a:lnSpc>
                <a:spcPct val="100000"/>
              </a:lnSpc>
              <a:spcBef>
                <a:spcPts val="0"/>
              </a:spcBef>
              <a:spcAft>
                <a:spcPts val="0"/>
              </a:spcAft>
              <a:buClr>
                <a:schemeClr val="dk1"/>
              </a:buClr>
              <a:buSzPts val="1200"/>
              <a:buFont typeface="Calibri"/>
              <a:buNone/>
            </a:pPr>
            <a:endParaRPr lang="en-GB" dirty="0"/>
          </a:p>
          <a:p>
            <a:pPr marL="0" marR="0" lvl="0" indent="0" algn="l" rtl="0">
              <a:lnSpc>
                <a:spcPct val="100000"/>
              </a:lnSpc>
              <a:spcBef>
                <a:spcPts val="0"/>
              </a:spcBef>
              <a:spcAft>
                <a:spcPts val="0"/>
              </a:spcAft>
              <a:buClr>
                <a:schemeClr val="dk1"/>
              </a:buClr>
              <a:buSzPts val="1200"/>
              <a:buFont typeface="Calibri"/>
              <a:buNone/>
            </a:pPr>
            <a:r>
              <a:rPr lang="en-GB" b="1" u="sng" dirty="0"/>
              <a:t>Who is the module for?</a:t>
            </a:r>
            <a:endParaRPr lang="en-GB" dirty="0"/>
          </a:p>
          <a:p>
            <a:pPr marL="0" marR="0" lvl="0" indent="0" algn="l" rtl="0">
              <a:lnSpc>
                <a:spcPct val="100000"/>
              </a:lnSpc>
              <a:spcBef>
                <a:spcPts val="0"/>
              </a:spcBef>
              <a:spcAft>
                <a:spcPts val="0"/>
              </a:spcAft>
              <a:buClr>
                <a:schemeClr val="dk1"/>
              </a:buClr>
              <a:buSzPts val="1200"/>
              <a:buFont typeface="Calibri"/>
              <a:buNone/>
            </a:pPr>
            <a:endParaRPr lang="en-GB" b="1" u="sng" dirty="0"/>
          </a:p>
          <a:p>
            <a:pPr marL="0" marR="0" lvl="0" indent="0" algn="l" rtl="0">
              <a:lnSpc>
                <a:spcPct val="100000"/>
              </a:lnSpc>
              <a:spcBef>
                <a:spcPts val="0"/>
              </a:spcBef>
              <a:spcAft>
                <a:spcPts val="0"/>
              </a:spcAft>
              <a:buClr>
                <a:schemeClr val="dk1"/>
              </a:buClr>
              <a:buSzPts val="1200"/>
              <a:buFont typeface="Calibri"/>
              <a:buNone/>
            </a:pPr>
            <a:r>
              <a:rPr lang="en-GB" dirty="0"/>
              <a:t>The module was originally commissioned for care home managers to support them if they had any COVID-19 outbreaks or incidents.</a:t>
            </a:r>
          </a:p>
          <a:p>
            <a:pPr marL="0" marR="0" lvl="0" indent="0" algn="l" rtl="0">
              <a:lnSpc>
                <a:spcPct val="100000"/>
              </a:lnSpc>
              <a:spcBef>
                <a:spcPts val="0"/>
              </a:spcBef>
              <a:spcAft>
                <a:spcPts val="0"/>
              </a:spcAft>
              <a:buClr>
                <a:schemeClr val="dk1"/>
              </a:buClr>
              <a:buSzPts val="1200"/>
              <a:buFont typeface="Calibri"/>
              <a:buNone/>
            </a:pPr>
            <a:endParaRPr lang="en-GB" dirty="0"/>
          </a:p>
          <a:p>
            <a:pPr marL="0" marR="0" lvl="0" indent="0" algn="l" rtl="0">
              <a:lnSpc>
                <a:spcPct val="100000"/>
              </a:lnSpc>
              <a:spcBef>
                <a:spcPts val="0"/>
              </a:spcBef>
              <a:spcAft>
                <a:spcPts val="0"/>
              </a:spcAft>
              <a:buClr>
                <a:schemeClr val="dk1"/>
              </a:buClr>
              <a:buSzPts val="1200"/>
              <a:buFont typeface="Calibri"/>
              <a:buNone/>
            </a:pPr>
            <a:r>
              <a:rPr lang="en-GB" b="1" dirty="0"/>
              <a:t>However,</a:t>
            </a:r>
            <a:r>
              <a:rPr lang="en-GB" b="0" dirty="0"/>
              <a:t> the content has been developed to support managers </a:t>
            </a:r>
            <a:r>
              <a:rPr lang="en-GB" dirty="0"/>
              <a:t>apply their learning to any sort of incident or near miss that needs exploration, learning from, and action to mitigate in the future.  And can be easily applied to any social care setting.</a:t>
            </a:r>
          </a:p>
          <a:p>
            <a:pPr marL="0" marR="0" lvl="0" indent="0" algn="l" rtl="0">
              <a:lnSpc>
                <a:spcPct val="100000"/>
              </a:lnSpc>
              <a:spcBef>
                <a:spcPts val="0"/>
              </a:spcBef>
              <a:spcAft>
                <a:spcPts val="0"/>
              </a:spcAft>
              <a:buClr>
                <a:schemeClr val="dk1"/>
              </a:buClr>
              <a:buSzPts val="1200"/>
              <a:buFont typeface="Calibri"/>
              <a:buNone/>
            </a:pPr>
            <a:endParaRPr lang="en-GB" dirty="0"/>
          </a:p>
          <a:p>
            <a:pPr marL="0" marR="0" lvl="0" indent="0" algn="l" rtl="0">
              <a:lnSpc>
                <a:spcPct val="100000"/>
              </a:lnSpc>
              <a:spcBef>
                <a:spcPts val="0"/>
              </a:spcBef>
              <a:spcAft>
                <a:spcPts val="0"/>
              </a:spcAft>
              <a:buClr>
                <a:schemeClr val="dk1"/>
              </a:buClr>
              <a:buSzPts val="1200"/>
              <a:buFont typeface="Calibri"/>
              <a:buNone/>
            </a:pPr>
            <a:r>
              <a:rPr lang="en-GB" dirty="0"/>
              <a:t>It is very suitable for nurses working within social care to support them to lead these discussions, even if you are not in a management position.</a:t>
            </a:r>
          </a:p>
          <a:p>
            <a:pPr marL="0" marR="0" lvl="0" indent="0" algn="l" rtl="0">
              <a:lnSpc>
                <a:spcPct val="100000"/>
              </a:lnSpc>
              <a:spcBef>
                <a:spcPts val="0"/>
              </a:spcBef>
              <a:spcAft>
                <a:spcPts val="0"/>
              </a:spcAft>
              <a:buClr>
                <a:schemeClr val="dk1"/>
              </a:buClr>
              <a:buSzPts val="1200"/>
              <a:buFont typeface="Calibri"/>
              <a:buNone/>
            </a:pPr>
            <a:endParaRPr lang="en-GB" dirty="0"/>
          </a:p>
          <a:p>
            <a:pPr marL="0" marR="0" lvl="0" indent="0" algn="l" rtl="0">
              <a:lnSpc>
                <a:spcPct val="100000"/>
              </a:lnSpc>
              <a:spcBef>
                <a:spcPts val="0"/>
              </a:spcBef>
              <a:spcAft>
                <a:spcPts val="0"/>
              </a:spcAft>
              <a:buClr>
                <a:schemeClr val="dk1"/>
              </a:buClr>
              <a:buSzPts val="1200"/>
              <a:buFont typeface="Calibri"/>
              <a:buNone/>
            </a:pPr>
            <a:endParaRPr lang="en-GB" dirty="0"/>
          </a:p>
          <a:p>
            <a:pPr marL="0" marR="0" lvl="0" indent="0" algn="l" rtl="0">
              <a:lnSpc>
                <a:spcPct val="100000"/>
              </a:lnSpc>
              <a:spcBef>
                <a:spcPts val="0"/>
              </a:spcBef>
              <a:spcAft>
                <a:spcPts val="0"/>
              </a:spcAft>
              <a:buClr>
                <a:schemeClr val="dk1"/>
              </a:buClr>
              <a:buSzPts val="1200"/>
              <a:buFont typeface="Calibri"/>
              <a:buNone/>
            </a:pPr>
            <a:r>
              <a:rPr lang="en-GB" b="1" dirty="0"/>
              <a:t>Winter Plan</a:t>
            </a:r>
            <a:endParaRPr lang="en-GB" dirty="0"/>
          </a:p>
          <a:p>
            <a:pPr marL="0" marR="0" lvl="0" indent="0" algn="l" rtl="0">
              <a:lnSpc>
                <a:spcPct val="100000"/>
              </a:lnSpc>
              <a:spcBef>
                <a:spcPts val="0"/>
              </a:spcBef>
              <a:spcAft>
                <a:spcPts val="0"/>
              </a:spcAft>
              <a:buClr>
                <a:schemeClr val="dk1"/>
              </a:buClr>
              <a:buSzPts val="1200"/>
              <a:buFont typeface="Calibri"/>
              <a:buNone/>
            </a:pPr>
            <a:r>
              <a:rPr lang="en-GB" b="0" dirty="0"/>
              <a:t>If you’ve had the opportunity to review the governments Winter Plan, you might have spotted that learning reviews are referred to a couple of times within it.</a:t>
            </a:r>
            <a:endParaRPr lang="en-GB" dirty="0"/>
          </a:p>
          <a:p>
            <a:pPr marL="0" marR="0" lvl="0" indent="0" algn="l" rtl="0">
              <a:lnSpc>
                <a:spcPct val="100000"/>
              </a:lnSpc>
              <a:spcBef>
                <a:spcPts val="0"/>
              </a:spcBef>
              <a:spcAft>
                <a:spcPts val="0"/>
              </a:spcAft>
              <a:buClr>
                <a:schemeClr val="dk1"/>
              </a:buClr>
              <a:buSzPts val="1200"/>
              <a:buFont typeface="Calibri"/>
              <a:buNone/>
            </a:pPr>
            <a:endParaRPr lang="en-GB" b="0" dirty="0"/>
          </a:p>
          <a:p>
            <a:pPr marL="0" marR="0" lvl="0" indent="0" algn="l" rtl="0">
              <a:lnSpc>
                <a:spcPct val="100000"/>
              </a:lnSpc>
              <a:spcBef>
                <a:spcPts val="0"/>
              </a:spcBef>
              <a:spcAft>
                <a:spcPts val="0"/>
              </a:spcAft>
              <a:buClr>
                <a:schemeClr val="dk1"/>
              </a:buClr>
              <a:buSzPts val="1200"/>
              <a:buFont typeface="Calibri"/>
              <a:buNone/>
            </a:pPr>
            <a:r>
              <a:rPr lang="en-GB" b="0" dirty="0"/>
              <a:t>It talks about undertaking learning reviews after any covid outbreak, as well as enabling staff to access online learning to undertake these reviews.</a:t>
            </a:r>
            <a:endParaRPr lang="en-GB" dirty="0"/>
          </a:p>
          <a:p>
            <a:pPr marL="0" marR="0" lvl="0" indent="0" algn="l" rtl="0">
              <a:lnSpc>
                <a:spcPct val="100000"/>
              </a:lnSpc>
              <a:spcBef>
                <a:spcPts val="0"/>
              </a:spcBef>
              <a:spcAft>
                <a:spcPts val="0"/>
              </a:spcAft>
              <a:buClr>
                <a:schemeClr val="dk1"/>
              </a:buClr>
              <a:buSzPts val="1200"/>
              <a:buFont typeface="Calibri"/>
              <a:buNone/>
            </a:pPr>
            <a:endParaRPr lang="en-GB" b="0" dirty="0"/>
          </a:p>
          <a:p>
            <a:pPr marL="0" marR="0" lvl="0" indent="0" algn="l" rtl="0">
              <a:lnSpc>
                <a:spcPct val="100000"/>
              </a:lnSpc>
              <a:spcBef>
                <a:spcPts val="0"/>
              </a:spcBef>
              <a:spcAft>
                <a:spcPts val="0"/>
              </a:spcAft>
              <a:buClr>
                <a:schemeClr val="dk1"/>
              </a:buClr>
              <a:buSzPts val="1200"/>
              <a:buFont typeface="Calibri"/>
              <a:buNone/>
            </a:pPr>
            <a:r>
              <a:rPr lang="en-GB" b="1" dirty="0"/>
              <a:t>It’s interactive</a:t>
            </a:r>
            <a:endParaRPr lang="en-GB" dirty="0"/>
          </a:p>
          <a:p>
            <a:pPr marL="0" lvl="0" indent="0" algn="l" rtl="0">
              <a:spcBef>
                <a:spcPts val="0"/>
              </a:spcBef>
              <a:spcAft>
                <a:spcPts val="0"/>
              </a:spcAft>
              <a:buNone/>
            </a:pPr>
            <a:r>
              <a:rPr lang="en-GB" dirty="0"/>
              <a:t>The module is interactive.  Through it, we explore 2 case studies – one in written form, and one through videos.  There are activities throughout to help you consolidate your learning.</a:t>
            </a:r>
          </a:p>
          <a:p>
            <a:pPr marL="0" lvl="0" indent="0" algn="l" rtl="0">
              <a:spcBef>
                <a:spcPts val="0"/>
              </a:spcBef>
              <a:spcAft>
                <a:spcPts val="0"/>
              </a:spcAft>
              <a:buNone/>
            </a:pPr>
            <a:endParaRPr lang="en-GB" dirty="0"/>
          </a:p>
          <a:p>
            <a:pPr marL="0" lvl="0" indent="0" algn="l" rtl="0">
              <a:spcBef>
                <a:spcPts val="0"/>
              </a:spcBef>
              <a:spcAft>
                <a:spcPts val="0"/>
              </a:spcAft>
              <a:buNone/>
            </a:pPr>
            <a:r>
              <a:rPr lang="en-GB" dirty="0"/>
              <a:t>It will take learners around 35 minutes to work through, and has further reading signposted at the end.</a:t>
            </a:r>
          </a:p>
          <a:p>
            <a:pPr marL="0" marR="0" lvl="0" indent="0" algn="l" rtl="0">
              <a:lnSpc>
                <a:spcPct val="100000"/>
              </a:lnSpc>
              <a:spcBef>
                <a:spcPts val="0"/>
              </a:spcBef>
              <a:spcAft>
                <a:spcPts val="0"/>
              </a:spcAft>
              <a:buClr>
                <a:schemeClr val="dk1"/>
              </a:buClr>
              <a:buSzPts val="1200"/>
              <a:buFont typeface="Calibri"/>
              <a:buNone/>
            </a:pPr>
            <a:endParaRPr lang="en-GB" b="0" dirty="0"/>
          </a:p>
          <a:p>
            <a:pPr marL="0" lvl="0" indent="0" algn="l" rtl="0">
              <a:spcBef>
                <a:spcPts val="0"/>
              </a:spcBef>
              <a:spcAft>
                <a:spcPts val="0"/>
              </a:spcAft>
              <a:buClr>
                <a:schemeClr val="dk1"/>
              </a:buClr>
              <a:buSzPts val="1200"/>
              <a:buFont typeface="Calibri"/>
              <a:buNone/>
            </a:pPr>
            <a:r>
              <a:rPr lang="en-GB" b="1" dirty="0"/>
              <a:t>What is PAcE?</a:t>
            </a:r>
            <a:endParaRPr lang="en-GB" dirty="0"/>
          </a:p>
          <a:p>
            <a:pPr marL="0" lvl="0" indent="0" algn="l" rtl="0">
              <a:spcBef>
                <a:spcPts val="0"/>
              </a:spcBef>
              <a:spcAft>
                <a:spcPts val="0"/>
              </a:spcAft>
              <a:buClr>
                <a:schemeClr val="dk1"/>
              </a:buClr>
              <a:buSzPts val="1200"/>
              <a:buFont typeface="Calibri"/>
              <a:buNone/>
            </a:pPr>
            <a:r>
              <a:rPr lang="en-GB" dirty="0"/>
              <a:t>The learning reviews are structures around a model called ‘PAcE’.</a:t>
            </a:r>
          </a:p>
          <a:p>
            <a:pPr marL="0" lvl="0" indent="0" algn="l" rtl="0">
              <a:spcBef>
                <a:spcPts val="0"/>
              </a:spcBef>
              <a:spcAft>
                <a:spcPts val="0"/>
              </a:spcAft>
              <a:buClr>
                <a:schemeClr val="dk1"/>
              </a:buClr>
              <a:buSzPts val="1200"/>
              <a:buFont typeface="Calibri"/>
              <a:buNone/>
            </a:pPr>
            <a:r>
              <a:rPr lang="en-GB" dirty="0"/>
              <a:t>‘PAcE’ is a crucial part of the module.  It supports a holistic discussion, guiding participants in the learning review to consider the </a:t>
            </a:r>
            <a:r>
              <a:rPr lang="en-GB" b="1" dirty="0"/>
              <a:t>P</a:t>
            </a:r>
            <a:r>
              <a:rPr lang="en-GB" dirty="0"/>
              <a:t>eople, </a:t>
            </a:r>
            <a:r>
              <a:rPr lang="en-GB" b="1" dirty="0"/>
              <a:t>Ac</a:t>
            </a:r>
            <a:r>
              <a:rPr lang="en-GB" dirty="0"/>
              <a:t>tivity and </a:t>
            </a:r>
            <a:r>
              <a:rPr lang="en-GB" b="1" dirty="0"/>
              <a:t>E</a:t>
            </a:r>
            <a:r>
              <a:rPr lang="en-GB" dirty="0"/>
              <a:t>nvironmental factors that contributed to the incident or near miss.  Importantly, it then encourages discussion about the interactions between these factors, and leads on to discussions about the actions that are needed for the future.</a:t>
            </a:r>
          </a:p>
          <a:p>
            <a:pPr marL="0" marR="0" lvl="0" indent="0" algn="l" rtl="0">
              <a:lnSpc>
                <a:spcPct val="100000"/>
              </a:lnSpc>
              <a:spcBef>
                <a:spcPts val="0"/>
              </a:spcBef>
              <a:spcAft>
                <a:spcPts val="0"/>
              </a:spcAft>
              <a:buClr>
                <a:schemeClr val="dk1"/>
              </a:buClr>
              <a:buSzPts val="1200"/>
              <a:buFont typeface="Calibri"/>
              <a:buNone/>
            </a:pPr>
            <a:endParaRPr lang="en-GB" b="0" dirty="0"/>
          </a:p>
          <a:p>
            <a:pPr marL="0" marR="0" lvl="0" indent="0" algn="l" rtl="0">
              <a:lnSpc>
                <a:spcPct val="100000"/>
              </a:lnSpc>
              <a:spcBef>
                <a:spcPts val="0"/>
              </a:spcBef>
              <a:spcAft>
                <a:spcPts val="0"/>
              </a:spcAft>
              <a:buClr>
                <a:schemeClr val="dk1"/>
              </a:buClr>
              <a:buSzPts val="1200"/>
              <a:buFont typeface="Calibri"/>
              <a:buNone/>
            </a:pPr>
            <a:endParaRPr lang="en-GB" b="0" dirty="0"/>
          </a:p>
          <a:p>
            <a:endParaRPr lang="en-GB" dirty="0"/>
          </a:p>
        </p:txBody>
      </p:sp>
      <p:sp>
        <p:nvSpPr>
          <p:cNvPr id="4" name="Slide Number Placeholder 3"/>
          <p:cNvSpPr>
            <a:spLocks noGrp="1"/>
          </p:cNvSpPr>
          <p:nvPr>
            <p:ph type="sldNum" sz="quarter" idx="10"/>
          </p:nvPr>
        </p:nvSpPr>
        <p:spPr/>
        <p:txBody>
          <a:bodyPr/>
          <a:lstStyle/>
          <a:p>
            <a:fld id="{A5EB467E-689E-4776-8297-2FB7C7A995D4}" type="slidenum">
              <a:rPr lang="en-GB" smtClean="0"/>
              <a:t>3</a:t>
            </a:fld>
            <a:endParaRPr lang="en-GB" dirty="0"/>
          </a:p>
        </p:txBody>
      </p:sp>
    </p:spTree>
    <p:extLst>
      <p:ext uri="{BB962C8B-B14F-4D97-AF65-F5344CB8AC3E}">
        <p14:creationId xmlns:p14="http://schemas.microsoft.com/office/powerpoint/2010/main" val="4188182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Apprenticeships funded:</a:t>
            </a:r>
          </a:p>
          <a:p>
            <a:r>
              <a:rPr lang="en-GB" dirty="0"/>
              <a:t>Adult Care Worker (L2) - £600 for completion of diploma + £400 for completion of the standard= £1,000</a:t>
            </a:r>
          </a:p>
          <a:p>
            <a:r>
              <a:rPr lang="en-GB" dirty="0"/>
              <a:t>Lead Adult Care Worker (L3)- £800 for completion of the diploma + £500 for completion of the standard = £1,300</a:t>
            </a:r>
          </a:p>
          <a:p>
            <a:r>
              <a:rPr lang="en-GB" dirty="0"/>
              <a:t>Lead Practitioner in Adult Care (L4) - £1,050 for completion of the diploma + £500 for completion of the standard = £1,550</a:t>
            </a:r>
          </a:p>
          <a:p>
            <a:r>
              <a:rPr lang="en-GB" dirty="0"/>
              <a:t>Leader in Adult Care (L5) - £1,500 for completion of the diploma + £500 for completion of the standard = £2,000</a:t>
            </a:r>
          </a:p>
        </p:txBody>
      </p:sp>
      <p:sp>
        <p:nvSpPr>
          <p:cNvPr id="4" name="Slide Number Placeholder 3"/>
          <p:cNvSpPr>
            <a:spLocks noGrp="1"/>
          </p:cNvSpPr>
          <p:nvPr>
            <p:ph type="sldNum" sz="quarter" idx="5"/>
          </p:nvPr>
        </p:nvSpPr>
        <p:spPr/>
        <p:txBody>
          <a:bodyPr/>
          <a:lstStyle/>
          <a:p>
            <a:fld id="{A5EB467E-689E-4776-8297-2FB7C7A995D4}" type="slidenum">
              <a:rPr lang="en-GB" smtClean="0"/>
              <a:t>4</a:t>
            </a:fld>
            <a:endParaRPr lang="en-GB" dirty="0"/>
          </a:p>
        </p:txBody>
      </p:sp>
    </p:spTree>
    <p:extLst>
      <p:ext uri="{BB962C8B-B14F-4D97-AF65-F5344CB8AC3E}">
        <p14:creationId xmlns:p14="http://schemas.microsoft.com/office/powerpoint/2010/main" val="2026096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.These are new resources to help you contextualise aspects of CC delivery and achievement to specialised areas of practice. They are an additional resource which can be used to help enhance your induction process. They can act as a tool to help build the workers knowledge and skills within a specialism area. They could also be useful if your workers have been through a rapid induction programme. The resources can be used flexibly and provide contextualisation against the CC standards, for example: Communication-what specific barriers may a person with a learning disability experience and additional communication techniques which could be used. Scenarios and activities are also included to enable the worker to put their CC learning into context within the environment and specialism area they are working in. We are also developing further resources for: Supporting Autistic People and End of Life Care which will be ready next year. Available at www.skillsforcare.org.uk/CCResources</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5EB467E-689E-4776-8297-2FB7C7A995D4}" type="slidenum">
              <a:rPr lang="en-GB" smtClean="0"/>
              <a:t>5</a:t>
            </a:fld>
            <a:endParaRPr lang="en-GB" dirty="0"/>
          </a:p>
        </p:txBody>
      </p:sp>
    </p:spTree>
    <p:extLst>
      <p:ext uri="{BB962C8B-B14F-4D97-AF65-F5344CB8AC3E}">
        <p14:creationId xmlns:p14="http://schemas.microsoft.com/office/powerpoint/2010/main" val="833291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Using a values-based approach to recruitment helps to lower recruitment costs, reduce staff turnover and contribute to the delivery of high-quality care and support.</a:t>
            </a:r>
            <a:br>
              <a:rPr lang="en-GB" dirty="0"/>
            </a:br>
            <a:endParaRPr lang="en-GB" dirty="0"/>
          </a:p>
          <a:p>
            <a:pPr marL="0" indent="0">
              <a:buNone/>
            </a:pPr>
            <a:r>
              <a:rPr lang="en-GB" dirty="0"/>
              <a:t>There are five stages to this approach: Articulate, Attract, Apply, Assess and Assimilate; and we’re developing a suite of five online workshops to support you at each stage. The workshops are aimed at senior managers, human resources managers, registered managers and anyone in a position to influence change in their workplace.</a:t>
            </a:r>
            <a:br>
              <a:rPr lang="en-GB" dirty="0"/>
            </a:br>
            <a:r>
              <a:rPr lang="en-GB" dirty="0"/>
              <a:t>You can now book your place on the first two online workshops, run by your local area teams, including information relevant to your local area.</a:t>
            </a:r>
          </a:p>
        </p:txBody>
      </p:sp>
      <p:sp>
        <p:nvSpPr>
          <p:cNvPr id="4" name="Slide Number Placeholder 3"/>
          <p:cNvSpPr>
            <a:spLocks noGrp="1"/>
          </p:cNvSpPr>
          <p:nvPr>
            <p:ph type="sldNum" sz="quarter" idx="5"/>
          </p:nvPr>
        </p:nvSpPr>
        <p:spPr/>
        <p:txBody>
          <a:bodyPr/>
          <a:lstStyle/>
          <a:p>
            <a:fld id="{A5EB467E-689E-4776-8297-2FB7C7A995D4}" type="slidenum">
              <a:rPr lang="en-GB" smtClean="0"/>
              <a:t>6</a:t>
            </a:fld>
            <a:endParaRPr lang="en-GB" dirty="0"/>
          </a:p>
        </p:txBody>
      </p:sp>
    </p:spTree>
    <p:extLst>
      <p:ext uri="{BB962C8B-B14F-4D97-AF65-F5344CB8AC3E}">
        <p14:creationId xmlns:p14="http://schemas.microsoft.com/office/powerpoint/2010/main" val="2000439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NOTE FOR LOCALITY MANAGERS</a:t>
            </a:r>
            <a:r>
              <a:rPr lang="en-GB" sz="1200" kern="1200" dirty="0">
                <a:solidFill>
                  <a:schemeClr val="tx1"/>
                </a:solidFill>
                <a:effectLst/>
                <a:latin typeface="+mn-lt"/>
                <a:ea typeface="+mn-ea"/>
                <a:cs typeface="+mn-cs"/>
              </a:rPr>
              <a:t>: Please be aware that not all local authorities have prepared their comms to their providers for this so please be aware you may be the first to let providers know. </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National iPad Scheme launched</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NHSX is investing in up to 11,000 iPads (tablet devices) for care homes to improve access to healthcare services for care home residents. NHSx have now contacted local authorities to explain the offer and provide guidance for sharing with care homes on how to access the iPads.</a:t>
            </a:r>
          </a:p>
          <a:p>
            <a:r>
              <a:rPr lang="en-GB" sz="1200" kern="1200" dirty="0">
                <a:solidFill>
                  <a:schemeClr val="tx1"/>
                </a:solidFill>
                <a:effectLst/>
                <a:latin typeface="+mn-lt"/>
                <a:ea typeface="+mn-ea"/>
                <a:cs typeface="+mn-cs"/>
              </a:rPr>
              <a:t>Each tablet device will include a 12-month support package and, for care homes without full access to WiFi, a data-enabled SIM card. </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How the iPads will help care homes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iPads will make it possible for all care homes to:</a:t>
            </a:r>
          </a:p>
          <a:p>
            <a:pPr lvl="0"/>
            <a:r>
              <a:rPr lang="en-GB" sz="1200" kern="1200" dirty="0">
                <a:solidFill>
                  <a:schemeClr val="tx1"/>
                </a:solidFill>
                <a:effectLst/>
                <a:latin typeface="+mn-lt"/>
                <a:ea typeface="+mn-ea"/>
                <a:cs typeface="+mn-cs"/>
              </a:rPr>
              <a:t>Hold video consultations with medical and social care professionals.</a:t>
            </a:r>
          </a:p>
          <a:p>
            <a:pPr lvl="0"/>
            <a:r>
              <a:rPr lang="en-GB" sz="1200" kern="1200" dirty="0">
                <a:solidFill>
                  <a:schemeClr val="tx1"/>
                </a:solidFill>
                <a:effectLst/>
                <a:latin typeface="+mn-lt"/>
                <a:ea typeface="+mn-ea"/>
                <a:cs typeface="+mn-cs"/>
              </a:rPr>
              <a:t>Use NHSmail (a secure NHS internal email service).</a:t>
            </a:r>
          </a:p>
          <a:p>
            <a:pPr lvl="0"/>
            <a:r>
              <a:rPr lang="en-GB" sz="1200" kern="1200" dirty="0">
                <a:solidFill>
                  <a:schemeClr val="tx1"/>
                </a:solidFill>
                <a:effectLst/>
                <a:latin typeface="+mn-lt"/>
                <a:ea typeface="+mn-ea"/>
                <a:cs typeface="+mn-cs"/>
              </a:rPr>
              <a:t>Access resident health information.</a:t>
            </a:r>
          </a:p>
          <a:p>
            <a:pPr lvl="0"/>
            <a:r>
              <a:rPr lang="en-GB" sz="1200" kern="1200" dirty="0">
                <a:solidFill>
                  <a:schemeClr val="tx1"/>
                </a:solidFill>
                <a:effectLst/>
                <a:latin typeface="+mn-lt"/>
                <a:ea typeface="+mn-ea"/>
                <a:cs typeface="+mn-cs"/>
              </a:rPr>
              <a:t>Connect residents with loved ones remotely.</a:t>
            </a:r>
          </a:p>
          <a:p>
            <a:pPr lvl="0"/>
            <a:r>
              <a:rPr lang="en-GB" sz="1200" kern="1200" dirty="0">
                <a:solidFill>
                  <a:schemeClr val="tx1"/>
                </a:solidFill>
                <a:effectLst/>
                <a:latin typeface="+mn-lt"/>
                <a:ea typeface="+mn-ea"/>
                <a:cs typeface="+mn-cs"/>
              </a:rPr>
              <a:t>Use any other applications and tools that they feel support the care of their</a:t>
            </a:r>
          </a:p>
          <a:p>
            <a:pPr lvl="0"/>
            <a:r>
              <a:rPr lang="en-GB" sz="1200" kern="1200" dirty="0">
                <a:solidFill>
                  <a:schemeClr val="tx1"/>
                </a:solidFill>
                <a:effectLst/>
                <a:latin typeface="+mn-lt"/>
                <a:ea typeface="+mn-ea"/>
                <a:cs typeface="+mn-cs"/>
              </a:rPr>
              <a:t>residents.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 well as pre-bundled software, the iPads will have easy-access links to NHSmail, the MS Teams app, the Digital Social Care website and Apple Care (for technical support).</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Which care homes will receive an iPad?</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Prioritisation of iPads will be to care homes that:</a:t>
            </a:r>
          </a:p>
          <a:p>
            <a:pPr lvl="0"/>
            <a:r>
              <a:rPr lang="en-GB" sz="1200" kern="1200" dirty="0">
                <a:solidFill>
                  <a:schemeClr val="tx1"/>
                </a:solidFill>
                <a:effectLst/>
                <a:latin typeface="+mn-lt"/>
                <a:ea typeface="+mn-ea"/>
                <a:cs typeface="+mn-cs"/>
              </a:rPr>
              <a:t>Receive all or some of their funding for residential care from the NHS or from a local authority.</a:t>
            </a:r>
          </a:p>
          <a:p>
            <a:pPr lvl="0"/>
            <a:r>
              <a:rPr lang="en-GB" sz="1200" kern="1200" dirty="0">
                <a:solidFill>
                  <a:schemeClr val="tx1"/>
                </a:solidFill>
                <a:effectLst/>
                <a:latin typeface="+mn-lt"/>
                <a:ea typeface="+mn-ea"/>
                <a:cs typeface="+mn-cs"/>
              </a:rPr>
              <a:t>Apply for an iPad using our order form .</a:t>
            </a:r>
          </a:p>
          <a:p>
            <a:pPr lvl="0"/>
            <a:r>
              <a:rPr lang="en-GB" sz="1200" kern="1200" dirty="0">
                <a:solidFill>
                  <a:schemeClr val="tx1"/>
                </a:solidFill>
                <a:effectLst/>
                <a:latin typeface="+mn-lt"/>
                <a:ea typeface="+mn-ea"/>
                <a:cs typeface="+mn-cs"/>
              </a:rPr>
              <a:t>Have less than one Apple or Android tablet device per 40 residents.</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Care homes without any Apple or Android tablet devices</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Care homes with fewer than 40 residents will qualify for one iPad.</a:t>
            </a:r>
          </a:p>
          <a:p>
            <a:pPr lvl="0"/>
            <a:r>
              <a:rPr lang="en-GB" sz="1200" kern="1200" dirty="0">
                <a:solidFill>
                  <a:schemeClr val="tx1"/>
                </a:solidFill>
                <a:effectLst/>
                <a:latin typeface="+mn-lt"/>
                <a:ea typeface="+mn-ea"/>
                <a:cs typeface="+mn-cs"/>
              </a:rPr>
              <a:t>Care homes with 40 or more residents will qualify for two iPads.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Any remaining devices will be distributed to care homes according to assessed local need.</a:t>
            </a:r>
          </a:p>
          <a:p>
            <a:endParaRPr lang="en-GB" dirty="0"/>
          </a:p>
        </p:txBody>
      </p:sp>
      <p:sp>
        <p:nvSpPr>
          <p:cNvPr id="4" name="Slide Number Placeholder 3"/>
          <p:cNvSpPr>
            <a:spLocks noGrp="1"/>
          </p:cNvSpPr>
          <p:nvPr>
            <p:ph type="sldNum" sz="quarter" idx="10"/>
          </p:nvPr>
        </p:nvSpPr>
        <p:spPr/>
        <p:txBody>
          <a:bodyPr/>
          <a:lstStyle/>
          <a:p>
            <a:fld id="{A5EB467E-689E-4776-8297-2FB7C7A995D4}" type="slidenum">
              <a:rPr lang="en-GB" smtClean="0"/>
              <a:t>7</a:t>
            </a:fld>
            <a:endParaRPr lang="en-GB" dirty="0"/>
          </a:p>
        </p:txBody>
      </p:sp>
    </p:spTree>
    <p:extLst>
      <p:ext uri="{BB962C8B-B14F-4D97-AF65-F5344CB8AC3E}">
        <p14:creationId xmlns:p14="http://schemas.microsoft.com/office/powerpoint/2010/main" val="34789606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sz="1200" b="1" i="0" u="none" strike="noStrike" kern="1200" baseline="0" dirty="0">
                <a:solidFill>
                  <a:schemeClr val="tx1"/>
                </a:solidFill>
                <a:latin typeface="+mn-lt"/>
                <a:ea typeface="+mn-ea"/>
                <a:cs typeface="+mn-cs"/>
              </a:rPr>
              <a:t>Apprenticeships</a:t>
            </a:r>
            <a:r>
              <a:rPr lang="en-GB" sz="1200" b="0" i="0" u="none" strike="noStrike" kern="1200" baseline="0" dirty="0">
                <a:solidFill>
                  <a:schemeClr val="tx1"/>
                </a:solidFill>
                <a:latin typeface="+mn-lt"/>
                <a:ea typeface="+mn-ea"/>
                <a:cs typeface="+mn-cs"/>
              </a:rPr>
              <a:t> </a:t>
            </a:r>
          </a:p>
          <a:p>
            <a:pPr marL="228600" indent="-228600">
              <a:buFont typeface="Arial" panose="020B0604020202020204" pitchFamily="34" charset="0"/>
              <a:buChar char="•"/>
            </a:pPr>
            <a:r>
              <a:rPr lang="en-GB" sz="1200" b="0" i="0" u="none" strike="noStrike" kern="1200" baseline="0" dirty="0">
                <a:solidFill>
                  <a:schemeClr val="tx1"/>
                </a:solidFill>
                <a:latin typeface="+mn-lt"/>
                <a:ea typeface="+mn-ea"/>
                <a:cs typeface="+mn-cs"/>
              </a:rPr>
              <a:t>The Chancellor announced that </a:t>
            </a:r>
            <a:r>
              <a:rPr lang="en-GB" sz="1200" b="1" i="0" u="none" strike="noStrike" kern="1200" baseline="0" dirty="0">
                <a:solidFill>
                  <a:schemeClr val="tx1"/>
                </a:solidFill>
                <a:latin typeface="+mn-lt"/>
                <a:ea typeface="+mn-ea"/>
                <a:cs typeface="+mn-cs"/>
              </a:rPr>
              <a:t>for the next six months, the Government will pay businesses to hire apprentices</a:t>
            </a:r>
            <a:r>
              <a:rPr lang="en-GB" sz="1200" b="0" i="0" u="none" strike="noStrike" kern="1200" baseline="0" dirty="0">
                <a:solidFill>
                  <a:schemeClr val="tx1"/>
                </a:solidFill>
                <a:latin typeface="+mn-lt"/>
                <a:ea typeface="+mn-ea"/>
                <a:cs typeface="+mn-cs"/>
              </a:rPr>
              <a:t>, with a new payment of £2,000 per apprentice for those under the age of 25 and £1,500 for those aged 25 and over. </a:t>
            </a:r>
          </a:p>
          <a:p>
            <a:pPr marL="228600" indent="-228600">
              <a:buFont typeface="Arial" panose="020B0604020202020204" pitchFamily="34" charset="0"/>
              <a:buChar char="•"/>
            </a:pPr>
            <a:r>
              <a:rPr lang="en-GB" sz="1200" b="1" i="0" u="none" strike="noStrike" kern="1200" baseline="0" dirty="0">
                <a:solidFill>
                  <a:schemeClr val="tx1"/>
                </a:solidFill>
                <a:latin typeface="+mn-lt"/>
                <a:ea typeface="+mn-ea"/>
                <a:cs typeface="+mn-cs"/>
              </a:rPr>
              <a:t>This money is in addition to the existing £1,000 </a:t>
            </a:r>
            <a:r>
              <a:rPr lang="en-GB" sz="1200" b="0" i="0" u="none" strike="noStrike" kern="1200" baseline="0" dirty="0">
                <a:solidFill>
                  <a:schemeClr val="tx1"/>
                </a:solidFill>
                <a:latin typeface="+mn-lt"/>
                <a:ea typeface="+mn-ea"/>
                <a:cs typeface="+mn-cs"/>
              </a:rPr>
              <a:t>payment the Government already provides for new 16-18 year old apprentices and those aged under 25 with an Education, Health and Care plan. </a:t>
            </a:r>
          </a:p>
          <a:p>
            <a:pPr marL="228600" indent="-228600">
              <a:buFont typeface="Arial" panose="020B0604020202020204" pitchFamily="34" charset="0"/>
              <a:buChar char="•"/>
            </a:pPr>
            <a:r>
              <a:rPr lang="en-GB" sz="1200" b="1" i="0" u="none" strike="noStrike" kern="1200" baseline="0" dirty="0">
                <a:solidFill>
                  <a:schemeClr val="tx1"/>
                </a:solidFill>
                <a:latin typeface="+mn-lt"/>
                <a:ea typeface="+mn-ea"/>
                <a:cs typeface="+mn-cs"/>
              </a:rPr>
              <a:t>The Apprenticeship Service (AS) must be used </a:t>
            </a:r>
            <a:r>
              <a:rPr lang="en-GB" sz="1200" b="0" i="0" u="none" strike="noStrike" kern="1200" baseline="0" dirty="0">
                <a:solidFill>
                  <a:schemeClr val="tx1"/>
                </a:solidFill>
                <a:latin typeface="+mn-lt"/>
                <a:ea typeface="+mn-ea"/>
                <a:cs typeface="+mn-cs"/>
              </a:rPr>
              <a:t>to claim incentive payments for hiring a new apprentice from 1 September 2020 (Apprenticeship start date must be between 1 August 2020 and 31 January 2021 inclusive)</a:t>
            </a:r>
          </a:p>
          <a:p>
            <a:pPr marL="228600" indent="-228600">
              <a:buFont typeface="Arial" panose="020B0604020202020204" pitchFamily="34" charset="0"/>
              <a:buChar char="•"/>
            </a:pPr>
            <a:r>
              <a:rPr lang="en-GB" sz="1200" b="1" i="0" u="none" strike="noStrike" kern="1200" baseline="0" dirty="0">
                <a:solidFill>
                  <a:schemeClr val="tx1"/>
                </a:solidFill>
                <a:latin typeface="+mn-lt"/>
                <a:ea typeface="+mn-ea"/>
                <a:cs typeface="+mn-cs"/>
              </a:rPr>
              <a:t>They have recently streamlined the registration process </a:t>
            </a:r>
            <a:r>
              <a:rPr lang="en-GB" sz="1200" b="0" i="0" u="none" strike="noStrike" kern="1200" baseline="0" dirty="0">
                <a:solidFill>
                  <a:schemeClr val="tx1"/>
                </a:solidFill>
                <a:latin typeface="+mn-lt"/>
                <a:ea typeface="+mn-ea"/>
                <a:cs typeface="+mn-cs"/>
              </a:rPr>
              <a:t>for those employers new to AS to minimise the administrative exercise.</a:t>
            </a:r>
          </a:p>
          <a:p>
            <a:pPr marL="228600" indent="-228600">
              <a:buFont typeface="Arial" panose="020B0604020202020204" pitchFamily="34" charset="0"/>
              <a:buChar char="•"/>
            </a:pPr>
            <a:r>
              <a:rPr lang="en-GB" sz="1200" b="1" i="0" u="none" strike="noStrike" kern="1200" baseline="0" dirty="0">
                <a:solidFill>
                  <a:schemeClr val="tx1"/>
                </a:solidFill>
                <a:latin typeface="+mn-lt"/>
                <a:ea typeface="+mn-ea"/>
                <a:cs typeface="+mn-cs"/>
              </a:rPr>
              <a:t>Non-levy employers can access the incentive payments via AS </a:t>
            </a:r>
            <a:r>
              <a:rPr lang="en-GB" sz="1200" b="0" i="0" u="none" strike="noStrike" kern="1200" baseline="0" dirty="0">
                <a:solidFill>
                  <a:schemeClr val="tx1"/>
                </a:solidFill>
                <a:latin typeface="+mn-lt"/>
                <a:ea typeface="+mn-ea"/>
                <a:cs typeface="+mn-cs"/>
              </a:rPr>
              <a:t>for both apprentices recruited and managed through the reservation process and by accessing transferred funds from a levy paying employer.</a:t>
            </a:r>
          </a:p>
          <a:p>
            <a:pPr marL="228600" indent="-228600">
              <a:buFont typeface="Arial" panose="020B0604020202020204" pitchFamily="34" charset="0"/>
              <a:buChar char="•"/>
            </a:pPr>
            <a:r>
              <a:rPr lang="en-GB" sz="1200" b="1" i="0" u="none" strike="noStrike" kern="1200" baseline="0" dirty="0">
                <a:solidFill>
                  <a:schemeClr val="tx1"/>
                </a:solidFill>
                <a:latin typeface="+mn-lt"/>
                <a:ea typeface="+mn-ea"/>
                <a:cs typeface="+mn-cs"/>
              </a:rPr>
              <a:t>Increase in the number of reservations </a:t>
            </a:r>
            <a:r>
              <a:rPr lang="en-GB" sz="1200" b="0" i="0" u="none" strike="noStrike" kern="1200" baseline="0" dirty="0">
                <a:solidFill>
                  <a:schemeClr val="tx1"/>
                </a:solidFill>
                <a:latin typeface="+mn-lt"/>
                <a:ea typeface="+mn-ea"/>
                <a:cs typeface="+mn-cs"/>
              </a:rPr>
              <a:t>available per employer account from 3 to 10 for FY 20-21. </a:t>
            </a:r>
          </a:p>
          <a:p>
            <a:pPr marL="228600" indent="-228600">
              <a:buFont typeface="Arial" panose="020B0604020202020204" pitchFamily="34" charset="0"/>
              <a:buChar char="•"/>
            </a:pPr>
            <a:r>
              <a:rPr lang="en-GB" sz="1200" b="1" i="0" u="none" strike="noStrike" kern="1200" baseline="0" dirty="0">
                <a:solidFill>
                  <a:schemeClr val="tx1"/>
                </a:solidFill>
                <a:latin typeface="+mn-lt"/>
                <a:ea typeface="+mn-ea"/>
                <a:cs typeface="+mn-cs"/>
              </a:rPr>
              <a:t>Employers will be able to make a claim from 1 September 2020</a:t>
            </a:r>
            <a:r>
              <a:rPr lang="en-GB" sz="1200" b="0" i="0" u="none" strike="noStrike" kern="1200" baseline="0" dirty="0">
                <a:solidFill>
                  <a:schemeClr val="tx1"/>
                </a:solidFill>
                <a:latin typeface="+mn-lt"/>
                <a:ea typeface="+mn-ea"/>
                <a:cs typeface="+mn-cs"/>
              </a:rPr>
              <a:t>, and once there is a contract of employment and apprenticeship agreement in place, as for any other funding support we currently offer.</a:t>
            </a:r>
          </a:p>
          <a:p>
            <a:pPr marL="228600" indent="-228600">
              <a:buFont typeface="Arial" panose="020B0604020202020204" pitchFamily="34" charset="0"/>
              <a:buChar char="•"/>
            </a:pPr>
            <a:r>
              <a:rPr lang="en-GB" sz="1200" b="1" i="0" u="none" strike="noStrike" kern="1200" baseline="0" dirty="0">
                <a:solidFill>
                  <a:schemeClr val="tx1"/>
                </a:solidFill>
                <a:latin typeface="+mn-lt"/>
                <a:ea typeface="+mn-ea"/>
                <a:cs typeface="+mn-cs"/>
              </a:rPr>
              <a:t>New apprentices cannot be existing employees but </a:t>
            </a:r>
            <a:r>
              <a:rPr lang="en-GB" sz="1200" b="1" i="1" u="none" strike="noStrike" kern="1200" baseline="0" dirty="0">
                <a:solidFill>
                  <a:schemeClr val="tx1"/>
                </a:solidFill>
                <a:latin typeface="+mn-lt"/>
                <a:ea typeface="+mn-ea"/>
                <a:cs typeface="+mn-cs"/>
              </a:rPr>
              <a:t>can be existing apprentices </a:t>
            </a:r>
            <a:r>
              <a:rPr lang="en-GB" sz="1200" b="0" i="0" u="none" strike="noStrike" kern="1200" baseline="0" dirty="0">
                <a:solidFill>
                  <a:schemeClr val="tx1"/>
                </a:solidFill>
                <a:latin typeface="+mn-lt"/>
                <a:ea typeface="+mn-ea"/>
                <a:cs typeface="+mn-cs"/>
              </a:rPr>
              <a:t>who have been made redundant by another employer –allowing access to a wider talent pool.</a:t>
            </a:r>
          </a:p>
          <a:p>
            <a:pPr marL="0" indent="0">
              <a:buFont typeface="Arial" panose="020B0604020202020204" pitchFamily="34" charset="0"/>
              <a:buNone/>
            </a:pPr>
            <a:r>
              <a:rPr lang="en-GB" sz="1200" b="1" i="0" u="none" strike="noStrike" kern="1200" baseline="0" dirty="0">
                <a:solidFill>
                  <a:schemeClr val="tx1"/>
                </a:solidFill>
                <a:latin typeface="+mn-lt"/>
                <a:ea typeface="+mn-ea"/>
                <a:cs typeface="+mn-cs"/>
              </a:rPr>
              <a:t>Apprenticeships</a:t>
            </a:r>
          </a:p>
          <a:p>
            <a:pPr marL="171450" indent="-171450">
              <a:buFont typeface="Arial" panose="020B0604020202020204" pitchFamily="34" charset="0"/>
              <a:buChar char="•"/>
            </a:pPr>
            <a:r>
              <a:rPr lang="en-GB" sz="1200" b="0" i="0" u="none" strike="noStrike" kern="1200" baseline="0" dirty="0">
                <a:solidFill>
                  <a:schemeClr val="tx1"/>
                </a:solidFill>
                <a:latin typeface="+mn-lt"/>
                <a:ea typeface="+mn-ea"/>
                <a:cs typeface="+mn-cs"/>
              </a:rPr>
              <a:t>Employers can </a:t>
            </a:r>
            <a:r>
              <a:rPr lang="en-GB" sz="1200" b="1" i="0" u="none" strike="noStrike" kern="1200" baseline="0" dirty="0">
                <a:solidFill>
                  <a:schemeClr val="tx1"/>
                </a:solidFill>
                <a:latin typeface="+mn-lt"/>
                <a:ea typeface="+mn-ea"/>
                <a:cs typeface="+mn-cs"/>
              </a:rPr>
              <a:t>use the incentive funding to help meet any of the costs </a:t>
            </a:r>
            <a:r>
              <a:rPr lang="en-GB" sz="1200" b="0" i="0" u="none" strike="noStrike" kern="1200" baseline="0" dirty="0">
                <a:solidFill>
                  <a:schemeClr val="tx1"/>
                </a:solidFill>
                <a:latin typeface="+mn-lt"/>
                <a:ea typeface="+mn-ea"/>
                <a:cs typeface="+mn-cs"/>
              </a:rPr>
              <a:t>associated with supporting a new apprentice in their workplace: including facilities, uniforms, and apprentice travel.</a:t>
            </a:r>
          </a:p>
          <a:p>
            <a:pPr marL="171450" indent="-171450">
              <a:buFont typeface="Arial" panose="020B0604020202020204" pitchFamily="34" charset="0"/>
              <a:buChar char="•"/>
            </a:pPr>
            <a:r>
              <a:rPr lang="en-GB" sz="1200" b="1" i="0" u="none" strike="noStrike" kern="1200" baseline="0" dirty="0">
                <a:solidFill>
                  <a:schemeClr val="tx1"/>
                </a:solidFill>
                <a:latin typeface="+mn-lt"/>
                <a:ea typeface="+mn-ea"/>
                <a:cs typeface="+mn-cs"/>
              </a:rPr>
              <a:t>It can also contribute towards meeting the costs of an apprentice’s wages</a:t>
            </a:r>
            <a:r>
              <a:rPr lang="en-GB" sz="1200" b="0" i="0" u="none" strike="noStrike" kern="1200" baseline="0" dirty="0">
                <a:solidFill>
                  <a:schemeClr val="tx1"/>
                </a:solidFill>
                <a:latin typeface="+mn-lt"/>
                <a:ea typeface="+mn-ea"/>
                <a:cs typeface="+mn-cs"/>
              </a:rPr>
              <a:t>. Individual employers can choose how to spend the money to support their apprentices depending on their individual circumstances.</a:t>
            </a:r>
          </a:p>
          <a:p>
            <a:pPr marL="171450" indent="-171450">
              <a:buFont typeface="Arial" panose="020B0604020202020204" pitchFamily="34" charset="0"/>
              <a:buChar char="•"/>
            </a:pPr>
            <a:r>
              <a:rPr lang="en-GB" sz="1200" b="1" i="0" u="none" strike="noStrike" kern="1200" baseline="0" dirty="0">
                <a:solidFill>
                  <a:schemeClr val="tx1"/>
                </a:solidFill>
                <a:latin typeface="+mn-lt"/>
                <a:ea typeface="+mn-ea"/>
                <a:cs typeface="+mn-cs"/>
              </a:rPr>
              <a:t>The money will be paid in instalments</a:t>
            </a:r>
            <a:r>
              <a:rPr lang="en-GB" sz="1200" b="0" i="0" u="none" strike="noStrike" kern="1200" baseline="0" dirty="0">
                <a:solidFill>
                  <a:schemeClr val="tx1"/>
                </a:solidFill>
                <a:latin typeface="+mn-lt"/>
                <a:ea typeface="+mn-ea"/>
                <a:cs typeface="+mn-cs"/>
              </a:rPr>
              <a:t>, with 50% of the total paid at roughly 90 days from the apprentice’s start date, and the remaining 50% paid roughly 365 days from the apprentice’s start date, subject to the apprentice still being in employment (with the same employer) and undertaking their apprenticeship at these times.</a:t>
            </a:r>
          </a:p>
          <a:p>
            <a:pPr marL="171450" indent="-171450">
              <a:buFont typeface="Arial" panose="020B0604020202020204" pitchFamily="34" charset="0"/>
              <a:buChar char="•"/>
            </a:pPr>
            <a:r>
              <a:rPr lang="en-GB" sz="1200" b="1" i="0" u="none" strike="noStrike" kern="1200" baseline="0" dirty="0">
                <a:solidFill>
                  <a:schemeClr val="tx1"/>
                </a:solidFill>
                <a:latin typeface="+mn-lt"/>
                <a:ea typeface="+mn-ea"/>
                <a:cs typeface="+mn-cs"/>
              </a:rPr>
              <a:t>Payments are made about 4-6 weeks after the eligible date </a:t>
            </a:r>
            <a:r>
              <a:rPr lang="en-GB" sz="1200" b="0" i="0" u="none" strike="noStrike" kern="1200" baseline="0" dirty="0">
                <a:solidFill>
                  <a:schemeClr val="tx1"/>
                </a:solidFill>
                <a:latin typeface="+mn-lt"/>
                <a:ea typeface="+mn-ea"/>
                <a:cs typeface="+mn-cs"/>
              </a:rPr>
              <a:t>to allow for data and evidence checks. The first payments will be in January 2021.</a:t>
            </a:r>
            <a:endParaRPr lang="en-GB" b="0" dirty="0"/>
          </a:p>
          <a:p>
            <a:pPr marL="228600" indent="-228600">
              <a:buFont typeface="Arial" panose="020B0604020202020204" pitchFamily="34" charset="0"/>
              <a:buChar char="•"/>
            </a:pPr>
            <a:endParaRPr lang="en-GB" dirty="0"/>
          </a:p>
          <a:p>
            <a:pPr marL="0" indent="0">
              <a:buFont typeface="Wingdings" panose="05000000000000000000" pitchFamily="2" charset="2"/>
              <a:buNone/>
            </a:pPr>
            <a:endParaRPr lang="en-GB" dirty="0"/>
          </a:p>
          <a:p>
            <a:endParaRPr lang="en-GB" dirty="0"/>
          </a:p>
        </p:txBody>
      </p:sp>
      <p:sp>
        <p:nvSpPr>
          <p:cNvPr id="4" name="Slide Number Placeholder 3"/>
          <p:cNvSpPr>
            <a:spLocks noGrp="1"/>
          </p:cNvSpPr>
          <p:nvPr>
            <p:ph type="sldNum" sz="quarter" idx="10"/>
          </p:nvPr>
        </p:nvSpPr>
        <p:spPr/>
        <p:txBody>
          <a:bodyPr/>
          <a:lstStyle/>
          <a:p>
            <a:fld id="{A5EB467E-689E-4776-8297-2FB7C7A995D4}" type="slidenum">
              <a:rPr lang="en-GB" smtClean="0"/>
              <a:t>8</a:t>
            </a:fld>
            <a:endParaRPr lang="en-GB" dirty="0"/>
          </a:p>
        </p:txBody>
      </p:sp>
    </p:spTree>
    <p:extLst>
      <p:ext uri="{BB962C8B-B14F-4D97-AF65-F5344CB8AC3E}">
        <p14:creationId xmlns:p14="http://schemas.microsoft.com/office/powerpoint/2010/main" val="33256474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highlight>
                  <a:srgbClr val="FFFF00"/>
                </a:highlight>
              </a:rPr>
              <a:t>Additional notes:</a:t>
            </a:r>
          </a:p>
          <a:p>
            <a:endParaRPr lang="en-GB" b="1" dirty="0">
              <a:highlight>
                <a:srgbClr val="FFFF00"/>
              </a:highlight>
            </a:endParaRPr>
          </a:p>
          <a:p>
            <a:r>
              <a:rPr lang="en-GB" b="1" dirty="0">
                <a:highlight>
                  <a:srgbClr val="FFFF00"/>
                </a:highlight>
              </a:rPr>
              <a:t>Why is it important this year</a:t>
            </a:r>
          </a:p>
          <a:p>
            <a:r>
              <a:rPr lang="en-GB" sz="1200" b="0" i="0" kern="1200" dirty="0">
                <a:solidFill>
                  <a:schemeClr val="tx1"/>
                </a:solidFill>
                <a:effectLst/>
                <a:latin typeface="+mn-lt"/>
                <a:ea typeface="+mn-ea"/>
                <a:cs typeface="+mn-cs"/>
              </a:rPr>
              <a:t>Due to the impact of flu and COVID-19 circulating at the same time it’s important we all do our bit to protect those we care for and ourselves against the virus.</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Flu spreads from person-to-person, even amongst those not showing any symptoms so people who use and work in adult social care services are encouraged to get vaccinated to reduce the risk of spreading flu this winter.</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Flu can cause severe complications, but this </a:t>
            </a:r>
            <a:r>
              <a:rPr lang="en-GB" sz="1200" b="1" i="0" kern="1200" dirty="0">
                <a:solidFill>
                  <a:schemeClr val="tx1"/>
                </a:solidFill>
                <a:effectLst/>
                <a:latin typeface="+mn-lt"/>
                <a:ea typeface="+mn-ea"/>
                <a:cs typeface="+mn-cs"/>
              </a:rPr>
              <a:t>FREE vaccination available on the NHS</a:t>
            </a:r>
            <a:r>
              <a:rPr lang="en-GB" sz="1200" b="0" i="0" kern="1200" dirty="0">
                <a:solidFill>
                  <a:schemeClr val="tx1"/>
                </a:solidFill>
                <a:effectLst/>
                <a:latin typeface="+mn-lt"/>
                <a:ea typeface="+mn-ea"/>
                <a:cs typeface="+mn-cs"/>
              </a:rPr>
              <a:t> is the best protection. Whilst the threat may be invisible, the protection against it is clear.</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An NHS survey (2019) found that patients and those receiving care feel safer and are more likely to get vaccinated when they know staff are vaccinated, therefore we’re calling on adult social care employers to help us to encourage their staff and people who use their service to get the vaccination. The UK Government estimates that an average of 11,000 people die from the virus in the UK each year therefore it’s important for people in these groups to get vaccinated to help protect themselves.</a:t>
            </a:r>
          </a:p>
          <a:p>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Employer responsibilities:</a:t>
            </a:r>
          </a:p>
          <a:p>
            <a:r>
              <a:rPr lang="en-GB" sz="1200" b="0" i="0" kern="1200" dirty="0">
                <a:solidFill>
                  <a:schemeClr val="tx1"/>
                </a:solidFill>
                <a:effectLst/>
                <a:latin typeface="+mn-lt"/>
                <a:ea typeface="+mn-ea"/>
                <a:cs typeface="+mn-cs"/>
              </a:rPr>
              <a:t>The Department of Health and Social Care states that frontline health and social care workers should be provided with flu jabs by their employer. </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Employers can make arrangements to have flu jabs carried out in the workplace, arranged through a private healthcare provider or you can purchase vouchers for your staff to get the vaccine from a GP or use at participating pharmacies.</a:t>
            </a:r>
          </a:p>
          <a:p>
            <a:endParaRPr lang="en-GB"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mn-lt"/>
                <a:ea typeface="+mn-ea"/>
                <a:cs typeface="+mn-cs"/>
              </a:rPr>
              <a:t>Social care uptake is historically low therefore at an organisational level, leadership has a strong impact on vaccine uptake; if managers promote vaccination and are seen by staff to have the vaccine themselves, this is a driver for others to do the same.</a:t>
            </a:r>
          </a:p>
          <a:p>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Who’s eligible:</a:t>
            </a:r>
          </a:p>
          <a:p>
            <a:r>
              <a:rPr lang="en-GB" sz="1200" b="0" i="0" kern="1200" dirty="0">
                <a:solidFill>
                  <a:schemeClr val="tx1"/>
                </a:solidFill>
                <a:effectLst/>
                <a:latin typeface="+mn-lt"/>
                <a:ea typeface="+mn-ea"/>
                <a:cs typeface="+mn-cs"/>
              </a:rPr>
              <a:t>See slide content</a:t>
            </a:r>
          </a:p>
          <a:p>
            <a:endParaRPr lang="en-GB" dirty="0"/>
          </a:p>
          <a:p>
            <a:r>
              <a:rPr lang="en-GB" b="1" dirty="0"/>
              <a:t>Call to action: </a:t>
            </a:r>
          </a:p>
          <a:p>
            <a:r>
              <a:rPr lang="en-GB" dirty="0"/>
              <a:t>Visit the website for more information, FAQ’s and links to useful promotional resources </a:t>
            </a:r>
          </a:p>
          <a:p>
            <a:endParaRPr lang="en-GB" dirty="0"/>
          </a:p>
        </p:txBody>
      </p:sp>
      <p:sp>
        <p:nvSpPr>
          <p:cNvPr id="4" name="Slide Number Placeholder 3"/>
          <p:cNvSpPr>
            <a:spLocks noGrp="1"/>
          </p:cNvSpPr>
          <p:nvPr>
            <p:ph type="sldNum" sz="quarter" idx="10"/>
          </p:nvPr>
        </p:nvSpPr>
        <p:spPr/>
        <p:txBody>
          <a:bodyPr/>
          <a:lstStyle/>
          <a:p>
            <a:fld id="{A5EB467E-689E-4776-8297-2FB7C7A995D4}" type="slidenum">
              <a:rPr lang="en-GB" smtClean="0"/>
              <a:t>9</a:t>
            </a:fld>
            <a:endParaRPr lang="en-GB" dirty="0"/>
          </a:p>
        </p:txBody>
      </p:sp>
    </p:spTree>
    <p:extLst>
      <p:ext uri="{BB962C8B-B14F-4D97-AF65-F5344CB8AC3E}">
        <p14:creationId xmlns:p14="http://schemas.microsoft.com/office/powerpoint/2010/main" val="9374209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adership and management">
    <p:spTree>
      <p:nvGrpSpPr>
        <p:cNvPr id="1" name=""/>
        <p:cNvGrpSpPr/>
        <p:nvPr/>
      </p:nvGrpSpPr>
      <p:grpSpPr>
        <a:xfrm>
          <a:off x="0" y="0"/>
          <a:ext cx="0" cy="0"/>
          <a:chOff x="0" y="0"/>
          <a:chExt cx="0" cy="0"/>
        </a:xfrm>
      </p:grpSpPr>
      <p:pic>
        <p:nvPicPr>
          <p:cNvPr id="11" name="Picture 10" descr="A picture containing necklace, drawing&#10;&#10;Description automatically generated">
            <a:extLst>
              <a:ext uri="{FF2B5EF4-FFF2-40B4-BE49-F238E27FC236}">
                <a16:creationId xmlns:a16="http://schemas.microsoft.com/office/drawing/2014/main" id="{C7F98455-8795-434A-B68C-C5E56166DE4B}"/>
              </a:ext>
            </a:extLst>
          </p:cNvPr>
          <p:cNvPicPr>
            <a:picLocks noChangeAspect="1"/>
          </p:cNvPicPr>
          <p:nvPr userDrawn="1"/>
        </p:nvPicPr>
        <p:blipFill rotWithShape="1">
          <a:blip r:embed="rId2"/>
          <a:srcRect r="8865"/>
          <a:stretch/>
        </p:blipFill>
        <p:spPr>
          <a:xfrm>
            <a:off x="4750293" y="0"/>
            <a:ext cx="4393707" cy="6858000"/>
          </a:xfrm>
          <a:prstGeom prst="rect">
            <a:avLst/>
          </a:prstGeom>
        </p:spPr>
      </p:pic>
      <p:sp>
        <p:nvSpPr>
          <p:cNvPr id="4" name="Rectangle 3">
            <a:extLst>
              <a:ext uri="{FF2B5EF4-FFF2-40B4-BE49-F238E27FC236}">
                <a16:creationId xmlns:a16="http://schemas.microsoft.com/office/drawing/2014/main" id="{571998BB-913A-A549-8D2B-4ED8DE9C0B2D}"/>
              </a:ext>
            </a:extLst>
          </p:cNvPr>
          <p:cNvSpPr/>
          <p:nvPr userDrawn="1"/>
        </p:nvSpPr>
        <p:spPr>
          <a:xfrm>
            <a:off x="0" y="6416675"/>
            <a:ext cx="9144000" cy="4413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36FB1583-49B7-884D-8DA4-FEB371CB35F0}"/>
              </a:ext>
            </a:extLst>
          </p:cNvPr>
          <p:cNvSpPr>
            <a:spLocks noGrp="1"/>
          </p:cNvSpPr>
          <p:nvPr>
            <p:ph type="title" hasCustomPrompt="1"/>
          </p:nvPr>
        </p:nvSpPr>
        <p:spPr>
          <a:xfrm>
            <a:off x="367729" y="740664"/>
            <a:ext cx="4711167" cy="1465823"/>
          </a:xfrm>
          <a:prstGeom prst="rect">
            <a:avLst/>
          </a:prstGeom>
          <a:noFill/>
          <a:ln w="12700">
            <a:noFill/>
          </a:ln>
        </p:spPr>
        <p:txBody>
          <a:bodyPr/>
          <a:lstStyle>
            <a:lvl1pPr>
              <a:defRPr sz="4200" b="1">
                <a:solidFill>
                  <a:srgbClr val="005EB8"/>
                </a:solidFill>
              </a:defRPr>
            </a:lvl1pPr>
          </a:lstStyle>
          <a:p>
            <a:r>
              <a:rPr lang="en-GB" dirty="0"/>
              <a:t>Click to edit Master title style  </a:t>
            </a:r>
            <a:endParaRPr lang="en-US" dirty="0"/>
          </a:p>
        </p:txBody>
      </p:sp>
      <p:sp>
        <p:nvSpPr>
          <p:cNvPr id="6" name="Text Placeholder 7">
            <a:extLst>
              <a:ext uri="{FF2B5EF4-FFF2-40B4-BE49-F238E27FC236}">
                <a16:creationId xmlns:a16="http://schemas.microsoft.com/office/drawing/2014/main" id="{0DBBB70A-3403-E54D-A71A-920BED978B30}"/>
              </a:ext>
            </a:extLst>
          </p:cNvPr>
          <p:cNvSpPr>
            <a:spLocks noGrp="1"/>
          </p:cNvSpPr>
          <p:nvPr>
            <p:ph type="body" sz="quarter" idx="10"/>
          </p:nvPr>
        </p:nvSpPr>
        <p:spPr>
          <a:xfrm>
            <a:off x="349441" y="2325750"/>
            <a:ext cx="6718871" cy="646811"/>
          </a:xfrm>
          <a:prstGeom prst="rect">
            <a:avLst/>
          </a:prstGeom>
        </p:spPr>
        <p:txBody>
          <a:bodyPr/>
          <a:lstStyle>
            <a:lvl1pPr marL="457200" indent="-457200">
              <a:buClr>
                <a:srgbClr val="E87722"/>
              </a:buClr>
              <a:buFont typeface="Wingdings" pitchFamily="2" charset="2"/>
              <a:buChar char="§"/>
              <a:defRPr>
                <a:solidFill>
                  <a:srgbClr val="E87722"/>
                </a:solidFill>
              </a:defRPr>
            </a:lvl1pPr>
            <a:lvl2pPr marL="685800" indent="-228600">
              <a:buClr>
                <a:srgbClr val="005EB8"/>
              </a:buClr>
              <a:buFont typeface="Wingdings" pitchFamily="2" charset="2"/>
              <a:buChar char="§"/>
              <a:defRPr>
                <a:solidFill>
                  <a:schemeClr val="tx1"/>
                </a:solidFill>
              </a:defRPr>
            </a:lvl2pPr>
            <a:lvl3pPr marL="1143000" indent="-228600">
              <a:buClr>
                <a:srgbClr val="005EB8"/>
              </a:buClr>
              <a:buFont typeface="Wingdings" pitchFamily="2" charset="2"/>
              <a:buChar char="§"/>
              <a:defRPr>
                <a:solidFill>
                  <a:schemeClr val="tx1"/>
                </a:solidFill>
              </a:defRPr>
            </a:lvl3pPr>
            <a:lvl4pPr marL="1600200" indent="-228600">
              <a:buClr>
                <a:srgbClr val="005EB8"/>
              </a:buClr>
              <a:buFont typeface="Wingdings" pitchFamily="2" charset="2"/>
              <a:buChar char="§"/>
              <a:defRPr>
                <a:solidFill>
                  <a:schemeClr val="tx1"/>
                </a:solidFill>
              </a:defRPr>
            </a:lvl4pPr>
            <a:lvl5pPr marL="2057400" indent="-228600">
              <a:buClr>
                <a:srgbClr val="005EB8"/>
              </a:buClr>
              <a:buFont typeface="Wingdings" pitchFamily="2" charset="2"/>
              <a:buChar char="§"/>
              <a:defRPr>
                <a:solidFill>
                  <a:schemeClr val="tx1"/>
                </a:solidFill>
              </a:defRPr>
            </a:lvl5pPr>
          </a:lstStyle>
          <a:p>
            <a:pPr lvl="0"/>
            <a:r>
              <a:rPr lang="en-GB" dirty="0"/>
              <a:t>Click to edit Master text styles</a:t>
            </a:r>
          </a:p>
        </p:txBody>
      </p:sp>
    </p:spTree>
    <p:extLst>
      <p:ext uri="{BB962C8B-B14F-4D97-AF65-F5344CB8AC3E}">
        <p14:creationId xmlns:p14="http://schemas.microsoft.com/office/powerpoint/2010/main" val="2196738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ind out more on blu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016D2D-0788-384E-981C-794F2F4D423A}"/>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descr="A picture containing drawing&#10;&#10;Description automatically generated">
            <a:extLst>
              <a:ext uri="{FF2B5EF4-FFF2-40B4-BE49-F238E27FC236}">
                <a16:creationId xmlns:a16="http://schemas.microsoft.com/office/drawing/2014/main" id="{3E9C1A09-1E73-294C-BB9D-46B1ACFB523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913059"/>
            <a:ext cx="5596400" cy="3233154"/>
          </a:xfrm>
          <a:prstGeom prst="rect">
            <a:avLst/>
          </a:prstGeom>
        </p:spPr>
      </p:pic>
      <p:sp>
        <p:nvSpPr>
          <p:cNvPr id="8" name="Title 1">
            <a:extLst>
              <a:ext uri="{FF2B5EF4-FFF2-40B4-BE49-F238E27FC236}">
                <a16:creationId xmlns:a16="http://schemas.microsoft.com/office/drawing/2014/main" id="{24CE72D4-1CC1-1E46-8A38-EDA405B8EB43}"/>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chemeClr val="bg1"/>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ADEB3A95-291A-3F45-B0CE-3CF6E473D04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solidFill>
                  <a:schemeClr val="bg1"/>
                </a:solidFill>
              </a:rPr>
              <a:t>Find out more</a:t>
            </a:r>
            <a:endParaRPr lang="en-US" b="1" dirty="0">
              <a:solidFill>
                <a:schemeClr val="bg1"/>
              </a:solidFill>
            </a:endParaRPr>
          </a:p>
        </p:txBody>
      </p:sp>
    </p:spTree>
    <p:extLst>
      <p:ext uri="{BB962C8B-B14F-4D97-AF65-F5344CB8AC3E}">
        <p14:creationId xmlns:p14="http://schemas.microsoft.com/office/powerpoint/2010/main" val="926843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act us on whit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9FDFB63-4344-3947-984E-A1CE7A9A1D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0885" y="913059"/>
            <a:ext cx="5598000" cy="3234078"/>
          </a:xfrm>
          <a:prstGeom prst="rect">
            <a:avLst/>
          </a:prstGeom>
        </p:spPr>
      </p:pic>
      <p:sp>
        <p:nvSpPr>
          <p:cNvPr id="8" name="Title 1">
            <a:extLst>
              <a:ext uri="{FF2B5EF4-FFF2-40B4-BE49-F238E27FC236}">
                <a16:creationId xmlns:a16="http://schemas.microsoft.com/office/drawing/2014/main" id="{A6CE4ECB-F4B8-2F48-ADCE-069ADD7C7C5D}"/>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rgbClr val="005EB8"/>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CCA13266-95EC-6148-A549-65314ACCA95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t>Contact us</a:t>
            </a:r>
            <a:endParaRPr lang="en-US" b="1" dirty="0"/>
          </a:p>
        </p:txBody>
      </p:sp>
    </p:spTree>
    <p:extLst>
      <p:ext uri="{BB962C8B-B14F-4D97-AF65-F5344CB8AC3E}">
        <p14:creationId xmlns:p14="http://schemas.microsoft.com/office/powerpoint/2010/main" val="39915214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us on blu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016D2D-0788-384E-981C-794F2F4D423A}"/>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descr="A picture containing drawing&#10;&#10;Description automatically generated">
            <a:extLst>
              <a:ext uri="{FF2B5EF4-FFF2-40B4-BE49-F238E27FC236}">
                <a16:creationId xmlns:a16="http://schemas.microsoft.com/office/drawing/2014/main" id="{3E9C1A09-1E73-294C-BB9D-46B1ACFB523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913059"/>
            <a:ext cx="5596400" cy="3233154"/>
          </a:xfrm>
          <a:prstGeom prst="rect">
            <a:avLst/>
          </a:prstGeom>
        </p:spPr>
      </p:pic>
      <p:sp>
        <p:nvSpPr>
          <p:cNvPr id="8" name="Title 1">
            <a:extLst>
              <a:ext uri="{FF2B5EF4-FFF2-40B4-BE49-F238E27FC236}">
                <a16:creationId xmlns:a16="http://schemas.microsoft.com/office/drawing/2014/main" id="{24CE72D4-1CC1-1E46-8A38-EDA405B8EB43}"/>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chemeClr val="bg1"/>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ADEB3A95-291A-3F45-B0CE-3CF6E473D04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solidFill>
                  <a:schemeClr val="bg1"/>
                </a:solidFill>
              </a:rPr>
              <a:t>Contact us</a:t>
            </a:r>
            <a:endParaRPr lang="en-US" b="1" dirty="0">
              <a:solidFill>
                <a:schemeClr val="bg1"/>
              </a:solidFill>
            </a:endParaRPr>
          </a:p>
        </p:txBody>
      </p:sp>
    </p:spTree>
    <p:extLst>
      <p:ext uri="{BB962C8B-B14F-4D97-AF65-F5344CB8AC3E}">
        <p14:creationId xmlns:p14="http://schemas.microsoft.com/office/powerpoint/2010/main" val="446095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areers/young peopl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1998BB-913A-A549-8D2B-4ED8DE9C0B2D}"/>
              </a:ext>
            </a:extLst>
          </p:cNvPr>
          <p:cNvSpPr/>
          <p:nvPr userDrawn="1"/>
        </p:nvSpPr>
        <p:spPr>
          <a:xfrm>
            <a:off x="0" y="6416675"/>
            <a:ext cx="9144000" cy="441326"/>
          </a:xfrm>
          <a:prstGeom prst="rect">
            <a:avLst/>
          </a:prstGeom>
          <a:solidFill>
            <a:srgbClr val="005E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36FB1583-49B7-884D-8DA4-FEB371CB35F0}"/>
              </a:ext>
            </a:extLst>
          </p:cNvPr>
          <p:cNvSpPr>
            <a:spLocks noGrp="1"/>
          </p:cNvSpPr>
          <p:nvPr>
            <p:ph type="title" hasCustomPrompt="1"/>
          </p:nvPr>
        </p:nvSpPr>
        <p:spPr>
          <a:xfrm>
            <a:off x="367729" y="740664"/>
            <a:ext cx="6718871" cy="1169861"/>
          </a:xfrm>
          <a:prstGeom prst="rect">
            <a:avLst/>
          </a:prstGeom>
          <a:noFill/>
          <a:ln w="12700">
            <a:noFill/>
          </a:ln>
        </p:spPr>
        <p:txBody>
          <a:bodyPr/>
          <a:lstStyle>
            <a:lvl1pPr>
              <a:defRPr sz="4200" b="1">
                <a:solidFill>
                  <a:srgbClr val="005EB8"/>
                </a:solidFill>
              </a:defRPr>
            </a:lvl1pPr>
          </a:lstStyle>
          <a:p>
            <a:r>
              <a:rPr lang="en-GB" dirty="0"/>
              <a:t>Click to edit Master title style  </a:t>
            </a:r>
            <a:endParaRPr lang="en-US" dirty="0"/>
          </a:p>
        </p:txBody>
      </p:sp>
      <p:sp>
        <p:nvSpPr>
          <p:cNvPr id="6" name="Text Placeholder 7">
            <a:extLst>
              <a:ext uri="{FF2B5EF4-FFF2-40B4-BE49-F238E27FC236}">
                <a16:creationId xmlns:a16="http://schemas.microsoft.com/office/drawing/2014/main" id="{0DBBB70A-3403-E54D-A71A-920BED978B30}"/>
              </a:ext>
            </a:extLst>
          </p:cNvPr>
          <p:cNvSpPr>
            <a:spLocks noGrp="1"/>
          </p:cNvSpPr>
          <p:nvPr>
            <p:ph type="body" sz="quarter" idx="10"/>
          </p:nvPr>
        </p:nvSpPr>
        <p:spPr>
          <a:xfrm>
            <a:off x="349441" y="2325750"/>
            <a:ext cx="6718871" cy="646811"/>
          </a:xfrm>
          <a:prstGeom prst="rect">
            <a:avLst/>
          </a:prstGeom>
        </p:spPr>
        <p:txBody>
          <a:bodyPr/>
          <a:lstStyle>
            <a:lvl1pPr marL="457200" indent="-457200">
              <a:buClr>
                <a:srgbClr val="005EB8"/>
              </a:buClr>
              <a:buFont typeface="Wingdings" pitchFamily="2" charset="2"/>
              <a:buChar char="§"/>
              <a:defRPr>
                <a:solidFill>
                  <a:srgbClr val="005EB8"/>
                </a:solidFill>
              </a:defRPr>
            </a:lvl1pPr>
            <a:lvl2pPr marL="685800" indent="-228600">
              <a:buClr>
                <a:srgbClr val="005EB8"/>
              </a:buClr>
              <a:buFont typeface="Wingdings" pitchFamily="2" charset="2"/>
              <a:buChar char="§"/>
              <a:defRPr>
                <a:solidFill>
                  <a:schemeClr val="tx1"/>
                </a:solidFill>
              </a:defRPr>
            </a:lvl2pPr>
            <a:lvl3pPr marL="1143000" indent="-228600">
              <a:buClr>
                <a:srgbClr val="005EB8"/>
              </a:buClr>
              <a:buFont typeface="Wingdings" pitchFamily="2" charset="2"/>
              <a:buChar char="§"/>
              <a:defRPr>
                <a:solidFill>
                  <a:schemeClr val="tx1"/>
                </a:solidFill>
              </a:defRPr>
            </a:lvl3pPr>
            <a:lvl4pPr marL="1600200" indent="-228600">
              <a:buClr>
                <a:srgbClr val="005EB8"/>
              </a:buClr>
              <a:buFont typeface="Wingdings" pitchFamily="2" charset="2"/>
              <a:buChar char="§"/>
              <a:defRPr>
                <a:solidFill>
                  <a:schemeClr val="tx1"/>
                </a:solidFill>
              </a:defRPr>
            </a:lvl4pPr>
            <a:lvl5pPr marL="2057400" indent="-228600">
              <a:buClr>
                <a:srgbClr val="005EB8"/>
              </a:buClr>
              <a:buFont typeface="Wingdings" pitchFamily="2" charset="2"/>
              <a:buChar char="§"/>
              <a:defRPr>
                <a:solidFill>
                  <a:schemeClr val="tx1"/>
                </a:solidFill>
              </a:defRPr>
            </a:lvl5pPr>
          </a:lstStyle>
          <a:p>
            <a:pPr lvl="0"/>
            <a:r>
              <a:rPr lang="en-GB" dirty="0"/>
              <a:t>Click to edit Master text styles</a:t>
            </a:r>
          </a:p>
        </p:txBody>
      </p:sp>
      <p:pic>
        <p:nvPicPr>
          <p:cNvPr id="8" name="Picture 7">
            <a:extLst>
              <a:ext uri="{FF2B5EF4-FFF2-40B4-BE49-F238E27FC236}">
                <a16:creationId xmlns:a16="http://schemas.microsoft.com/office/drawing/2014/main" id="{71227A66-0678-1C49-A37B-07FDED0ACB9D}"/>
              </a:ext>
            </a:extLst>
          </p:cNvPr>
          <p:cNvPicPr>
            <a:picLocks noChangeAspect="1"/>
          </p:cNvPicPr>
          <p:nvPr userDrawn="1"/>
        </p:nvPicPr>
        <p:blipFill>
          <a:blip r:embed="rId2"/>
          <a:srcRect/>
          <a:stretch/>
        </p:blipFill>
        <p:spPr>
          <a:xfrm>
            <a:off x="3888" y="3292838"/>
            <a:ext cx="9136224" cy="2984500"/>
          </a:xfrm>
          <a:prstGeom prst="rect">
            <a:avLst/>
          </a:prstGeom>
        </p:spPr>
      </p:pic>
    </p:spTree>
    <p:extLst>
      <p:ext uri="{BB962C8B-B14F-4D97-AF65-F5344CB8AC3E}">
        <p14:creationId xmlns:p14="http://schemas.microsoft.com/office/powerpoint/2010/main" val="1609351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ubtitle slide 7 (orang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27DCEC3-7146-6E4C-922B-3BC0DD4E479B}"/>
              </a:ext>
            </a:extLst>
          </p:cNvPr>
          <p:cNvSpPr/>
          <p:nvPr userDrawn="1"/>
        </p:nvSpPr>
        <p:spPr>
          <a:xfrm>
            <a:off x="0" y="6416675"/>
            <a:ext cx="9144000" cy="441326"/>
          </a:xfrm>
          <a:prstGeom prst="rect">
            <a:avLst/>
          </a:prstGeom>
          <a:solidFill>
            <a:srgbClr val="E877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hasCustomPrompt="1"/>
          </p:nvPr>
        </p:nvSpPr>
        <p:spPr>
          <a:xfrm>
            <a:off x="367729" y="3095851"/>
            <a:ext cx="8396563" cy="666297"/>
          </a:xfrm>
          <a:prstGeom prst="rect">
            <a:avLst/>
          </a:prstGeom>
          <a:noFill/>
          <a:ln w="12700">
            <a:noFill/>
          </a:ln>
        </p:spPr>
        <p:txBody>
          <a:bodyPr/>
          <a:lstStyle>
            <a:lvl1pPr>
              <a:defRPr sz="4200" b="1">
                <a:solidFill>
                  <a:srgbClr val="E87722"/>
                </a:solidFill>
              </a:defRPr>
            </a:lvl1pPr>
          </a:lstStyle>
          <a:p>
            <a:r>
              <a:rPr lang="en-GB" dirty="0"/>
              <a:t>Click to edit Master title style </a:t>
            </a:r>
            <a:endParaRPr lang="en-US" dirty="0"/>
          </a:p>
        </p:txBody>
      </p:sp>
    </p:spTree>
    <p:extLst>
      <p:ext uri="{BB962C8B-B14F-4D97-AF65-F5344CB8AC3E}">
        <p14:creationId xmlns:p14="http://schemas.microsoft.com/office/powerpoint/2010/main" val="1692557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107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adership and managem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F357A81-478E-CA45-A841-088A0D106062}"/>
              </a:ext>
            </a:extLst>
          </p:cNvPr>
          <p:cNvSpPr/>
          <p:nvPr userDrawn="1"/>
        </p:nvSpPr>
        <p:spPr>
          <a:xfrm>
            <a:off x="0" y="6416675"/>
            <a:ext cx="9144000" cy="441326"/>
          </a:xfrm>
          <a:prstGeom prst="rect">
            <a:avLst/>
          </a:prstGeom>
          <a:solidFill>
            <a:srgbClr val="E877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183DF0C0-4911-1B47-A402-0E0D2BE73A0E}"/>
              </a:ext>
            </a:extLst>
          </p:cNvPr>
          <p:cNvSpPr>
            <a:spLocks noGrp="1"/>
          </p:cNvSpPr>
          <p:nvPr>
            <p:ph type="title" hasCustomPrompt="1"/>
          </p:nvPr>
        </p:nvSpPr>
        <p:spPr>
          <a:xfrm>
            <a:off x="367729" y="441325"/>
            <a:ext cx="6982305" cy="646811"/>
          </a:xfrm>
          <a:prstGeom prst="rect">
            <a:avLst/>
          </a:prstGeom>
          <a:noFill/>
          <a:ln w="12700">
            <a:noFill/>
          </a:ln>
        </p:spPr>
        <p:txBody>
          <a:bodyPr/>
          <a:lstStyle>
            <a:lvl1pPr>
              <a:defRPr sz="3600" b="1">
                <a:solidFill>
                  <a:srgbClr val="005EB8"/>
                </a:solidFill>
              </a:defRPr>
            </a:lvl1pPr>
          </a:lstStyle>
          <a:p>
            <a:r>
              <a:rPr lang="en-GB" dirty="0"/>
              <a:t>Click to edit Master title style  </a:t>
            </a:r>
            <a:endParaRPr lang="en-US" dirty="0"/>
          </a:p>
        </p:txBody>
      </p:sp>
      <p:sp>
        <p:nvSpPr>
          <p:cNvPr id="6" name="Text Placeholder 3">
            <a:extLst>
              <a:ext uri="{FF2B5EF4-FFF2-40B4-BE49-F238E27FC236}">
                <a16:creationId xmlns:a16="http://schemas.microsoft.com/office/drawing/2014/main" id="{FA007014-30B5-9C43-A122-2198A767119D}"/>
              </a:ext>
            </a:extLst>
          </p:cNvPr>
          <p:cNvSpPr>
            <a:spLocks noGrp="1"/>
          </p:cNvSpPr>
          <p:nvPr>
            <p:ph type="body" sz="quarter" idx="11"/>
          </p:nvPr>
        </p:nvSpPr>
        <p:spPr>
          <a:xfrm>
            <a:off x="367730" y="2145794"/>
            <a:ext cx="6982304" cy="3989830"/>
          </a:xfrm>
          <a:prstGeom prst="rect">
            <a:avLst/>
          </a:prstGeom>
        </p:spPr>
        <p:txBody>
          <a:bodyPr/>
          <a:lstStyle>
            <a:lvl1pPr marL="228600" indent="-228600">
              <a:buClr>
                <a:srgbClr val="005EB8"/>
              </a:buClr>
              <a:buFont typeface="Wingdings" pitchFamily="2" charset="2"/>
              <a:buChar char="§"/>
              <a:defRPr sz="2400"/>
            </a:lvl1pPr>
            <a:lvl2pPr marL="685800" indent="-228600">
              <a:buClr>
                <a:srgbClr val="005EB8"/>
              </a:buClr>
              <a:buFont typeface="Wingdings" pitchFamily="2" charset="2"/>
              <a:buChar char="§"/>
              <a:defRPr sz="2000"/>
            </a:lvl2pPr>
            <a:lvl3pPr marL="1143000" indent="-228600">
              <a:buClr>
                <a:srgbClr val="005EB8"/>
              </a:buClr>
              <a:buFont typeface="Wingdings" pitchFamily="2" charset="2"/>
              <a:buChar char="§"/>
              <a:defRPr sz="1800"/>
            </a:lvl3pPr>
            <a:lvl4pPr marL="1600200" indent="-228600">
              <a:buClr>
                <a:srgbClr val="005EB8"/>
              </a:buClr>
              <a:buFont typeface="Wingdings" pitchFamily="2" charset="2"/>
              <a:buChar char="§"/>
              <a:defRPr sz="1600"/>
            </a:lvl4pPr>
            <a:lvl5pPr marL="2057400" indent="-228600">
              <a:buClr>
                <a:srgbClr val="005EB8"/>
              </a:buClr>
              <a:buFont typeface="Wingdings" pitchFamily="2" charset="2"/>
              <a:buChar char="§"/>
              <a:defRPr sz="14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Text Placeholder 9">
            <a:extLst>
              <a:ext uri="{FF2B5EF4-FFF2-40B4-BE49-F238E27FC236}">
                <a16:creationId xmlns:a16="http://schemas.microsoft.com/office/drawing/2014/main" id="{C260E0BD-312E-ED44-B40A-73964C6EEE28}"/>
              </a:ext>
            </a:extLst>
          </p:cNvPr>
          <p:cNvSpPr>
            <a:spLocks noGrp="1"/>
          </p:cNvSpPr>
          <p:nvPr>
            <p:ph type="body" sz="quarter" idx="12"/>
          </p:nvPr>
        </p:nvSpPr>
        <p:spPr>
          <a:xfrm>
            <a:off x="367728" y="1351027"/>
            <a:ext cx="6982305" cy="731837"/>
          </a:xfrm>
          <a:prstGeom prst="rect">
            <a:avLst/>
          </a:prstGeom>
        </p:spPr>
        <p:txBody>
          <a:bodyPr/>
          <a:lstStyle>
            <a:lvl1pPr marL="228600" indent="-228600">
              <a:buClr>
                <a:srgbClr val="E87722"/>
              </a:buClr>
              <a:buFont typeface="Wingdings" pitchFamily="2" charset="2"/>
              <a:buChar char="§"/>
              <a:defRPr>
                <a:solidFill>
                  <a:srgbClr val="E87722"/>
                </a:solidFill>
              </a:defRPr>
            </a:lvl1pPr>
            <a:lvl2pPr marL="685800" indent="-228600">
              <a:buClr>
                <a:srgbClr val="005EB8"/>
              </a:buClr>
              <a:buFont typeface="Wingdings" pitchFamily="2" charset="2"/>
              <a:buChar char="§"/>
              <a:defRPr/>
            </a:lvl2pPr>
            <a:lvl3pPr marL="1143000" indent="-228600">
              <a:buClr>
                <a:srgbClr val="005EB8"/>
              </a:buClr>
              <a:buFont typeface="Wingdings" pitchFamily="2" charset="2"/>
              <a:buChar char="§"/>
              <a:defRPr/>
            </a:lvl3pPr>
            <a:lvl4pPr marL="1600200" indent="-228600">
              <a:buClr>
                <a:srgbClr val="005EB8"/>
              </a:buClr>
              <a:buFont typeface="Wingdings" pitchFamily="2" charset="2"/>
              <a:buChar char="§"/>
              <a:defRPr/>
            </a:lvl4pPr>
            <a:lvl5pPr marL="2057400" indent="-228600">
              <a:buClr>
                <a:srgbClr val="005EB8"/>
              </a:buClr>
              <a:buFont typeface="Wingdings" pitchFamily="2" charset="2"/>
              <a:buChar char="§"/>
              <a:defRPr/>
            </a:lvl5pPr>
          </a:lstStyle>
          <a:p>
            <a:pPr lvl="0"/>
            <a:r>
              <a:rPr lang="en-GB" dirty="0"/>
              <a:t>Click to edit Master text styles</a:t>
            </a:r>
          </a:p>
        </p:txBody>
      </p:sp>
      <p:pic>
        <p:nvPicPr>
          <p:cNvPr id="3" name="Picture 2">
            <a:extLst>
              <a:ext uri="{FF2B5EF4-FFF2-40B4-BE49-F238E27FC236}">
                <a16:creationId xmlns:a16="http://schemas.microsoft.com/office/drawing/2014/main" id="{B8DBDC8C-6B15-A949-B64C-3E5076958C63}"/>
              </a:ext>
            </a:extLst>
          </p:cNvPr>
          <p:cNvPicPr>
            <a:picLocks noChangeAspect="1"/>
          </p:cNvPicPr>
          <p:nvPr userDrawn="1"/>
        </p:nvPicPr>
        <p:blipFill>
          <a:blip r:embed="rId2"/>
          <a:srcRect/>
          <a:stretch/>
        </p:blipFill>
        <p:spPr>
          <a:xfrm>
            <a:off x="7737800" y="1609971"/>
            <a:ext cx="1228324" cy="4614824"/>
          </a:xfrm>
          <a:prstGeom prst="rect">
            <a:avLst/>
          </a:prstGeom>
        </p:spPr>
      </p:pic>
    </p:spTree>
    <p:extLst>
      <p:ext uri="{BB962C8B-B14F-4D97-AF65-F5344CB8AC3E}">
        <p14:creationId xmlns:p14="http://schemas.microsoft.com/office/powerpoint/2010/main" val="215196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ogo on white (thanks)">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EFCE54-37F2-3142-AAC7-A2AD97F69029}"/>
              </a:ext>
            </a:extLst>
          </p:cNvPr>
          <p:cNvSpPr txBox="1"/>
          <p:nvPr userDrawn="1"/>
        </p:nvSpPr>
        <p:spPr>
          <a:xfrm>
            <a:off x="1188720" y="4845050"/>
            <a:ext cx="6766560" cy="1015663"/>
          </a:xfrm>
          <a:prstGeom prst="rect">
            <a:avLst/>
          </a:prstGeom>
          <a:noFill/>
        </p:spPr>
        <p:txBody>
          <a:bodyPr wrap="square" rtlCol="0">
            <a:spAutoFit/>
          </a:bodyPr>
          <a:lstStyle/>
          <a:p>
            <a:pPr algn="ctr"/>
            <a:r>
              <a:rPr lang="en-GB" sz="6000" b="0" dirty="0"/>
              <a:t>Thank you</a:t>
            </a:r>
          </a:p>
        </p:txBody>
      </p:sp>
      <p:pic>
        <p:nvPicPr>
          <p:cNvPr id="4" name="Picture 3" descr="A close up of a logo&#10;&#10;Description automatically generated">
            <a:extLst>
              <a:ext uri="{FF2B5EF4-FFF2-40B4-BE49-F238E27FC236}">
                <a16:creationId xmlns:a16="http://schemas.microsoft.com/office/drawing/2014/main" id="{85FDE45D-26D8-3E46-B069-86B1166C26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000" y="1213493"/>
            <a:ext cx="5598000" cy="3234078"/>
          </a:xfrm>
          <a:prstGeom prst="rect">
            <a:avLst/>
          </a:prstGeom>
        </p:spPr>
      </p:pic>
    </p:spTree>
    <p:extLst>
      <p:ext uri="{BB962C8B-B14F-4D97-AF65-F5344CB8AC3E}">
        <p14:creationId xmlns:p14="http://schemas.microsoft.com/office/powerpoint/2010/main" val="1434411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ogo on blue (thank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54B4C24-8E23-A849-8ABD-D076D01B4F93}"/>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77225738-0017-6B48-9451-3D7AA0CD16E9}"/>
              </a:ext>
            </a:extLst>
          </p:cNvPr>
          <p:cNvSpPr txBox="1"/>
          <p:nvPr userDrawn="1"/>
        </p:nvSpPr>
        <p:spPr>
          <a:xfrm>
            <a:off x="1188720" y="4845050"/>
            <a:ext cx="6766560" cy="1015663"/>
          </a:xfrm>
          <a:prstGeom prst="rect">
            <a:avLst/>
          </a:prstGeom>
          <a:noFill/>
        </p:spPr>
        <p:txBody>
          <a:bodyPr wrap="square" rtlCol="0">
            <a:spAutoFit/>
          </a:bodyPr>
          <a:lstStyle/>
          <a:p>
            <a:pPr algn="ctr"/>
            <a:r>
              <a:rPr lang="en-GB" sz="6000" b="0" dirty="0">
                <a:solidFill>
                  <a:schemeClr val="bg1"/>
                </a:solidFill>
              </a:rPr>
              <a:t>Thank you</a:t>
            </a:r>
          </a:p>
        </p:txBody>
      </p:sp>
      <p:pic>
        <p:nvPicPr>
          <p:cNvPr id="5" name="Picture 4" descr="A picture containing drawing&#10;&#10;Description automatically generated">
            <a:extLst>
              <a:ext uri="{FF2B5EF4-FFF2-40B4-BE49-F238E27FC236}">
                <a16:creationId xmlns:a16="http://schemas.microsoft.com/office/drawing/2014/main" id="{A9D59B36-A22C-864E-83A5-9B434E41C33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1213955"/>
            <a:ext cx="5596400" cy="3233154"/>
          </a:xfrm>
          <a:prstGeom prst="rect">
            <a:avLst/>
          </a:prstGeom>
        </p:spPr>
      </p:pic>
    </p:spTree>
    <p:extLst>
      <p:ext uri="{BB962C8B-B14F-4D97-AF65-F5344CB8AC3E}">
        <p14:creationId xmlns:p14="http://schemas.microsoft.com/office/powerpoint/2010/main" val="51016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Just logo on whit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9FDFB63-4344-3947-984E-A1CE7A9A1D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000" y="1811961"/>
            <a:ext cx="5598000" cy="3234078"/>
          </a:xfrm>
          <a:prstGeom prst="rect">
            <a:avLst/>
          </a:prstGeom>
        </p:spPr>
      </p:pic>
    </p:spTree>
    <p:extLst>
      <p:ext uri="{BB962C8B-B14F-4D97-AF65-F5344CB8AC3E}">
        <p14:creationId xmlns:p14="http://schemas.microsoft.com/office/powerpoint/2010/main" val="1801218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Just logo on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D3173DF-EB41-0842-B344-F88A039A952F}"/>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 name="Picture 3" descr="A picture containing drawing&#10;&#10;Description automatically generated">
            <a:extLst>
              <a:ext uri="{FF2B5EF4-FFF2-40B4-BE49-F238E27FC236}">
                <a16:creationId xmlns:a16="http://schemas.microsoft.com/office/drawing/2014/main" id="{8D6A50DD-6A60-8342-B6AB-B39C43D99B5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1812423"/>
            <a:ext cx="5596400" cy="3233154"/>
          </a:xfrm>
          <a:prstGeom prst="rect">
            <a:avLst/>
          </a:prstGeom>
        </p:spPr>
      </p:pic>
    </p:spTree>
    <p:extLst>
      <p:ext uri="{BB962C8B-B14F-4D97-AF65-F5344CB8AC3E}">
        <p14:creationId xmlns:p14="http://schemas.microsoft.com/office/powerpoint/2010/main" val="3765749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ind out more on whit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9FDFB63-4344-3947-984E-A1CE7A9A1D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0885" y="913059"/>
            <a:ext cx="5598000" cy="3234078"/>
          </a:xfrm>
          <a:prstGeom prst="rect">
            <a:avLst/>
          </a:prstGeom>
        </p:spPr>
      </p:pic>
      <p:sp>
        <p:nvSpPr>
          <p:cNvPr id="8" name="Title 1">
            <a:extLst>
              <a:ext uri="{FF2B5EF4-FFF2-40B4-BE49-F238E27FC236}">
                <a16:creationId xmlns:a16="http://schemas.microsoft.com/office/drawing/2014/main" id="{A6CE4ECB-F4B8-2F48-ADCE-069ADD7C7C5D}"/>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rgbClr val="005EB8"/>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CCA13266-95EC-6148-A549-65314ACCA95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t>Find out more</a:t>
            </a:r>
            <a:endParaRPr lang="en-US" b="1" dirty="0"/>
          </a:p>
        </p:txBody>
      </p:sp>
    </p:spTree>
    <p:extLst>
      <p:ext uri="{BB962C8B-B14F-4D97-AF65-F5344CB8AC3E}">
        <p14:creationId xmlns:p14="http://schemas.microsoft.com/office/powerpoint/2010/main" val="33164318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4.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C3F180CD-8FFC-6643-AE92-EBFB6DBC66F5}"/>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7426960" y="0"/>
            <a:ext cx="1717040" cy="1717040"/>
          </a:xfrm>
          <a:prstGeom prst="rect">
            <a:avLst/>
          </a:prstGeom>
        </p:spPr>
      </p:pic>
    </p:spTree>
    <p:extLst>
      <p:ext uri="{BB962C8B-B14F-4D97-AF65-F5344CB8AC3E}">
        <p14:creationId xmlns:p14="http://schemas.microsoft.com/office/powerpoint/2010/main" val="718475917"/>
      </p:ext>
    </p:extLst>
  </p:cSld>
  <p:clrMap bg1="lt1" tx1="dk1" bg2="lt2" tx2="dk2" accent1="accent1" accent2="accent2" accent3="accent3" accent4="accent4" accent5="accent5" accent6="accent6" hlink="hlink" folHlink="folHlink"/>
  <p:sldLayoutIdLst>
    <p:sldLayoutId id="2147483700" r:id="rId1"/>
    <p:sldLayoutId id="2147483698"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3A4CBB1A-F042-2A46-AD67-4B8860EEFFE6}"/>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7734300" y="0"/>
            <a:ext cx="1409700" cy="1409700"/>
          </a:xfrm>
          <a:prstGeom prst="rect">
            <a:avLst/>
          </a:prstGeom>
        </p:spPr>
      </p:pic>
    </p:spTree>
    <p:extLst>
      <p:ext uri="{BB962C8B-B14F-4D97-AF65-F5344CB8AC3E}">
        <p14:creationId xmlns:p14="http://schemas.microsoft.com/office/powerpoint/2010/main" val="3444756830"/>
      </p:ext>
    </p:extLst>
  </p:cSld>
  <p:clrMap bg1="lt1" tx1="dk1" bg2="lt2" tx2="dk2" accent1="accent1" accent2="accent2" accent3="accent3" accent4="accent4" accent5="accent5" accent6="accent6" hlink="hlink" folHlink="folHlink"/>
  <p:sldLayoutIdLst>
    <p:sldLayoutId id="2147483730" r:id="rId1"/>
    <p:sldLayoutId id="214748370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96758238"/>
      </p:ext>
    </p:extLst>
  </p:cSld>
  <p:clrMap bg1="lt1" tx1="dk1" bg2="lt2" tx2="dk2" accent1="accent1" accent2="accent2" accent3="accent3" accent4="accent4" accent5="accent5" accent6="accent6" hlink="hlink" folHlink="folHlink"/>
  <p:sldLayoutIdLst>
    <p:sldLayoutId id="2147483685" r:id="rId1"/>
    <p:sldLayoutId id="2147483688" r:id="rId2"/>
    <p:sldLayoutId id="2147483689" r:id="rId3"/>
    <p:sldLayoutId id="2147483690" r:id="rId4"/>
    <p:sldLayoutId id="2147483724" r:id="rId5"/>
    <p:sldLayoutId id="2147483725" r:id="rId6"/>
    <p:sldLayoutId id="2147483726" r:id="rId7"/>
    <p:sldLayoutId id="2147483727"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5EB8"/>
        </a:buClr>
        <a:buFont typeface="Wingdings"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killsforcare.org.uk/events"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events.skillsforcare.org.uk/skillsforcare"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skillsforcare.researchfeedback.net/onlineconsultationevent"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skillsforcare.org.uk/LearningFromEvents"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skillsforcare.org.uk/wdf"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8.emf"/></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www.skillsforcare.org.uk/VBRworkshops"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smartsurvey.co.uk/s/NHSX_iPad_offer/"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0.emf"/></Relationships>
</file>

<file path=ppt/slides/_rels/slide8.xml.rels><?xml version="1.0" encoding="UTF-8" standalone="yes"?>
<Relationships xmlns="http://schemas.openxmlformats.org/package/2006/relationships"><Relationship Id="rId3" Type="http://schemas.openxmlformats.org/officeDocument/2006/relationships/hyperlink" Target="https://www.skillsforcare.org.uk/apprenticeships"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skillsforcare.org.uk/Learning-development/ongoing-learning-and-development/infection-prevention-control/Flu-jab-2020.aspx"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46709" y="237037"/>
            <a:ext cx="7373140" cy="1190319"/>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800" dirty="0"/>
              <a:t>Qualification specification review</a:t>
            </a:r>
            <a:br>
              <a:rPr lang="en-GB" dirty="0"/>
            </a:br>
            <a:r>
              <a:rPr lang="en-GB" sz="1800" dirty="0">
                <a:solidFill>
                  <a:schemeClr val="bg1"/>
                </a:solidFill>
              </a:rPr>
              <a:t>t</a:t>
            </a:r>
            <a:br>
              <a:rPr lang="en-GB" dirty="0"/>
            </a:br>
            <a:r>
              <a:rPr lang="en-GB" sz="2000" b="0" dirty="0">
                <a:solidFill>
                  <a:schemeClr val="tx1"/>
                </a:solidFill>
              </a:rPr>
              <a:t>.</a:t>
            </a:r>
            <a:br>
              <a:rPr lang="en-GB" sz="2000" b="0" dirty="0">
                <a:solidFill>
                  <a:schemeClr val="tx1"/>
                </a:solidFill>
              </a:rPr>
            </a:br>
            <a:br>
              <a:rPr lang="en-GB" sz="2000" b="0" dirty="0">
                <a:solidFill>
                  <a:schemeClr val="tx1"/>
                </a:solidFill>
              </a:rPr>
            </a:br>
            <a:r>
              <a:rPr lang="en-GB" sz="2000" b="0" dirty="0">
                <a:solidFill>
                  <a:schemeClr val="tx1"/>
                </a:solidFill>
              </a:rPr>
              <a:t>               </a:t>
            </a:r>
          </a:p>
          <a:p>
            <a:endParaRPr lang="en-GB" sz="2000" b="0" dirty="0">
              <a:solidFill>
                <a:schemeClr val="tx1"/>
              </a:solidFill>
            </a:endParaRPr>
          </a:p>
        </p:txBody>
      </p:sp>
      <p:sp>
        <p:nvSpPr>
          <p:cNvPr id="11" name="Title 2">
            <a:extLst>
              <a:ext uri="{FF2B5EF4-FFF2-40B4-BE49-F238E27FC236}">
                <a16:creationId xmlns:a16="http://schemas.microsoft.com/office/drawing/2014/main" id="{151171E7-3DAC-408B-97B5-DD7B740B2E25}"/>
              </a:ext>
            </a:extLst>
          </p:cNvPr>
          <p:cNvSpPr txBox="1">
            <a:spLocks/>
          </p:cNvSpPr>
          <p:nvPr/>
        </p:nvSpPr>
        <p:spPr>
          <a:xfrm>
            <a:off x="346709" y="1527054"/>
            <a:ext cx="8278213" cy="707567"/>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2800" dirty="0">
                <a:solidFill>
                  <a:srgbClr val="0070C0"/>
                </a:solidFill>
              </a:rPr>
              <a:t>Online consultation events</a:t>
            </a:r>
            <a:endParaRPr lang="en-GB" sz="2400" dirty="0">
              <a:solidFill>
                <a:srgbClr val="0070C0"/>
              </a:solidFill>
            </a:endParaRPr>
          </a:p>
          <a:p>
            <a:endParaRPr lang="en-GB" sz="4000" dirty="0"/>
          </a:p>
        </p:txBody>
      </p:sp>
      <p:sp>
        <p:nvSpPr>
          <p:cNvPr id="9" name="Rectangle 8">
            <a:extLst>
              <a:ext uri="{FF2B5EF4-FFF2-40B4-BE49-F238E27FC236}">
                <a16:creationId xmlns:a16="http://schemas.microsoft.com/office/drawing/2014/main" id="{82DDCC03-11A3-4504-BCB3-5BCFFF42BB49}"/>
              </a:ext>
            </a:extLst>
          </p:cNvPr>
          <p:cNvSpPr/>
          <p:nvPr/>
        </p:nvSpPr>
        <p:spPr>
          <a:xfrm>
            <a:off x="209860" y="2267207"/>
            <a:ext cx="4280039" cy="3170099"/>
          </a:xfrm>
          <a:prstGeom prst="rect">
            <a:avLst/>
          </a:prstGeom>
        </p:spPr>
        <p:txBody>
          <a:bodyPr wrap="square">
            <a:spAutoFit/>
          </a:bodyPr>
          <a:lstStyle/>
          <a:p>
            <a:pPr>
              <a:buClr>
                <a:srgbClr val="E87722"/>
              </a:buClr>
            </a:pPr>
            <a:r>
              <a:rPr lang="en-GB" sz="2200" b="1" dirty="0">
                <a:solidFill>
                  <a:srgbClr val="005EB8"/>
                </a:solidFill>
                <a:latin typeface="Arial" panose="020B0604020202020204" pitchFamily="34" charset="0"/>
                <a:cs typeface="Arial" panose="020B0604020202020204" pitchFamily="34" charset="0"/>
              </a:rPr>
              <a:t>Reviewing content of:</a:t>
            </a:r>
          </a:p>
          <a:p>
            <a:pPr>
              <a:buClr>
                <a:srgbClr val="E87722"/>
              </a:buClr>
            </a:pPr>
            <a:endParaRPr lang="en-GB" sz="2000" dirty="0">
              <a:latin typeface="Arial" panose="020B0604020202020204" pitchFamily="34" charset="0"/>
              <a:cs typeface="Arial" panose="020B0604020202020204" pitchFamily="34" charset="0"/>
            </a:endParaRPr>
          </a:p>
          <a:p>
            <a:pPr marL="285750" indent="-285750">
              <a:buClr>
                <a:srgbClr val="E87722"/>
              </a:buClr>
              <a:buFont typeface="Wingdings" panose="05000000000000000000" pitchFamily="2" charset="2"/>
              <a:buChar char="§"/>
            </a:pPr>
            <a:r>
              <a:rPr lang="en-GB" sz="2000" dirty="0">
                <a:latin typeface="Arial" panose="020B0604020202020204" pitchFamily="34" charset="0"/>
                <a:cs typeface="Arial" panose="020B0604020202020204" pitchFamily="34" charset="0"/>
              </a:rPr>
              <a:t>Level 3 Diploma in Adult Care</a:t>
            </a:r>
          </a:p>
          <a:p>
            <a:pPr>
              <a:buClr>
                <a:srgbClr val="E87722"/>
              </a:buClr>
            </a:pPr>
            <a:endParaRPr lang="en-GB" sz="1000" dirty="0">
              <a:latin typeface="Arial" panose="020B0604020202020204" pitchFamily="34" charset="0"/>
              <a:cs typeface="Arial" panose="020B0604020202020204" pitchFamily="34" charset="0"/>
            </a:endParaRPr>
          </a:p>
          <a:p>
            <a:pPr marL="285750" indent="-285750">
              <a:buClr>
                <a:srgbClr val="E87722"/>
              </a:buClr>
              <a:buFont typeface="Wingdings" panose="05000000000000000000" pitchFamily="2" charset="2"/>
              <a:buChar char="§"/>
            </a:pPr>
            <a:r>
              <a:rPr lang="en-GB" sz="2000" dirty="0">
                <a:latin typeface="Arial" panose="020B0604020202020204" pitchFamily="34" charset="0"/>
                <a:cs typeface="Arial" panose="020B0604020202020204" pitchFamily="34" charset="0"/>
              </a:rPr>
              <a:t>Level 4 Certificate in Principles of Leadership and Management in Adult Care</a:t>
            </a:r>
          </a:p>
          <a:p>
            <a:pPr>
              <a:buClr>
                <a:srgbClr val="E87722"/>
              </a:buClr>
            </a:pPr>
            <a:endParaRPr lang="en-GB" sz="1000" dirty="0">
              <a:latin typeface="Arial" panose="020B0604020202020204" pitchFamily="34" charset="0"/>
              <a:cs typeface="Arial" panose="020B0604020202020204" pitchFamily="34" charset="0"/>
            </a:endParaRPr>
          </a:p>
          <a:p>
            <a:pPr marL="285750" indent="-285750">
              <a:buClr>
                <a:srgbClr val="E87722"/>
              </a:buClr>
              <a:buFont typeface="Wingdings" panose="05000000000000000000" pitchFamily="2" charset="2"/>
              <a:buChar char="§"/>
            </a:pPr>
            <a:r>
              <a:rPr lang="en-GB" sz="2000" dirty="0">
                <a:latin typeface="Arial" panose="020B0604020202020204" pitchFamily="34" charset="0"/>
                <a:cs typeface="Arial" panose="020B0604020202020204" pitchFamily="34" charset="0"/>
              </a:rPr>
              <a:t>Level 5 Diploma in Leadership and Management in Adult Care</a:t>
            </a:r>
          </a:p>
          <a:p>
            <a:pPr>
              <a:buClr>
                <a:srgbClr val="E87722"/>
              </a:buClr>
            </a:pPr>
            <a:endParaRPr lang="en-GB" dirty="0"/>
          </a:p>
        </p:txBody>
      </p:sp>
      <p:sp>
        <p:nvSpPr>
          <p:cNvPr id="12" name="Rectangle 11">
            <a:extLst>
              <a:ext uri="{FF2B5EF4-FFF2-40B4-BE49-F238E27FC236}">
                <a16:creationId xmlns:a16="http://schemas.microsoft.com/office/drawing/2014/main" id="{7E15CD30-BA66-4220-9AE9-594C63D715BF}"/>
              </a:ext>
            </a:extLst>
          </p:cNvPr>
          <p:cNvSpPr/>
          <p:nvPr/>
        </p:nvSpPr>
        <p:spPr>
          <a:xfrm>
            <a:off x="4654103" y="2267207"/>
            <a:ext cx="4280039" cy="4054956"/>
          </a:xfrm>
          <a:prstGeom prst="rect">
            <a:avLst/>
          </a:prstGeom>
        </p:spPr>
        <p:txBody>
          <a:bodyPr wrap="square">
            <a:spAutoFit/>
          </a:bodyPr>
          <a:lstStyle/>
          <a:p>
            <a:pPr>
              <a:buClr>
                <a:srgbClr val="E87722"/>
              </a:buClr>
            </a:pPr>
            <a:r>
              <a:rPr lang="en-GB" sz="2200" b="1" dirty="0">
                <a:solidFill>
                  <a:srgbClr val="005EB8"/>
                </a:solidFill>
              </a:rPr>
              <a:t>Managers and leaders</a:t>
            </a:r>
          </a:p>
          <a:p>
            <a:pPr>
              <a:buClr>
                <a:srgbClr val="E87722"/>
              </a:buClr>
            </a:pPr>
            <a:endParaRPr lang="en-GB" sz="2000" dirty="0"/>
          </a:p>
          <a:p>
            <a:pPr marL="285750" indent="-285750">
              <a:buClr>
                <a:srgbClr val="E87722"/>
              </a:buClr>
              <a:buFont typeface="Wingdings" panose="05000000000000000000" pitchFamily="2" charset="2"/>
              <a:buChar char="§"/>
            </a:pPr>
            <a:r>
              <a:rPr lang="en-GB" sz="2000" dirty="0"/>
              <a:t>Wed 4 November 2-3pm</a:t>
            </a:r>
          </a:p>
          <a:p>
            <a:pPr marL="285750" indent="-285750">
              <a:buClr>
                <a:srgbClr val="E87722"/>
              </a:buClr>
              <a:buFont typeface="Wingdings" panose="05000000000000000000" pitchFamily="2" charset="2"/>
              <a:buChar char="§"/>
            </a:pPr>
            <a:r>
              <a:rPr lang="en-GB" sz="2000" dirty="0"/>
              <a:t>Thurs 5 November 11am-12pm</a:t>
            </a:r>
          </a:p>
          <a:p>
            <a:pPr marL="257175" indent="-257175">
              <a:lnSpc>
                <a:spcPct val="100000"/>
              </a:lnSpc>
              <a:spcBef>
                <a:spcPts val="0"/>
              </a:spcBef>
              <a:spcAft>
                <a:spcPts val="1875"/>
              </a:spcAft>
              <a:buClr>
                <a:schemeClr val="accent6"/>
              </a:buClr>
              <a:buSzTx/>
            </a:pPr>
            <a:endParaRPr lang="en-GB" sz="2000" dirty="0">
              <a:solidFill>
                <a:srgbClr val="000000"/>
              </a:solidFill>
            </a:endParaRPr>
          </a:p>
          <a:p>
            <a:pPr marL="257175" indent="-257175">
              <a:lnSpc>
                <a:spcPct val="100000"/>
              </a:lnSpc>
              <a:spcBef>
                <a:spcPts val="0"/>
              </a:spcBef>
              <a:spcAft>
                <a:spcPts val="1875"/>
              </a:spcAft>
              <a:buClr>
                <a:schemeClr val="accent6"/>
              </a:buClr>
              <a:buSzTx/>
            </a:pPr>
            <a:r>
              <a:rPr lang="en-GB" sz="2200" b="1" dirty="0">
                <a:solidFill>
                  <a:srgbClr val="005EB8"/>
                </a:solidFill>
              </a:rPr>
              <a:t>Care workers:</a:t>
            </a:r>
          </a:p>
          <a:p>
            <a:pPr marL="285750" indent="-285750">
              <a:buClr>
                <a:srgbClr val="E87722"/>
              </a:buClr>
              <a:buFont typeface="Wingdings" panose="05000000000000000000" pitchFamily="2" charset="2"/>
              <a:buChar char="§"/>
            </a:pPr>
            <a:r>
              <a:rPr lang="en-GB" sz="2000" dirty="0">
                <a:solidFill>
                  <a:srgbClr val="000000"/>
                </a:solidFill>
              </a:rPr>
              <a:t>Thurs 5 November 2-3pm</a:t>
            </a:r>
          </a:p>
          <a:p>
            <a:pPr marL="285750" lvl="0" indent="-285750">
              <a:buClr>
                <a:srgbClr val="E87722"/>
              </a:buClr>
              <a:buFont typeface="Wingdings" panose="05000000000000000000" pitchFamily="2" charset="2"/>
              <a:buChar char="§"/>
            </a:pPr>
            <a:endParaRPr lang="en-GB" sz="1500" dirty="0">
              <a:solidFill>
                <a:srgbClr val="000000"/>
              </a:solidFill>
            </a:endParaRPr>
          </a:p>
          <a:p>
            <a:pPr marL="600075" lvl="1" indent="-257175">
              <a:lnSpc>
                <a:spcPct val="100000"/>
              </a:lnSpc>
              <a:spcBef>
                <a:spcPts val="0"/>
              </a:spcBef>
              <a:spcAft>
                <a:spcPts val="1875"/>
              </a:spcAft>
              <a:buClr>
                <a:schemeClr val="accent6"/>
              </a:buClr>
              <a:buSzTx/>
            </a:pPr>
            <a:endParaRPr lang="en-GB" sz="1500" dirty="0">
              <a:solidFill>
                <a:srgbClr val="000000"/>
              </a:solidFill>
            </a:endParaRPr>
          </a:p>
          <a:p>
            <a:pPr marL="285750" indent="-285750">
              <a:buClr>
                <a:srgbClr val="E87722"/>
              </a:buClr>
              <a:buFont typeface="Wingdings" panose="05000000000000000000" pitchFamily="2" charset="2"/>
              <a:buChar char="§"/>
            </a:pPr>
            <a:endParaRPr lang="en-GB" dirty="0"/>
          </a:p>
          <a:p>
            <a:pPr>
              <a:buClr>
                <a:srgbClr val="E87722"/>
              </a:buClr>
            </a:pPr>
            <a:endParaRPr lang="en-GB" dirty="0"/>
          </a:p>
        </p:txBody>
      </p:sp>
      <p:sp>
        <p:nvSpPr>
          <p:cNvPr id="14" name="Rectangle 13">
            <a:extLst>
              <a:ext uri="{FF2B5EF4-FFF2-40B4-BE49-F238E27FC236}">
                <a16:creationId xmlns:a16="http://schemas.microsoft.com/office/drawing/2014/main" id="{A275898C-7140-4A75-9364-0D208B11D15D}"/>
              </a:ext>
            </a:extLst>
          </p:cNvPr>
          <p:cNvSpPr/>
          <p:nvPr/>
        </p:nvSpPr>
        <p:spPr>
          <a:xfrm>
            <a:off x="1689896" y="5354163"/>
            <a:ext cx="5764207" cy="954107"/>
          </a:xfrm>
          <a:prstGeom prst="rect">
            <a:avLst/>
          </a:prstGeom>
        </p:spPr>
        <p:txBody>
          <a:bodyPr wrap="none">
            <a:spAutoFit/>
          </a:bodyPr>
          <a:lstStyle/>
          <a:p>
            <a:pPr algn="ctr"/>
            <a:r>
              <a:rPr lang="en-GB" sz="2800" b="1" dirty="0">
                <a:hlinkClick r:id="rId3"/>
              </a:rPr>
              <a:t>www.skillsforcare.org.uk/events</a:t>
            </a:r>
            <a:r>
              <a:rPr lang="en-GB" sz="2800" b="1" dirty="0"/>
              <a:t> </a:t>
            </a:r>
          </a:p>
          <a:p>
            <a:pPr lvl="0" algn="ctr"/>
            <a:endParaRPr lang="en-GB" sz="2800" b="1" dirty="0"/>
          </a:p>
        </p:txBody>
      </p:sp>
    </p:spTree>
    <p:extLst>
      <p:ext uri="{BB962C8B-B14F-4D97-AF65-F5344CB8AC3E}">
        <p14:creationId xmlns:p14="http://schemas.microsoft.com/office/powerpoint/2010/main" val="2621146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46709" y="479361"/>
            <a:ext cx="7373140" cy="5595975"/>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800" dirty="0"/>
              <a:t>PBS peer review pilot</a:t>
            </a:r>
          </a:p>
          <a:p>
            <a:endParaRPr lang="en-GB" sz="1600" dirty="0"/>
          </a:p>
          <a:p>
            <a:r>
              <a:rPr lang="en-GB" sz="1800" dirty="0">
                <a:solidFill>
                  <a:srgbClr val="0070C0"/>
                </a:solidFill>
              </a:rPr>
              <a:t>Background</a:t>
            </a:r>
          </a:p>
          <a:p>
            <a:r>
              <a:rPr lang="en-GB" sz="1800" b="0" dirty="0">
                <a:solidFill>
                  <a:schemeClr val="tx1"/>
                </a:solidFill>
              </a:rPr>
              <a:t>We’re running a pilot project to develop and test a peer review process for positive behavioural support (PBS) training.</a:t>
            </a:r>
          </a:p>
          <a:p>
            <a:r>
              <a:rPr lang="en-GB" sz="1800" b="0" dirty="0">
                <a:solidFill>
                  <a:schemeClr val="tx1"/>
                </a:solidFill>
              </a:rPr>
              <a:t>This involves a number of learning providers who peer review each other’s training, to assure adequate quality, give feedback and share ideas. </a:t>
            </a:r>
          </a:p>
          <a:p>
            <a:r>
              <a:rPr lang="en-GB" sz="1800" b="0" dirty="0">
                <a:solidFill>
                  <a:schemeClr val="tx1"/>
                </a:solidFill>
              </a:rPr>
              <a:t>We hope that this will be a successful model to improve the quality of PBS training across the sector.</a:t>
            </a:r>
          </a:p>
          <a:p>
            <a:endParaRPr lang="en-GB" sz="1800" b="0" dirty="0">
              <a:solidFill>
                <a:schemeClr val="tx1"/>
              </a:solidFill>
            </a:endParaRPr>
          </a:p>
          <a:p>
            <a:r>
              <a:rPr lang="en-GB" sz="2000" dirty="0">
                <a:solidFill>
                  <a:srgbClr val="0070C0"/>
                </a:solidFill>
              </a:rPr>
              <a:t>Getting involved:</a:t>
            </a:r>
          </a:p>
          <a:p>
            <a:r>
              <a:rPr lang="en-GB" sz="2000" b="0" dirty="0">
                <a:solidFill>
                  <a:schemeClr val="tx1"/>
                </a:solidFill>
              </a:rPr>
              <a:t>Skills for Care will be running two virtual events to find out more information about the PBS Peer Review pilot.</a:t>
            </a:r>
          </a:p>
          <a:p>
            <a:endParaRPr lang="en-GB" sz="2000" b="0" dirty="0">
              <a:solidFill>
                <a:schemeClr val="tx1"/>
              </a:solidFill>
            </a:endParaRPr>
          </a:p>
          <a:p>
            <a:r>
              <a:rPr lang="en-GB" sz="2000" b="0" dirty="0">
                <a:solidFill>
                  <a:schemeClr val="tx1"/>
                </a:solidFill>
              </a:rPr>
              <a:t>Date - 17 November 2020, 14.30 to 15.30</a:t>
            </a:r>
          </a:p>
          <a:p>
            <a:endParaRPr lang="en-GB" sz="2000" b="0" dirty="0">
              <a:solidFill>
                <a:schemeClr val="tx1"/>
              </a:solidFill>
            </a:endParaRPr>
          </a:p>
          <a:p>
            <a:r>
              <a:rPr lang="en-GB" sz="2000" b="0" dirty="0">
                <a:solidFill>
                  <a:schemeClr val="tx1"/>
                </a:solidFill>
              </a:rPr>
              <a:t>Date - 26 November 2020, 14.30 to 15.30</a:t>
            </a:r>
            <a:br>
              <a:rPr lang="en-GB" dirty="0"/>
            </a:br>
            <a:r>
              <a:rPr lang="en-GB" sz="1800" dirty="0">
                <a:solidFill>
                  <a:schemeClr val="bg1"/>
                </a:solidFill>
              </a:rPr>
              <a:t>t</a:t>
            </a:r>
            <a:br>
              <a:rPr lang="en-GB" sz="2000" b="0" dirty="0">
                <a:solidFill>
                  <a:schemeClr val="tx1"/>
                </a:solidFill>
              </a:rPr>
            </a:br>
            <a:r>
              <a:rPr lang="en-GB" sz="2000" b="0" dirty="0">
                <a:solidFill>
                  <a:schemeClr val="tx1"/>
                </a:solidFill>
                <a:hlinkClick r:id="rId3"/>
              </a:rPr>
              <a:t>https://events.skillsforcare.org.uk/skillsforcare</a:t>
            </a:r>
            <a:endParaRPr lang="en-GB" sz="2000" b="0" dirty="0">
              <a:solidFill>
                <a:schemeClr val="tx1"/>
              </a:solidFill>
            </a:endParaRPr>
          </a:p>
          <a:p>
            <a:br>
              <a:rPr lang="en-GB" sz="2000" b="0" dirty="0">
                <a:solidFill>
                  <a:schemeClr val="tx1"/>
                </a:solidFill>
              </a:rPr>
            </a:br>
            <a:r>
              <a:rPr lang="en-GB" sz="2000" b="0" dirty="0">
                <a:solidFill>
                  <a:schemeClr val="tx1"/>
                </a:solidFill>
              </a:rPr>
              <a:t>               </a:t>
            </a:r>
          </a:p>
          <a:p>
            <a:endParaRPr lang="en-GB" sz="2000" b="0" dirty="0">
              <a:solidFill>
                <a:schemeClr val="tx1"/>
              </a:solidFill>
            </a:endParaRPr>
          </a:p>
        </p:txBody>
      </p:sp>
    </p:spTree>
    <p:extLst>
      <p:ext uri="{BB962C8B-B14F-4D97-AF65-F5344CB8AC3E}">
        <p14:creationId xmlns:p14="http://schemas.microsoft.com/office/powerpoint/2010/main" val="1660535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46709" y="373613"/>
            <a:ext cx="7373140" cy="693187"/>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dirty="0"/>
              <a:t>Qualifications review</a:t>
            </a:r>
            <a:br>
              <a:rPr lang="en-GB" dirty="0"/>
            </a:br>
            <a:r>
              <a:rPr lang="en-GB" sz="1800" dirty="0">
                <a:solidFill>
                  <a:schemeClr val="bg1"/>
                </a:solidFill>
              </a:rPr>
              <a:t>t</a:t>
            </a:r>
            <a:br>
              <a:rPr lang="en-GB" dirty="0"/>
            </a:br>
            <a:br>
              <a:rPr lang="en-GB" sz="2000" b="0" dirty="0">
                <a:solidFill>
                  <a:schemeClr val="tx1"/>
                </a:solidFill>
              </a:rPr>
            </a:br>
            <a:br>
              <a:rPr lang="en-GB" sz="2000" b="0" dirty="0">
                <a:solidFill>
                  <a:schemeClr val="tx1"/>
                </a:solidFill>
              </a:rPr>
            </a:br>
            <a:r>
              <a:rPr lang="en-GB" sz="2000" b="0" dirty="0">
                <a:solidFill>
                  <a:schemeClr val="tx1"/>
                </a:solidFill>
              </a:rPr>
              <a:t>               </a:t>
            </a:r>
          </a:p>
          <a:p>
            <a:endParaRPr lang="en-GB" sz="2000" b="0" dirty="0">
              <a:solidFill>
                <a:schemeClr val="tx1"/>
              </a:solidFill>
            </a:endParaRPr>
          </a:p>
        </p:txBody>
      </p:sp>
      <p:sp>
        <p:nvSpPr>
          <p:cNvPr id="11" name="Title 2">
            <a:extLst>
              <a:ext uri="{FF2B5EF4-FFF2-40B4-BE49-F238E27FC236}">
                <a16:creationId xmlns:a16="http://schemas.microsoft.com/office/drawing/2014/main" id="{151171E7-3DAC-408B-97B5-DD7B740B2E25}"/>
              </a:ext>
            </a:extLst>
          </p:cNvPr>
          <p:cNvSpPr txBox="1">
            <a:spLocks/>
          </p:cNvSpPr>
          <p:nvPr/>
        </p:nvSpPr>
        <p:spPr>
          <a:xfrm>
            <a:off x="346709" y="1441342"/>
            <a:ext cx="8278213" cy="4633994"/>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pPr lvl="0" defTabSz="457200">
              <a:lnSpc>
                <a:spcPct val="100000"/>
              </a:lnSpc>
              <a:spcBef>
                <a:spcPts val="0"/>
              </a:spcBef>
              <a:buClr>
                <a:srgbClr val="E87722"/>
              </a:buClr>
            </a:pPr>
            <a:r>
              <a:rPr lang="en-GB" sz="3600" b="0" dirty="0">
                <a:solidFill>
                  <a:schemeClr val="tx1"/>
                </a:solidFill>
                <a:latin typeface="Arial" panose="020B0604020202020204" pitchFamily="34" charset="0"/>
                <a:cs typeface="Arial" panose="020B0604020202020204" pitchFamily="34" charset="0"/>
              </a:rPr>
              <a:t>Can’t join us at an event?</a:t>
            </a:r>
          </a:p>
          <a:p>
            <a:pPr lvl="0" defTabSz="457200">
              <a:lnSpc>
                <a:spcPct val="100000"/>
              </a:lnSpc>
              <a:spcBef>
                <a:spcPts val="0"/>
              </a:spcBef>
              <a:buClr>
                <a:srgbClr val="E87722"/>
              </a:buClr>
            </a:pPr>
            <a:r>
              <a:rPr lang="en-GB" sz="3600" b="0" dirty="0">
                <a:solidFill>
                  <a:schemeClr val="tx1"/>
                </a:solidFill>
                <a:latin typeface="Arial" panose="020B0604020202020204" pitchFamily="34" charset="0"/>
                <a:cs typeface="Arial" panose="020B0604020202020204" pitchFamily="34" charset="0"/>
              </a:rPr>
              <a:t>  </a:t>
            </a:r>
          </a:p>
          <a:p>
            <a:pPr lvl="0" defTabSz="457200">
              <a:lnSpc>
                <a:spcPct val="100000"/>
              </a:lnSpc>
              <a:spcBef>
                <a:spcPts val="0"/>
              </a:spcBef>
              <a:buClr>
                <a:srgbClr val="E87722"/>
              </a:buClr>
            </a:pPr>
            <a:r>
              <a:rPr lang="en-GB" sz="3600" b="0" dirty="0">
                <a:solidFill>
                  <a:schemeClr val="tx1"/>
                </a:solidFill>
                <a:latin typeface="Arial" panose="020B0604020202020204" pitchFamily="34" charset="0"/>
                <a:cs typeface="Arial" panose="020B0604020202020204" pitchFamily="34" charset="0"/>
              </a:rPr>
              <a:t>We have an online survey running too so we don’t miss hearing anyone’s views – closing date 9</a:t>
            </a:r>
            <a:r>
              <a:rPr lang="en-GB" sz="3600" b="0" baseline="30000" dirty="0">
                <a:solidFill>
                  <a:schemeClr val="tx1"/>
                </a:solidFill>
                <a:latin typeface="Arial" panose="020B0604020202020204" pitchFamily="34" charset="0"/>
                <a:cs typeface="Arial" panose="020B0604020202020204" pitchFamily="34" charset="0"/>
              </a:rPr>
              <a:t>th</a:t>
            </a:r>
            <a:r>
              <a:rPr lang="en-GB" sz="3600" b="0" dirty="0">
                <a:solidFill>
                  <a:schemeClr val="tx1"/>
                </a:solidFill>
                <a:latin typeface="Arial" panose="020B0604020202020204" pitchFamily="34" charset="0"/>
                <a:cs typeface="Arial" panose="020B0604020202020204" pitchFamily="34" charset="0"/>
              </a:rPr>
              <a:t> November</a:t>
            </a:r>
          </a:p>
          <a:p>
            <a:pPr lvl="0" defTabSz="457200">
              <a:lnSpc>
                <a:spcPct val="100000"/>
              </a:lnSpc>
              <a:spcBef>
                <a:spcPts val="0"/>
              </a:spcBef>
              <a:buClr>
                <a:srgbClr val="E87722"/>
              </a:buClr>
            </a:pPr>
            <a:r>
              <a:rPr lang="en-GB" sz="3600" b="0" dirty="0">
                <a:solidFill>
                  <a:schemeClr val="tx1"/>
                </a:solidFill>
                <a:latin typeface="Arial" panose="020B0604020202020204" pitchFamily="34" charset="0"/>
                <a:cs typeface="Arial" panose="020B0604020202020204" pitchFamily="34" charset="0"/>
              </a:rPr>
              <a:t> </a:t>
            </a:r>
            <a:r>
              <a:rPr lang="en-GB" sz="3600" b="0" dirty="0">
                <a:solidFill>
                  <a:schemeClr val="tx1"/>
                </a:solidFill>
                <a:latin typeface="Arial" panose="020B0604020202020204" pitchFamily="34" charset="0"/>
                <a:cs typeface="Arial" panose="020B0604020202020204" pitchFamily="34" charset="0"/>
                <a:hlinkClick r:id="rId3"/>
              </a:rPr>
              <a:t>https://skillsforcare.researchfeedback.net/onlineconsultationevent</a:t>
            </a:r>
            <a:r>
              <a:rPr lang="en-GB" sz="3600" b="0" dirty="0">
                <a:solidFill>
                  <a:schemeClr val="tx1"/>
                </a:solidFill>
                <a:latin typeface="Arial" panose="020B0604020202020204" pitchFamily="34" charset="0"/>
                <a:cs typeface="Arial" panose="020B0604020202020204" pitchFamily="34" charset="0"/>
              </a:rPr>
              <a:t> </a:t>
            </a:r>
            <a:endParaRPr lang="en-GB" sz="3600" dirty="0"/>
          </a:p>
        </p:txBody>
      </p:sp>
      <p:sp>
        <p:nvSpPr>
          <p:cNvPr id="7" name="Rectangle 6">
            <a:extLst>
              <a:ext uri="{FF2B5EF4-FFF2-40B4-BE49-F238E27FC236}">
                <a16:creationId xmlns:a16="http://schemas.microsoft.com/office/drawing/2014/main" id="{AB57FB99-5F4B-4B24-8402-02374EC1DC78}"/>
              </a:ext>
            </a:extLst>
          </p:cNvPr>
          <p:cNvSpPr/>
          <p:nvPr/>
        </p:nvSpPr>
        <p:spPr>
          <a:xfrm>
            <a:off x="128618" y="5797658"/>
            <a:ext cx="8668673" cy="861774"/>
          </a:xfrm>
          <a:prstGeom prst="rect">
            <a:avLst/>
          </a:prstGeom>
        </p:spPr>
        <p:txBody>
          <a:bodyPr wrap="square">
            <a:spAutoFit/>
          </a:bodyPr>
          <a:lstStyle/>
          <a:p>
            <a:pPr algn="ctr"/>
            <a:endParaRPr lang="en-GB" sz="2200" b="1" dirty="0"/>
          </a:p>
          <a:p>
            <a:pPr lvl="0" algn="ctr"/>
            <a:endParaRPr lang="en-GB" sz="2800" b="1" dirty="0"/>
          </a:p>
        </p:txBody>
      </p:sp>
    </p:spTree>
    <p:extLst>
      <p:ext uri="{BB962C8B-B14F-4D97-AF65-F5344CB8AC3E}">
        <p14:creationId xmlns:p14="http://schemas.microsoft.com/office/powerpoint/2010/main" val="2141692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46709" y="373613"/>
            <a:ext cx="7373140" cy="693187"/>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800" dirty="0"/>
              <a:t>Learning from Events</a:t>
            </a:r>
            <a:br>
              <a:rPr lang="en-GB" dirty="0"/>
            </a:br>
            <a:r>
              <a:rPr lang="en-GB" sz="1800" dirty="0">
                <a:solidFill>
                  <a:schemeClr val="bg1"/>
                </a:solidFill>
              </a:rPr>
              <a:t>t</a:t>
            </a:r>
            <a:br>
              <a:rPr lang="en-GB" dirty="0"/>
            </a:br>
            <a:br>
              <a:rPr lang="en-GB" sz="2000" b="0" dirty="0">
                <a:solidFill>
                  <a:schemeClr val="tx1"/>
                </a:solidFill>
              </a:rPr>
            </a:br>
            <a:br>
              <a:rPr lang="en-GB" sz="2000" b="0" dirty="0">
                <a:solidFill>
                  <a:schemeClr val="tx1"/>
                </a:solidFill>
              </a:rPr>
            </a:br>
            <a:r>
              <a:rPr lang="en-GB" sz="2000" b="0" dirty="0">
                <a:solidFill>
                  <a:schemeClr val="tx1"/>
                </a:solidFill>
              </a:rPr>
              <a:t>               </a:t>
            </a:r>
          </a:p>
          <a:p>
            <a:endParaRPr lang="en-GB" sz="2000" b="0" dirty="0">
              <a:solidFill>
                <a:schemeClr val="tx1"/>
              </a:solidFill>
            </a:endParaRPr>
          </a:p>
        </p:txBody>
      </p:sp>
      <p:sp>
        <p:nvSpPr>
          <p:cNvPr id="11" name="Title 2">
            <a:extLst>
              <a:ext uri="{FF2B5EF4-FFF2-40B4-BE49-F238E27FC236}">
                <a16:creationId xmlns:a16="http://schemas.microsoft.com/office/drawing/2014/main" id="{151171E7-3DAC-408B-97B5-DD7B740B2E25}"/>
              </a:ext>
            </a:extLst>
          </p:cNvPr>
          <p:cNvSpPr txBox="1">
            <a:spLocks/>
          </p:cNvSpPr>
          <p:nvPr/>
        </p:nvSpPr>
        <p:spPr>
          <a:xfrm>
            <a:off x="432893" y="1296445"/>
            <a:ext cx="8278213" cy="4501213"/>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2400" dirty="0">
                <a:solidFill>
                  <a:srgbClr val="0070C0"/>
                </a:solidFill>
              </a:rPr>
              <a:t>What is it and who is it for?</a:t>
            </a:r>
          </a:p>
          <a:p>
            <a:endParaRPr lang="en-GB" sz="1000" dirty="0">
              <a:solidFill>
                <a:srgbClr val="0070C0"/>
              </a:solidFill>
            </a:endParaRPr>
          </a:p>
          <a:p>
            <a:pPr marL="285750" lvl="0" indent="-285750" defTabSz="457200">
              <a:lnSpc>
                <a:spcPct val="100000"/>
              </a:lnSpc>
              <a:spcBef>
                <a:spcPts val="0"/>
              </a:spcBef>
              <a:buClr>
                <a:srgbClr val="E87722"/>
              </a:buClr>
              <a:buFont typeface="Wingdings" panose="05000000000000000000" pitchFamily="2" charset="2"/>
              <a:buChar char="§"/>
            </a:pPr>
            <a:r>
              <a:rPr lang="en-GB" sz="2000" b="0" dirty="0">
                <a:solidFill>
                  <a:schemeClr val="tx1"/>
                </a:solidFill>
                <a:latin typeface="Arial" panose="020B0604020202020204" pitchFamily="34" charset="0"/>
                <a:cs typeface="Arial" panose="020B0604020202020204" pitchFamily="34" charset="0"/>
              </a:rPr>
              <a:t>A short digital module to support you to run learning reviews.</a:t>
            </a:r>
          </a:p>
          <a:p>
            <a:pPr marL="285750" lvl="0" indent="-285750" defTabSz="457200">
              <a:lnSpc>
                <a:spcPct val="100000"/>
              </a:lnSpc>
              <a:spcBef>
                <a:spcPts val="0"/>
              </a:spcBef>
              <a:buClr>
                <a:srgbClr val="E87722"/>
              </a:buClr>
              <a:buFont typeface="Wingdings" panose="05000000000000000000" pitchFamily="2" charset="2"/>
              <a:buChar char="§"/>
            </a:pPr>
            <a:r>
              <a:rPr lang="en-GB" sz="2000" b="0" dirty="0">
                <a:solidFill>
                  <a:schemeClr val="tx1"/>
                </a:solidFill>
                <a:latin typeface="Arial" panose="020B0604020202020204" pitchFamily="34" charset="0"/>
                <a:cs typeface="Arial" panose="020B0604020202020204" pitchFamily="34" charset="0"/>
              </a:rPr>
              <a:t>Managers and leaders in all care settings. </a:t>
            </a:r>
          </a:p>
          <a:p>
            <a:pPr marL="285750" lvl="0" indent="-285750" defTabSz="457200">
              <a:lnSpc>
                <a:spcPct val="100000"/>
              </a:lnSpc>
              <a:spcBef>
                <a:spcPts val="0"/>
              </a:spcBef>
              <a:buClr>
                <a:srgbClr val="E87722"/>
              </a:buClr>
              <a:buFont typeface="Wingdings" panose="05000000000000000000" pitchFamily="2" charset="2"/>
              <a:buChar char="§"/>
            </a:pPr>
            <a:r>
              <a:rPr lang="en-GB" sz="2000" b="0" dirty="0">
                <a:solidFill>
                  <a:schemeClr val="tx1"/>
                </a:solidFill>
                <a:latin typeface="Arial" panose="020B0604020202020204" pitchFamily="34" charset="0"/>
                <a:cs typeface="Arial" panose="020B0604020202020204" pitchFamily="34" charset="0"/>
              </a:rPr>
              <a:t>Access £100 Workforce Development Funding.</a:t>
            </a:r>
          </a:p>
          <a:p>
            <a:pPr lvl="0" defTabSz="457200">
              <a:lnSpc>
                <a:spcPct val="100000"/>
              </a:lnSpc>
              <a:spcBef>
                <a:spcPts val="0"/>
              </a:spcBef>
              <a:buClr>
                <a:srgbClr val="E87722"/>
              </a:buClr>
            </a:pPr>
            <a:endParaRPr lang="en-GB" sz="2000" b="0" dirty="0">
              <a:solidFill>
                <a:schemeClr val="tx1"/>
              </a:solidFill>
              <a:latin typeface="Arial" panose="020B0604020202020204" pitchFamily="34" charset="0"/>
              <a:cs typeface="Arial" panose="020B0604020202020204" pitchFamily="34" charset="0"/>
            </a:endParaRPr>
          </a:p>
          <a:p>
            <a:r>
              <a:rPr lang="en-GB" sz="2400" dirty="0">
                <a:solidFill>
                  <a:srgbClr val="0070C0"/>
                </a:solidFill>
              </a:rPr>
              <a:t>What does the 35 minute module cover?</a:t>
            </a:r>
          </a:p>
          <a:p>
            <a:pPr marL="285750" lvl="0" indent="-285750" defTabSz="457200">
              <a:lnSpc>
                <a:spcPct val="100000"/>
              </a:lnSpc>
              <a:spcBef>
                <a:spcPts val="0"/>
              </a:spcBef>
              <a:buClr>
                <a:srgbClr val="E87722"/>
              </a:buClr>
              <a:buFont typeface="Wingdings" panose="05000000000000000000" pitchFamily="2" charset="2"/>
              <a:buChar char="§"/>
            </a:pPr>
            <a:r>
              <a:rPr lang="en-GB" sz="2000" b="0" dirty="0">
                <a:solidFill>
                  <a:srgbClr val="000000"/>
                </a:solidFill>
                <a:latin typeface="Arial" panose="020B0604020202020204" pitchFamily="34" charset="0"/>
                <a:ea typeface="Roboto"/>
                <a:cs typeface="Arial" panose="020B0604020202020204" pitchFamily="34" charset="0"/>
                <a:sym typeface="Roboto"/>
              </a:rPr>
              <a:t>What learning reviews are and why they’re needed</a:t>
            </a:r>
          </a:p>
          <a:p>
            <a:pPr marL="285750" lvl="0" indent="-285750" defTabSz="457200">
              <a:lnSpc>
                <a:spcPct val="100000"/>
              </a:lnSpc>
              <a:spcBef>
                <a:spcPts val="0"/>
              </a:spcBef>
              <a:buClr>
                <a:srgbClr val="E87722"/>
              </a:buClr>
              <a:buFont typeface="Wingdings" panose="05000000000000000000" pitchFamily="2" charset="2"/>
              <a:buChar char="§"/>
            </a:pPr>
            <a:r>
              <a:rPr lang="en-GB" sz="2000" b="0" dirty="0">
                <a:solidFill>
                  <a:srgbClr val="000000"/>
                </a:solidFill>
                <a:latin typeface="Arial" panose="020B0604020202020204" pitchFamily="34" charset="0"/>
                <a:ea typeface="Roboto"/>
                <a:cs typeface="Arial" panose="020B0604020202020204" pitchFamily="34" charset="0"/>
                <a:sym typeface="Roboto"/>
              </a:rPr>
              <a:t>How managers can move from completing reviews at an individual level to involving the wider team</a:t>
            </a:r>
          </a:p>
          <a:p>
            <a:pPr marL="285750" lvl="0" indent="-285750" defTabSz="457200">
              <a:lnSpc>
                <a:spcPct val="100000"/>
              </a:lnSpc>
              <a:spcBef>
                <a:spcPts val="0"/>
              </a:spcBef>
              <a:buClr>
                <a:srgbClr val="E87722"/>
              </a:buClr>
              <a:buFont typeface="Wingdings" panose="05000000000000000000" pitchFamily="2" charset="2"/>
              <a:buChar char="§"/>
            </a:pPr>
            <a:r>
              <a:rPr lang="en-GB" sz="2000" b="0" dirty="0">
                <a:solidFill>
                  <a:srgbClr val="000000"/>
                </a:solidFill>
                <a:latin typeface="Arial" panose="020B0604020202020204" pitchFamily="34" charset="0"/>
                <a:ea typeface="Roboto"/>
                <a:cs typeface="Arial" panose="020B0604020202020204" pitchFamily="34" charset="0"/>
                <a:sym typeface="Roboto"/>
              </a:rPr>
              <a:t>Supporting  managers and leaders to develop the skills and confidence to carry reviews out effectively within care settings</a:t>
            </a:r>
          </a:p>
          <a:p>
            <a:pPr marL="285750" lvl="0" indent="-285750" defTabSz="457200">
              <a:lnSpc>
                <a:spcPct val="100000"/>
              </a:lnSpc>
              <a:spcBef>
                <a:spcPts val="0"/>
              </a:spcBef>
              <a:buClr>
                <a:srgbClr val="E87722"/>
              </a:buClr>
              <a:buFont typeface="Wingdings" panose="05000000000000000000" pitchFamily="2" charset="2"/>
              <a:buChar char="§"/>
            </a:pPr>
            <a:r>
              <a:rPr lang="en-GB" sz="2000" b="0" dirty="0">
                <a:solidFill>
                  <a:srgbClr val="000000"/>
                </a:solidFill>
                <a:latin typeface="Arial" panose="020B0604020202020204" pitchFamily="34" charset="0"/>
                <a:ea typeface="Roboto"/>
                <a:cs typeface="Arial" panose="020B0604020202020204" pitchFamily="34" charset="0"/>
                <a:sym typeface="Roboto"/>
              </a:rPr>
              <a:t>Practical tips for embedding learning reviews into the working environment</a:t>
            </a:r>
          </a:p>
          <a:p>
            <a:pPr marL="285750" lvl="0" indent="-285750" defTabSz="457200">
              <a:lnSpc>
                <a:spcPct val="100000"/>
              </a:lnSpc>
              <a:spcBef>
                <a:spcPts val="0"/>
              </a:spcBef>
              <a:buClr>
                <a:srgbClr val="E87722"/>
              </a:buClr>
              <a:buFont typeface="Wingdings" panose="05000000000000000000" pitchFamily="2" charset="2"/>
              <a:buChar char="§"/>
            </a:pPr>
            <a:endParaRPr lang="en-GB" sz="4000" b="0" dirty="0">
              <a:solidFill>
                <a:schemeClr val="tx1"/>
              </a:solidFill>
              <a:latin typeface="Arial" panose="020B0604020202020204" pitchFamily="34" charset="0"/>
              <a:cs typeface="Arial" panose="020B0604020202020204" pitchFamily="34" charset="0"/>
            </a:endParaRPr>
          </a:p>
          <a:p>
            <a:endParaRPr lang="en-GB" sz="4000" dirty="0"/>
          </a:p>
        </p:txBody>
      </p:sp>
      <p:sp>
        <p:nvSpPr>
          <p:cNvPr id="7" name="Rectangle 6">
            <a:extLst>
              <a:ext uri="{FF2B5EF4-FFF2-40B4-BE49-F238E27FC236}">
                <a16:creationId xmlns:a16="http://schemas.microsoft.com/office/drawing/2014/main" id="{AB57FB99-5F4B-4B24-8402-02374EC1DC78}"/>
              </a:ext>
            </a:extLst>
          </p:cNvPr>
          <p:cNvSpPr/>
          <p:nvPr/>
        </p:nvSpPr>
        <p:spPr>
          <a:xfrm>
            <a:off x="128618" y="5797658"/>
            <a:ext cx="8668673" cy="861774"/>
          </a:xfrm>
          <a:prstGeom prst="rect">
            <a:avLst/>
          </a:prstGeom>
        </p:spPr>
        <p:txBody>
          <a:bodyPr wrap="square">
            <a:spAutoFit/>
          </a:bodyPr>
          <a:lstStyle/>
          <a:p>
            <a:pPr algn="ctr"/>
            <a:r>
              <a:rPr lang="en-GB" sz="2200" b="1" u="sng" dirty="0">
                <a:solidFill>
                  <a:schemeClr val="accent1"/>
                </a:solidFill>
                <a:hlinkClick r:id="rId3"/>
              </a:rPr>
              <a:t>www.skillsforcare.org.uk/LearningFromEvents</a:t>
            </a:r>
            <a:endParaRPr lang="en-GB" sz="2200" b="1" dirty="0"/>
          </a:p>
          <a:p>
            <a:pPr lvl="0" algn="ctr"/>
            <a:endParaRPr lang="en-GB" sz="2800" b="1" dirty="0"/>
          </a:p>
        </p:txBody>
      </p:sp>
    </p:spTree>
    <p:extLst>
      <p:ext uri="{BB962C8B-B14F-4D97-AF65-F5344CB8AC3E}">
        <p14:creationId xmlns:p14="http://schemas.microsoft.com/office/powerpoint/2010/main" val="1916286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a:extLst>
              <a:ext uri="{FF2B5EF4-FFF2-40B4-BE49-F238E27FC236}">
                <a16:creationId xmlns:a16="http://schemas.microsoft.com/office/drawing/2014/main" id="{151171E7-3DAC-408B-97B5-DD7B740B2E25}"/>
              </a:ext>
            </a:extLst>
          </p:cNvPr>
          <p:cNvSpPr txBox="1">
            <a:spLocks/>
          </p:cNvSpPr>
          <p:nvPr/>
        </p:nvSpPr>
        <p:spPr>
          <a:xfrm>
            <a:off x="209862" y="384992"/>
            <a:ext cx="7540236" cy="1132642"/>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4000" dirty="0"/>
              <a:t>Workforce Development Fund </a:t>
            </a:r>
          </a:p>
          <a:p>
            <a:endParaRPr lang="en-GB" sz="4000" dirty="0"/>
          </a:p>
        </p:txBody>
      </p:sp>
      <p:sp>
        <p:nvSpPr>
          <p:cNvPr id="7" name="Text Placeholder 3">
            <a:extLst>
              <a:ext uri="{FF2B5EF4-FFF2-40B4-BE49-F238E27FC236}">
                <a16:creationId xmlns:a16="http://schemas.microsoft.com/office/drawing/2014/main" id="{DC838B93-34BB-450A-BFBC-7BD54A2506E7}"/>
              </a:ext>
            </a:extLst>
          </p:cNvPr>
          <p:cNvSpPr txBox="1">
            <a:spLocks/>
          </p:cNvSpPr>
          <p:nvPr/>
        </p:nvSpPr>
        <p:spPr>
          <a:xfrm>
            <a:off x="172166" y="1497177"/>
            <a:ext cx="8799667" cy="137827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solidFill>
                  <a:srgbClr val="005EB8"/>
                </a:solidFill>
              </a:rPr>
              <a:t>Available now to adult social care employers in England, it supports staff development by funding a range of qualifications and learning.  </a:t>
            </a:r>
            <a:endParaRPr lang="en-GB" sz="2400" dirty="0"/>
          </a:p>
          <a:p>
            <a:pPr marL="0" indent="0">
              <a:buNone/>
            </a:pPr>
            <a:endParaRPr lang="en-GB" sz="1000" dirty="0"/>
          </a:p>
          <a:p>
            <a:pPr marL="0" indent="0">
              <a:buNone/>
            </a:pPr>
            <a:endParaRPr lang="en-GB" sz="1000" dirty="0"/>
          </a:p>
          <a:p>
            <a:pPr marL="0" indent="0">
              <a:buNone/>
            </a:pPr>
            <a:endParaRPr lang="en-GB" sz="1000" dirty="0"/>
          </a:p>
          <a:p>
            <a:pPr marL="0" indent="0">
              <a:buNone/>
            </a:pPr>
            <a:endParaRPr lang="en-GB" sz="1000" dirty="0"/>
          </a:p>
          <a:p>
            <a:pPr marL="0" indent="0">
              <a:buNone/>
            </a:pPr>
            <a:endParaRPr lang="en-GB" sz="1000" dirty="0"/>
          </a:p>
          <a:p>
            <a:pPr marL="0" indent="0">
              <a:buNone/>
            </a:pPr>
            <a:endParaRPr lang="en-GB" sz="1000" dirty="0"/>
          </a:p>
          <a:p>
            <a:pPr marL="0" indent="0">
              <a:buNone/>
            </a:pPr>
            <a:endParaRPr lang="en-GB" sz="1000" dirty="0"/>
          </a:p>
          <a:p>
            <a:pPr marL="0" indent="0">
              <a:buNone/>
            </a:pPr>
            <a:endParaRPr lang="en-GB" sz="1000" dirty="0"/>
          </a:p>
          <a:p>
            <a:pPr marL="0" indent="0">
              <a:buNone/>
            </a:pPr>
            <a:endParaRPr lang="en-GB" sz="1000" dirty="0"/>
          </a:p>
        </p:txBody>
      </p:sp>
      <p:sp>
        <p:nvSpPr>
          <p:cNvPr id="2" name="Rectangle 1">
            <a:extLst>
              <a:ext uri="{FF2B5EF4-FFF2-40B4-BE49-F238E27FC236}">
                <a16:creationId xmlns:a16="http://schemas.microsoft.com/office/drawing/2014/main" id="{6485C80B-526E-448B-8846-304C8B1A56D5}"/>
              </a:ext>
            </a:extLst>
          </p:cNvPr>
          <p:cNvSpPr/>
          <p:nvPr/>
        </p:nvSpPr>
        <p:spPr>
          <a:xfrm>
            <a:off x="209860" y="2652556"/>
            <a:ext cx="6280150" cy="2862322"/>
          </a:xfrm>
          <a:prstGeom prst="rect">
            <a:avLst/>
          </a:prstGeom>
        </p:spPr>
        <p:txBody>
          <a:bodyPr wrap="square">
            <a:spAutoFit/>
          </a:bodyPr>
          <a:lstStyle/>
          <a:p>
            <a:pPr>
              <a:buClr>
                <a:srgbClr val="E87722"/>
              </a:buClr>
            </a:pPr>
            <a:r>
              <a:rPr lang="en-GB" sz="2000" b="1" dirty="0"/>
              <a:t>Key sector priorities:</a:t>
            </a:r>
          </a:p>
          <a:p>
            <a:pPr>
              <a:buClr>
                <a:srgbClr val="E87722"/>
              </a:buClr>
            </a:pPr>
            <a:endParaRPr lang="en-GB" sz="2000" b="1" dirty="0"/>
          </a:p>
          <a:p>
            <a:pPr marL="285750" indent="-285750">
              <a:buClr>
                <a:srgbClr val="E87722"/>
              </a:buClr>
              <a:buFont typeface="Wingdings" panose="05000000000000000000" pitchFamily="2" charset="2"/>
              <a:buChar char="§"/>
            </a:pPr>
            <a:r>
              <a:rPr lang="en-GB" sz="2000" dirty="0"/>
              <a:t>Enhanced funding for completion of leadership and management qualifications, learning programmes and digital modules.</a:t>
            </a:r>
            <a:br>
              <a:rPr lang="en-GB" sz="2000" dirty="0"/>
            </a:br>
            <a:endParaRPr lang="en-GB" sz="2000" dirty="0"/>
          </a:p>
          <a:p>
            <a:pPr marL="285750" indent="-285750">
              <a:buClr>
                <a:srgbClr val="E87722"/>
              </a:buClr>
              <a:buFont typeface="Wingdings" panose="05000000000000000000" pitchFamily="2" charset="2"/>
              <a:buChar char="§"/>
            </a:pPr>
            <a:r>
              <a:rPr lang="en-GB" sz="2000" dirty="0"/>
              <a:t>Enhanced funding for some apprenticeship standards including new standards Lead Practitioner in Adult Care and Leader in Adult Care.</a:t>
            </a:r>
          </a:p>
        </p:txBody>
      </p:sp>
      <p:sp>
        <p:nvSpPr>
          <p:cNvPr id="5" name="Rectangle 4">
            <a:extLst>
              <a:ext uri="{FF2B5EF4-FFF2-40B4-BE49-F238E27FC236}">
                <a16:creationId xmlns:a16="http://schemas.microsoft.com/office/drawing/2014/main" id="{435BAFB4-5244-4714-A51A-A65753A8DB94}"/>
              </a:ext>
            </a:extLst>
          </p:cNvPr>
          <p:cNvSpPr/>
          <p:nvPr/>
        </p:nvSpPr>
        <p:spPr>
          <a:xfrm>
            <a:off x="209860" y="5611530"/>
            <a:ext cx="6684426" cy="523220"/>
          </a:xfrm>
          <a:prstGeom prst="rect">
            <a:avLst/>
          </a:prstGeom>
        </p:spPr>
        <p:txBody>
          <a:bodyPr wrap="square">
            <a:spAutoFit/>
          </a:bodyPr>
          <a:lstStyle/>
          <a:p>
            <a:pPr algn="ctr"/>
            <a:r>
              <a:rPr lang="en-GB" sz="2800" b="1" dirty="0">
                <a:solidFill>
                  <a:srgbClr val="005EB8"/>
                </a:solidFill>
                <a:hlinkClick r:id="rId3"/>
              </a:rPr>
              <a:t>www.skillsforcare.org.uk/wdf</a:t>
            </a:r>
            <a:r>
              <a:rPr lang="en-GB" sz="2800" b="1" dirty="0">
                <a:solidFill>
                  <a:srgbClr val="005EB8"/>
                </a:solidFill>
              </a:rPr>
              <a:t>  </a:t>
            </a:r>
          </a:p>
        </p:txBody>
      </p:sp>
      <p:pic>
        <p:nvPicPr>
          <p:cNvPr id="3" name="Picture 2">
            <a:extLst>
              <a:ext uri="{FF2B5EF4-FFF2-40B4-BE49-F238E27FC236}">
                <a16:creationId xmlns:a16="http://schemas.microsoft.com/office/drawing/2014/main" id="{95C4ACED-8DB4-4E4E-82AD-DFE62D080724}"/>
              </a:ext>
            </a:extLst>
          </p:cNvPr>
          <p:cNvPicPr>
            <a:picLocks noChangeAspect="1"/>
          </p:cNvPicPr>
          <p:nvPr/>
        </p:nvPicPr>
        <p:blipFill>
          <a:blip r:embed="rId4"/>
          <a:stretch>
            <a:fillRect/>
          </a:stretch>
        </p:blipFill>
        <p:spPr>
          <a:xfrm>
            <a:off x="6748639" y="3000272"/>
            <a:ext cx="1964564" cy="1964564"/>
          </a:xfrm>
          <a:prstGeom prst="rect">
            <a:avLst/>
          </a:prstGeom>
        </p:spPr>
      </p:pic>
    </p:spTree>
    <p:extLst>
      <p:ext uri="{BB962C8B-B14F-4D97-AF65-F5344CB8AC3E}">
        <p14:creationId xmlns:p14="http://schemas.microsoft.com/office/powerpoint/2010/main" val="2190830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67729" y="441325"/>
            <a:ext cx="6982305" cy="646811"/>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4000" dirty="0"/>
              <a:t>Care Certificate</a:t>
            </a:r>
          </a:p>
        </p:txBody>
      </p:sp>
      <p:sp>
        <p:nvSpPr>
          <p:cNvPr id="4" name="Text Placeholder 3"/>
          <p:cNvSpPr txBox="1">
            <a:spLocks/>
          </p:cNvSpPr>
          <p:nvPr/>
        </p:nvSpPr>
        <p:spPr>
          <a:xfrm>
            <a:off x="367729" y="1160061"/>
            <a:ext cx="6982305" cy="73183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b="1" dirty="0">
                <a:solidFill>
                  <a:srgbClr val="0070C0"/>
                </a:solidFill>
              </a:rPr>
              <a:t>New resources to support those undertaking and delivering the Care Certificate</a:t>
            </a:r>
          </a:p>
        </p:txBody>
      </p:sp>
      <p:sp>
        <p:nvSpPr>
          <p:cNvPr id="5" name="Text Placeholder 2"/>
          <p:cNvSpPr txBox="1">
            <a:spLocks/>
          </p:cNvSpPr>
          <p:nvPr/>
        </p:nvSpPr>
        <p:spPr>
          <a:xfrm>
            <a:off x="367728" y="1727006"/>
            <a:ext cx="8431497" cy="48413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p:txBody>
      </p:sp>
      <p:sp>
        <p:nvSpPr>
          <p:cNvPr id="6" name="Rectangle 5">
            <a:extLst>
              <a:ext uri="{FF2B5EF4-FFF2-40B4-BE49-F238E27FC236}">
                <a16:creationId xmlns:a16="http://schemas.microsoft.com/office/drawing/2014/main" id="{91402ABA-2C03-4A90-BF41-BB9522C3A265}"/>
              </a:ext>
            </a:extLst>
          </p:cNvPr>
          <p:cNvSpPr/>
          <p:nvPr/>
        </p:nvSpPr>
        <p:spPr>
          <a:xfrm>
            <a:off x="367727" y="2043077"/>
            <a:ext cx="7200861" cy="2462213"/>
          </a:xfrm>
          <a:prstGeom prst="rect">
            <a:avLst/>
          </a:prstGeom>
        </p:spPr>
        <p:txBody>
          <a:bodyPr wrap="square">
            <a:spAutoFit/>
          </a:bodyPr>
          <a:lstStyle/>
          <a:p>
            <a:pPr>
              <a:buClr>
                <a:srgbClr val="E87722"/>
              </a:buClr>
            </a:pPr>
            <a:r>
              <a:rPr lang="en-GB" sz="2200" dirty="0"/>
              <a:t>Tailoring the Care Certificate:</a:t>
            </a:r>
          </a:p>
          <a:p>
            <a:pPr marL="342900" indent="-342900">
              <a:buClr>
                <a:srgbClr val="E87722"/>
              </a:buClr>
              <a:buFont typeface="Wingdings" panose="05000000000000000000" pitchFamily="2" charset="2"/>
              <a:buChar char="§"/>
            </a:pPr>
            <a:r>
              <a:rPr lang="en-GB" sz="2200" dirty="0"/>
              <a:t>Lone working</a:t>
            </a:r>
          </a:p>
          <a:p>
            <a:pPr marL="285750" indent="-285750">
              <a:buClr>
                <a:srgbClr val="E87722"/>
              </a:buClr>
              <a:buFont typeface="Wingdings" panose="05000000000000000000" pitchFamily="2" charset="2"/>
              <a:buChar char="§"/>
            </a:pPr>
            <a:r>
              <a:rPr lang="en-GB" sz="2200" dirty="0"/>
              <a:t>Services for people with mental health conditions</a:t>
            </a:r>
          </a:p>
          <a:p>
            <a:pPr marL="285750" indent="-285750">
              <a:buClr>
                <a:srgbClr val="E87722"/>
              </a:buClr>
              <a:buFont typeface="Wingdings" panose="05000000000000000000" pitchFamily="2" charset="2"/>
              <a:buChar char="§"/>
            </a:pPr>
            <a:r>
              <a:rPr lang="en-GB" sz="2200" dirty="0"/>
              <a:t>Services for people with a learning disability </a:t>
            </a:r>
          </a:p>
          <a:p>
            <a:pPr marL="285750" indent="-285750">
              <a:buClr>
                <a:srgbClr val="E87722"/>
              </a:buClr>
              <a:buFont typeface="Wingdings" panose="05000000000000000000" pitchFamily="2" charset="2"/>
              <a:buChar char="§"/>
            </a:pPr>
            <a:r>
              <a:rPr lang="en-GB" sz="2200" dirty="0"/>
              <a:t>Services for people with dementia</a:t>
            </a:r>
          </a:p>
          <a:p>
            <a:pPr marL="285750" indent="-285750">
              <a:buClr>
                <a:srgbClr val="E87722"/>
              </a:buClr>
              <a:buFont typeface="Wingdings" panose="05000000000000000000" pitchFamily="2" charset="2"/>
              <a:buChar char="§"/>
            </a:pPr>
            <a:endParaRPr lang="en-GB" sz="2200" dirty="0"/>
          </a:p>
          <a:p>
            <a:pPr>
              <a:buClr>
                <a:srgbClr val="E87722"/>
              </a:buClr>
            </a:pPr>
            <a:r>
              <a:rPr lang="en-GB" sz="2200" b="1" dirty="0"/>
              <a:t>                                                              </a:t>
            </a:r>
          </a:p>
        </p:txBody>
      </p:sp>
      <p:sp>
        <p:nvSpPr>
          <p:cNvPr id="2" name="Rectangle 1"/>
          <p:cNvSpPr/>
          <p:nvPr/>
        </p:nvSpPr>
        <p:spPr>
          <a:xfrm>
            <a:off x="1673777" y="3967554"/>
            <a:ext cx="7283314" cy="1661993"/>
          </a:xfrm>
          <a:prstGeom prst="rect">
            <a:avLst/>
          </a:prstGeom>
        </p:spPr>
        <p:txBody>
          <a:bodyPr wrap="square">
            <a:spAutoFit/>
          </a:bodyPr>
          <a:lstStyle/>
          <a:p>
            <a:pPr>
              <a:spcAft>
                <a:spcPts val="0"/>
              </a:spcAft>
            </a:pPr>
            <a:r>
              <a:rPr lang="en-GB" sz="2200" dirty="0">
                <a:ea typeface="Calibri" panose="020F0502020204030204" pitchFamily="34" charset="0"/>
              </a:rPr>
              <a:t>My smile just got broader and broader. It was like ‘this is brilliant!’ I couldn’t believe the confidence with which I was able to sign off all those workbooks.</a:t>
            </a:r>
          </a:p>
          <a:p>
            <a:pPr>
              <a:spcAft>
                <a:spcPts val="0"/>
              </a:spcAft>
            </a:pPr>
            <a:r>
              <a:rPr lang="en-GB" b="1" dirty="0">
                <a:ea typeface="Calibri" panose="020F0502020204030204" pitchFamily="34" charset="0"/>
              </a:rPr>
              <a:t>Tester of the ‘Services for people with a learning disability’ resource, from a medium sized organisation</a:t>
            </a:r>
            <a:r>
              <a:rPr lang="en-GB" i="1" dirty="0">
                <a:ea typeface="Calibri" panose="020F0502020204030204" pitchFamily="34" charset="0"/>
              </a:rPr>
              <a:t> </a:t>
            </a:r>
            <a:r>
              <a:rPr lang="en-GB" i="1" dirty="0">
                <a:latin typeface="Arial" panose="020B0604020202020204" pitchFamily="34" charset="0"/>
                <a:ea typeface="Calibri" panose="020F0502020204030204" pitchFamily="34" charset="0"/>
              </a:rPr>
              <a:t> </a:t>
            </a:r>
            <a:endParaRPr lang="en-GB" dirty="0">
              <a:effectLst/>
              <a:latin typeface="Calibri" panose="020F0502020204030204" pitchFamily="34" charset="0"/>
              <a:ea typeface="Calibri" panose="020F0502020204030204" pitchFamily="34" charset="0"/>
            </a:endParaRPr>
          </a:p>
        </p:txBody>
      </p:sp>
      <p:pic>
        <p:nvPicPr>
          <p:cNvPr id="8" name="Picture 7" descr="A picture containing bird, flower&#10;&#10;Description automatically generated">
            <a:extLst>
              <a:ext uri="{FF2B5EF4-FFF2-40B4-BE49-F238E27FC236}">
                <a16:creationId xmlns:a16="http://schemas.microsoft.com/office/drawing/2014/main" id="{08F77357-C39A-4F6D-AC45-186F58D5935D}"/>
              </a:ext>
            </a:extLst>
          </p:cNvPr>
          <p:cNvPicPr>
            <a:picLocks noChangeAspect="1"/>
          </p:cNvPicPr>
          <p:nvPr/>
        </p:nvPicPr>
        <p:blipFill rotWithShape="1">
          <a:blip r:embed="rId3"/>
          <a:srcRect l="7246" r="6527"/>
          <a:stretch/>
        </p:blipFill>
        <p:spPr>
          <a:xfrm>
            <a:off x="367729" y="3909353"/>
            <a:ext cx="1306051" cy="1514665"/>
          </a:xfrm>
          <a:prstGeom prst="rect">
            <a:avLst/>
          </a:prstGeom>
        </p:spPr>
      </p:pic>
      <p:sp>
        <p:nvSpPr>
          <p:cNvPr id="7" name="TextBox 6">
            <a:extLst>
              <a:ext uri="{FF2B5EF4-FFF2-40B4-BE49-F238E27FC236}">
                <a16:creationId xmlns:a16="http://schemas.microsoft.com/office/drawing/2014/main" id="{C55AE7A2-CE5A-4EE3-9503-744478C9F798}"/>
              </a:ext>
            </a:extLst>
          </p:cNvPr>
          <p:cNvSpPr txBox="1"/>
          <p:nvPr/>
        </p:nvSpPr>
        <p:spPr>
          <a:xfrm>
            <a:off x="367727" y="5765369"/>
            <a:ext cx="8431498" cy="461665"/>
          </a:xfrm>
          <a:prstGeom prst="rect">
            <a:avLst/>
          </a:prstGeom>
          <a:noFill/>
        </p:spPr>
        <p:txBody>
          <a:bodyPr wrap="square" rtlCol="0">
            <a:spAutoFit/>
          </a:bodyPr>
          <a:lstStyle/>
          <a:p>
            <a:pPr algn="ctr"/>
            <a:r>
              <a:rPr lang="en-GB" sz="2400" b="1" dirty="0">
                <a:solidFill>
                  <a:srgbClr val="0070C0"/>
                </a:solidFill>
              </a:rPr>
              <a:t> </a:t>
            </a:r>
            <a:r>
              <a:rPr lang="en-GB" sz="2400" b="1" u="sng" dirty="0">
                <a:solidFill>
                  <a:srgbClr val="0070C0"/>
                </a:solidFill>
              </a:rPr>
              <a:t>www.skillsforcare.org.uk/CCResources</a:t>
            </a:r>
            <a:endParaRPr lang="en-GB" sz="2400" u="sng" dirty="0"/>
          </a:p>
        </p:txBody>
      </p:sp>
    </p:spTree>
    <p:extLst>
      <p:ext uri="{BB962C8B-B14F-4D97-AF65-F5344CB8AC3E}">
        <p14:creationId xmlns:p14="http://schemas.microsoft.com/office/powerpoint/2010/main" val="276790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a:extLst>
              <a:ext uri="{FF2B5EF4-FFF2-40B4-BE49-F238E27FC236}">
                <a16:creationId xmlns:a16="http://schemas.microsoft.com/office/drawing/2014/main" id="{151171E7-3DAC-408B-97B5-DD7B740B2E25}"/>
              </a:ext>
            </a:extLst>
          </p:cNvPr>
          <p:cNvSpPr txBox="1">
            <a:spLocks/>
          </p:cNvSpPr>
          <p:nvPr/>
        </p:nvSpPr>
        <p:spPr>
          <a:xfrm>
            <a:off x="209863" y="378372"/>
            <a:ext cx="7140172" cy="1004377"/>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800" dirty="0"/>
              <a:t>Finding people with the right values</a:t>
            </a:r>
          </a:p>
          <a:p>
            <a:endParaRPr lang="en-GB" sz="4000" dirty="0"/>
          </a:p>
        </p:txBody>
      </p:sp>
      <p:sp>
        <p:nvSpPr>
          <p:cNvPr id="7" name="Text Placeholder 3">
            <a:extLst>
              <a:ext uri="{FF2B5EF4-FFF2-40B4-BE49-F238E27FC236}">
                <a16:creationId xmlns:a16="http://schemas.microsoft.com/office/drawing/2014/main" id="{DC838B93-34BB-450A-BFBC-7BD54A2506E7}"/>
              </a:ext>
            </a:extLst>
          </p:cNvPr>
          <p:cNvSpPr txBox="1">
            <a:spLocks/>
          </p:cNvSpPr>
          <p:nvPr/>
        </p:nvSpPr>
        <p:spPr>
          <a:xfrm>
            <a:off x="254928" y="2184536"/>
            <a:ext cx="8799667" cy="41184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2000" dirty="0"/>
              <a:t>Using a values-based approach to recruitment can help you: </a:t>
            </a:r>
          </a:p>
          <a:p>
            <a:pPr marL="285750" lvl="0" indent="-285750" defTabSz="457200">
              <a:buClr>
                <a:srgbClr val="E87722"/>
              </a:buClr>
              <a:buFont typeface="Wingdings" panose="05000000000000000000" pitchFamily="2" charset="2"/>
              <a:buChar char="§"/>
            </a:pPr>
            <a:r>
              <a:rPr lang="en-GB" sz="2000" dirty="0"/>
              <a:t>lower recruitment costs</a:t>
            </a:r>
          </a:p>
          <a:p>
            <a:pPr marL="285750" lvl="0" indent="-285750" defTabSz="457200">
              <a:buClr>
                <a:srgbClr val="E87722"/>
              </a:buClr>
              <a:buFont typeface="Wingdings" panose="05000000000000000000" pitchFamily="2" charset="2"/>
              <a:buChar char="§"/>
            </a:pPr>
            <a:r>
              <a:rPr lang="en-GB" sz="2000" dirty="0"/>
              <a:t>reduce staff turnover</a:t>
            </a:r>
          </a:p>
          <a:p>
            <a:pPr marL="285750" lvl="0" indent="-285750" defTabSz="457200">
              <a:buClr>
                <a:srgbClr val="E87722"/>
              </a:buClr>
              <a:buFont typeface="Wingdings" panose="05000000000000000000" pitchFamily="2" charset="2"/>
              <a:buChar char="§"/>
            </a:pPr>
            <a:r>
              <a:rPr lang="en-GB" sz="2000" dirty="0"/>
              <a:t>deliver high quality care and support</a:t>
            </a:r>
          </a:p>
          <a:p>
            <a:pPr marL="0" indent="0">
              <a:lnSpc>
                <a:spcPct val="100000"/>
              </a:lnSpc>
              <a:buNone/>
            </a:pPr>
            <a:r>
              <a:rPr lang="en-GB" sz="2000" dirty="0"/>
              <a:t>The five new workshops will support you through the five stages of a values-based approach to recruitment: Articulate, Attract, Apply, Assess and Assimilate. </a:t>
            </a:r>
          </a:p>
          <a:p>
            <a:pPr marL="0" indent="0">
              <a:buNone/>
            </a:pPr>
            <a:r>
              <a:rPr lang="en-GB" sz="2000" dirty="0"/>
              <a:t>Run by your local area teams, including local area information, you can book your place on the first two workshops today at: </a:t>
            </a:r>
          </a:p>
          <a:p>
            <a:pPr marL="0" indent="0" algn="ctr">
              <a:buNone/>
            </a:pPr>
            <a:r>
              <a:rPr lang="en-GB" b="1" dirty="0">
                <a:solidFill>
                  <a:srgbClr val="005EB8"/>
                </a:solidFill>
                <a:hlinkClick r:id="rId3"/>
              </a:rPr>
              <a:t>www.skillsforcare.org.uk/VBRworkshops</a:t>
            </a:r>
            <a:endParaRPr lang="en-GB" b="1" dirty="0">
              <a:solidFill>
                <a:srgbClr val="005EB8"/>
              </a:solidFill>
            </a:endParaRPr>
          </a:p>
        </p:txBody>
      </p:sp>
      <p:sp>
        <p:nvSpPr>
          <p:cNvPr id="4" name="Rectangle 3">
            <a:extLst>
              <a:ext uri="{FF2B5EF4-FFF2-40B4-BE49-F238E27FC236}">
                <a16:creationId xmlns:a16="http://schemas.microsoft.com/office/drawing/2014/main" id="{8C987ABB-2440-4108-AFAE-3B0AD578A5C1}"/>
              </a:ext>
            </a:extLst>
          </p:cNvPr>
          <p:cNvSpPr/>
          <p:nvPr/>
        </p:nvSpPr>
        <p:spPr>
          <a:xfrm>
            <a:off x="254928" y="1562983"/>
            <a:ext cx="6926058" cy="461665"/>
          </a:xfrm>
          <a:prstGeom prst="rect">
            <a:avLst/>
          </a:prstGeom>
        </p:spPr>
        <p:txBody>
          <a:bodyPr wrap="square">
            <a:spAutoFit/>
          </a:bodyPr>
          <a:lstStyle/>
          <a:p>
            <a:r>
              <a:rPr lang="en-GB" sz="2400" b="1" dirty="0">
                <a:solidFill>
                  <a:srgbClr val="0070C0"/>
                </a:solidFill>
              </a:rPr>
              <a:t>New online workshops</a:t>
            </a:r>
          </a:p>
        </p:txBody>
      </p:sp>
    </p:spTree>
    <p:extLst>
      <p:ext uri="{BB962C8B-B14F-4D97-AF65-F5344CB8AC3E}">
        <p14:creationId xmlns:p14="http://schemas.microsoft.com/office/powerpoint/2010/main" val="1708972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2"/>
          <p:cNvSpPr txBox="1">
            <a:spLocks/>
          </p:cNvSpPr>
          <p:nvPr/>
        </p:nvSpPr>
        <p:spPr>
          <a:xfrm>
            <a:off x="367728" y="1727006"/>
            <a:ext cx="8431497" cy="48413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p:txBody>
      </p:sp>
      <p:sp>
        <p:nvSpPr>
          <p:cNvPr id="8" name="Title 2">
            <a:extLst>
              <a:ext uri="{FF2B5EF4-FFF2-40B4-BE49-F238E27FC236}">
                <a16:creationId xmlns:a16="http://schemas.microsoft.com/office/drawing/2014/main" id="{151171E7-3DAC-408B-97B5-DD7B740B2E25}"/>
              </a:ext>
            </a:extLst>
          </p:cNvPr>
          <p:cNvSpPr txBox="1">
            <a:spLocks/>
          </p:cNvSpPr>
          <p:nvPr/>
        </p:nvSpPr>
        <p:spPr>
          <a:xfrm>
            <a:off x="268575" y="295528"/>
            <a:ext cx="7233911" cy="846885"/>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600" dirty="0"/>
              <a:t>National iPad Scheme launched</a:t>
            </a:r>
          </a:p>
          <a:p>
            <a:endParaRPr lang="en-GB" sz="4000" dirty="0"/>
          </a:p>
        </p:txBody>
      </p:sp>
      <p:sp>
        <p:nvSpPr>
          <p:cNvPr id="9" name="Title 2">
            <a:extLst>
              <a:ext uri="{FF2B5EF4-FFF2-40B4-BE49-F238E27FC236}">
                <a16:creationId xmlns:a16="http://schemas.microsoft.com/office/drawing/2014/main" id="{151171E7-3DAC-408B-97B5-DD7B740B2E25}"/>
              </a:ext>
            </a:extLst>
          </p:cNvPr>
          <p:cNvSpPr txBox="1">
            <a:spLocks/>
          </p:cNvSpPr>
          <p:nvPr/>
        </p:nvSpPr>
        <p:spPr>
          <a:xfrm>
            <a:off x="290610" y="1107053"/>
            <a:ext cx="7399164" cy="846886"/>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2800" dirty="0">
                <a:solidFill>
                  <a:srgbClr val="0070C0"/>
                </a:solidFill>
              </a:rPr>
              <a:t>Working to support care homes to stay connected during COVID-19. </a:t>
            </a:r>
            <a:endParaRPr lang="en-GB" sz="4000" dirty="0"/>
          </a:p>
        </p:txBody>
      </p:sp>
      <p:sp>
        <p:nvSpPr>
          <p:cNvPr id="10" name="Rectangle 9"/>
          <p:cNvSpPr/>
          <p:nvPr/>
        </p:nvSpPr>
        <p:spPr>
          <a:xfrm>
            <a:off x="273612" y="2049307"/>
            <a:ext cx="8628017" cy="4093428"/>
          </a:xfrm>
          <a:prstGeom prst="rect">
            <a:avLst/>
          </a:prstGeom>
        </p:spPr>
        <p:txBody>
          <a:bodyPr wrap="square">
            <a:spAutoFit/>
          </a:bodyPr>
          <a:lstStyle/>
          <a:p>
            <a:r>
              <a:rPr lang="en-GB" sz="2000" dirty="0">
                <a:latin typeface="+mj-lt"/>
              </a:rPr>
              <a:t>NHSx are contacting local authorities to explain the offer and provide guidance for sharing with care homes on how to access the iPads. </a:t>
            </a:r>
          </a:p>
          <a:p>
            <a:endParaRPr lang="en-GB" sz="2000" b="1" dirty="0">
              <a:latin typeface="+mj-lt"/>
            </a:endParaRPr>
          </a:p>
          <a:p>
            <a:r>
              <a:rPr lang="en-GB" sz="2000" b="1" dirty="0">
                <a:latin typeface="+mj-lt"/>
              </a:rPr>
              <a:t>The iPads will make it possible for all care homes to:</a:t>
            </a:r>
          </a:p>
          <a:p>
            <a:pPr marL="285750" lvl="0" indent="-285750">
              <a:buClr>
                <a:srgbClr val="E87722"/>
              </a:buClr>
              <a:buFont typeface="Wingdings" panose="05000000000000000000" pitchFamily="2" charset="2"/>
              <a:buChar char="§"/>
            </a:pPr>
            <a:r>
              <a:rPr lang="en-GB" sz="2000" dirty="0">
                <a:latin typeface="+mj-lt"/>
              </a:rPr>
              <a:t>Hold video consultations with medical and social care professionals.</a:t>
            </a:r>
          </a:p>
          <a:p>
            <a:pPr marL="285750" lvl="0" indent="-285750">
              <a:buClr>
                <a:srgbClr val="E87722"/>
              </a:buClr>
              <a:buFont typeface="Wingdings" panose="05000000000000000000" pitchFamily="2" charset="2"/>
              <a:buChar char="§"/>
            </a:pPr>
            <a:r>
              <a:rPr lang="en-GB" sz="2000" dirty="0">
                <a:latin typeface="+mj-lt"/>
              </a:rPr>
              <a:t>Use NHSmail</a:t>
            </a:r>
          </a:p>
          <a:p>
            <a:pPr marL="285750" lvl="0" indent="-285750">
              <a:buClr>
                <a:srgbClr val="E87722"/>
              </a:buClr>
              <a:buFont typeface="Wingdings" panose="05000000000000000000" pitchFamily="2" charset="2"/>
              <a:buChar char="§"/>
            </a:pPr>
            <a:r>
              <a:rPr lang="en-GB" sz="2000" dirty="0">
                <a:latin typeface="+mj-lt"/>
              </a:rPr>
              <a:t>Access resident health information.</a:t>
            </a:r>
          </a:p>
          <a:p>
            <a:pPr marL="285750" lvl="0" indent="-285750">
              <a:buClr>
                <a:srgbClr val="E87722"/>
              </a:buClr>
              <a:buFont typeface="Wingdings" panose="05000000000000000000" pitchFamily="2" charset="2"/>
              <a:buChar char="§"/>
            </a:pPr>
            <a:r>
              <a:rPr lang="en-GB" sz="2000" dirty="0">
                <a:latin typeface="+mj-lt"/>
              </a:rPr>
              <a:t>Connect residents with loved ones remotely.</a:t>
            </a:r>
          </a:p>
          <a:p>
            <a:pPr marL="285750" lvl="0" indent="-285750">
              <a:buClr>
                <a:srgbClr val="E87722"/>
              </a:buClr>
              <a:buFont typeface="Wingdings" panose="05000000000000000000" pitchFamily="2" charset="2"/>
              <a:buChar char="§"/>
            </a:pPr>
            <a:r>
              <a:rPr lang="en-GB" sz="2000" dirty="0">
                <a:latin typeface="+mj-lt"/>
              </a:rPr>
              <a:t>Use any other applications and tools that they feel </a:t>
            </a:r>
          </a:p>
          <a:p>
            <a:pPr lvl="0">
              <a:buClr>
                <a:srgbClr val="E87722"/>
              </a:buClr>
            </a:pPr>
            <a:r>
              <a:rPr lang="en-GB" sz="2000" dirty="0">
                <a:latin typeface="+mj-lt"/>
              </a:rPr>
              <a:t>support the care of their residents.</a:t>
            </a:r>
          </a:p>
          <a:p>
            <a:pPr lvl="0"/>
            <a:endParaRPr lang="en-GB" sz="2000" dirty="0">
              <a:latin typeface="+mj-lt"/>
            </a:endParaRPr>
          </a:p>
          <a:p>
            <a:pPr lvl="0"/>
            <a:r>
              <a:rPr lang="en-GB" sz="2000" b="1" dirty="0">
                <a:latin typeface="Arial" panose="020B0604020202020204" pitchFamily="34" charset="0"/>
                <a:cs typeface="Arial" panose="020B0604020202020204" pitchFamily="34" charset="0"/>
              </a:rPr>
              <a:t>To apply and find out more:</a:t>
            </a:r>
          </a:p>
          <a:p>
            <a:r>
              <a:rPr lang="en-GB" sz="2000" b="1" dirty="0">
                <a:latin typeface="Arial" panose="020B0604020202020204" pitchFamily="34" charset="0"/>
                <a:cs typeface="Arial" panose="020B0604020202020204" pitchFamily="34" charset="0"/>
                <a:hlinkClick r:id="rId3"/>
              </a:rPr>
              <a:t>https://www.smartsurvey.co.uk/s/NHSX_iPad_offer/</a:t>
            </a:r>
            <a:r>
              <a:rPr lang="en-GB" sz="2000" b="1" dirty="0">
                <a:latin typeface="Arial" panose="020B0604020202020204" pitchFamily="34" charset="0"/>
                <a:cs typeface="Arial" panose="020B0604020202020204" pitchFamily="34" charset="0"/>
              </a:rPr>
              <a:t> </a:t>
            </a:r>
          </a:p>
        </p:txBody>
      </p:sp>
      <p:pic>
        <p:nvPicPr>
          <p:cNvPr id="3" name="Picture 2">
            <a:extLst>
              <a:ext uri="{FF2B5EF4-FFF2-40B4-BE49-F238E27FC236}">
                <a16:creationId xmlns:a16="http://schemas.microsoft.com/office/drawing/2014/main" id="{32F572E0-B92F-4F85-A7B1-99889642D53C}"/>
              </a:ext>
            </a:extLst>
          </p:cNvPr>
          <p:cNvPicPr>
            <a:picLocks noChangeAspect="1"/>
          </p:cNvPicPr>
          <p:nvPr/>
        </p:nvPicPr>
        <p:blipFill>
          <a:blip r:embed="rId4"/>
          <a:stretch>
            <a:fillRect/>
          </a:stretch>
        </p:blipFill>
        <p:spPr>
          <a:xfrm>
            <a:off x="6599583" y="3693686"/>
            <a:ext cx="2544417" cy="2544417"/>
          </a:xfrm>
          <a:prstGeom prst="rect">
            <a:avLst/>
          </a:prstGeom>
        </p:spPr>
      </p:pic>
    </p:spTree>
    <p:extLst>
      <p:ext uri="{BB962C8B-B14F-4D97-AF65-F5344CB8AC3E}">
        <p14:creationId xmlns:p14="http://schemas.microsoft.com/office/powerpoint/2010/main" val="3185488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2"/>
          <p:cNvSpPr txBox="1">
            <a:spLocks/>
          </p:cNvSpPr>
          <p:nvPr/>
        </p:nvSpPr>
        <p:spPr>
          <a:xfrm>
            <a:off x="367728" y="1727006"/>
            <a:ext cx="8431497" cy="48413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p:txBody>
      </p:sp>
      <p:sp>
        <p:nvSpPr>
          <p:cNvPr id="6" name="Title 2">
            <a:extLst>
              <a:ext uri="{FF2B5EF4-FFF2-40B4-BE49-F238E27FC236}">
                <a16:creationId xmlns:a16="http://schemas.microsoft.com/office/drawing/2014/main" id="{151171E7-3DAC-408B-97B5-DD7B740B2E25}"/>
              </a:ext>
            </a:extLst>
          </p:cNvPr>
          <p:cNvSpPr txBox="1">
            <a:spLocks/>
          </p:cNvSpPr>
          <p:nvPr/>
        </p:nvSpPr>
        <p:spPr>
          <a:xfrm>
            <a:off x="367728" y="207654"/>
            <a:ext cx="7057831" cy="1195477"/>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600" dirty="0"/>
              <a:t>New support available for employers to hire apprentices</a:t>
            </a:r>
          </a:p>
          <a:p>
            <a:endParaRPr lang="en-GB" sz="4000" dirty="0"/>
          </a:p>
        </p:txBody>
      </p:sp>
      <p:sp>
        <p:nvSpPr>
          <p:cNvPr id="7" name="Rectangle 6"/>
          <p:cNvSpPr/>
          <p:nvPr/>
        </p:nvSpPr>
        <p:spPr>
          <a:xfrm>
            <a:off x="367728" y="1674722"/>
            <a:ext cx="8431497" cy="4616648"/>
          </a:xfrm>
          <a:prstGeom prst="rect">
            <a:avLst/>
          </a:prstGeom>
        </p:spPr>
        <p:txBody>
          <a:bodyPr wrap="square">
            <a:spAutoFit/>
          </a:bodyPr>
          <a:lstStyle/>
          <a:p>
            <a:r>
              <a:rPr lang="en-GB" sz="2000" dirty="0"/>
              <a:t>As part of the Government’s response to the COVID-19 pandemic and the impact this has had on employment and skills, new payments have been introduced for employers in England for each new apprentice they hire between 1 August 2020 and 31 January 2021. </a:t>
            </a:r>
          </a:p>
          <a:p>
            <a:endParaRPr lang="en-GB" sz="2000" dirty="0"/>
          </a:p>
          <a:p>
            <a:r>
              <a:rPr lang="en-GB" sz="2000" dirty="0"/>
              <a:t>This includes: </a:t>
            </a:r>
          </a:p>
          <a:p>
            <a:pPr marL="285750" lvl="0" indent="-285750" defTabSz="457200">
              <a:buClr>
                <a:srgbClr val="E87722"/>
              </a:buClr>
              <a:buFont typeface="Wingdings" panose="05000000000000000000" pitchFamily="2" charset="2"/>
              <a:buChar char="§"/>
            </a:pPr>
            <a:r>
              <a:rPr lang="en-GB" sz="2000" dirty="0"/>
              <a:t>£2,000 for each new apprentice aged under 25</a:t>
            </a:r>
          </a:p>
          <a:p>
            <a:pPr marL="285750" lvl="0" indent="-285750" defTabSz="457200">
              <a:buClr>
                <a:srgbClr val="E87722"/>
              </a:buClr>
              <a:buFont typeface="Wingdings" panose="05000000000000000000" pitchFamily="2" charset="2"/>
              <a:buChar char="§"/>
            </a:pPr>
            <a:r>
              <a:rPr lang="en-GB" sz="2000" dirty="0"/>
              <a:t>£1,500 for each new apprentice aged 25 and over.</a:t>
            </a:r>
          </a:p>
          <a:p>
            <a:r>
              <a:rPr lang="en-GB" sz="2000" dirty="0"/>
              <a:t>These payments are in addition to the existing £1,000 employers receive to support 16-18 year old apprentices and those under 25 with an Education, Health and Care Plan. This is only for new employees. Applications for funding are now live.</a:t>
            </a:r>
            <a:br>
              <a:rPr lang="en-GB" sz="2400" dirty="0"/>
            </a:br>
            <a:r>
              <a:rPr lang="en-GB" sz="1000" dirty="0"/>
              <a:t>.</a:t>
            </a:r>
            <a:br>
              <a:rPr lang="en-GB" sz="2400" dirty="0"/>
            </a:br>
            <a:r>
              <a:rPr lang="en-GB" sz="2200" b="1" dirty="0">
                <a:solidFill>
                  <a:srgbClr val="005EB8"/>
                </a:solidFill>
              </a:rPr>
              <a:t>For more information visit:</a:t>
            </a:r>
          </a:p>
          <a:p>
            <a:pPr algn="ctr"/>
            <a:r>
              <a:rPr lang="en-GB" sz="2200" b="1" dirty="0">
                <a:solidFill>
                  <a:srgbClr val="0070C0"/>
                </a:solidFill>
                <a:latin typeface="Arial" panose="020B0604020202020204" pitchFamily="34" charset="0"/>
                <a:cs typeface="Arial" panose="020B0604020202020204" pitchFamily="34" charset="0"/>
                <a:hlinkClick r:id="rId3"/>
              </a:rPr>
              <a:t>https://www.skillsforcare.org.uk/apprenticeships</a:t>
            </a:r>
            <a:endParaRPr lang="en-GB" sz="2200" b="1"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8532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46709" y="479361"/>
            <a:ext cx="7373140" cy="666297"/>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800" dirty="0"/>
              <a:t>Flu jab 2020</a:t>
            </a:r>
            <a:br>
              <a:rPr lang="en-GB" dirty="0"/>
            </a:br>
            <a:r>
              <a:rPr lang="en-GB" sz="1800" dirty="0">
                <a:solidFill>
                  <a:schemeClr val="bg1"/>
                </a:solidFill>
              </a:rPr>
              <a:t>t</a:t>
            </a:r>
            <a:br>
              <a:rPr lang="en-GB" sz="2000" b="0" dirty="0">
                <a:solidFill>
                  <a:schemeClr val="tx1"/>
                </a:solidFill>
              </a:rPr>
            </a:br>
            <a:br>
              <a:rPr lang="en-GB" sz="2000" b="0" dirty="0">
                <a:solidFill>
                  <a:schemeClr val="tx1"/>
                </a:solidFill>
              </a:rPr>
            </a:br>
            <a:r>
              <a:rPr lang="en-GB" sz="2000" b="0" dirty="0">
                <a:solidFill>
                  <a:schemeClr val="tx1"/>
                </a:solidFill>
              </a:rPr>
              <a:t>               </a:t>
            </a:r>
          </a:p>
          <a:p>
            <a:endParaRPr lang="en-GB" sz="2000" b="0" dirty="0">
              <a:solidFill>
                <a:schemeClr val="tx1"/>
              </a:solidFill>
            </a:endParaRPr>
          </a:p>
        </p:txBody>
      </p:sp>
      <p:sp>
        <p:nvSpPr>
          <p:cNvPr id="2" name="Rectangle 1">
            <a:extLst>
              <a:ext uri="{FF2B5EF4-FFF2-40B4-BE49-F238E27FC236}">
                <a16:creationId xmlns:a16="http://schemas.microsoft.com/office/drawing/2014/main" id="{E29CBB85-3D99-416E-8E88-327A064D0CC0}"/>
              </a:ext>
            </a:extLst>
          </p:cNvPr>
          <p:cNvSpPr/>
          <p:nvPr/>
        </p:nvSpPr>
        <p:spPr>
          <a:xfrm>
            <a:off x="346709" y="1162565"/>
            <a:ext cx="8450582" cy="5170646"/>
          </a:xfrm>
          <a:prstGeom prst="rect">
            <a:avLst/>
          </a:prstGeom>
        </p:spPr>
        <p:txBody>
          <a:bodyPr wrap="square">
            <a:spAutoFit/>
          </a:bodyPr>
          <a:lstStyle/>
          <a:p>
            <a:r>
              <a:rPr lang="en-GB" sz="2000" b="1" dirty="0">
                <a:solidFill>
                  <a:srgbClr val="005EB8"/>
                </a:solidFill>
                <a:latin typeface="Arial" panose="020B0604020202020204" pitchFamily="34" charset="0"/>
                <a:cs typeface="Arial" panose="020B0604020202020204" pitchFamily="34" charset="0"/>
              </a:rPr>
              <a:t>Why is the flu jab so important this year?</a:t>
            </a:r>
          </a:p>
          <a:p>
            <a:r>
              <a:rPr lang="en-GB" dirty="0">
                <a:latin typeface="Arial" panose="020B0604020202020204" pitchFamily="34" charset="0"/>
                <a:cs typeface="Arial" panose="020B0604020202020204" pitchFamily="34" charset="0"/>
              </a:rPr>
              <a:t>Due to the impact of flu and COVID-19 circulating at the same time, it’s important we all do our bit to protect those we care for and ourselves against the virus.</a:t>
            </a:r>
          </a:p>
          <a:p>
            <a:endParaRPr lang="en-GB" dirty="0">
              <a:latin typeface="Arial" panose="020B0604020202020204" pitchFamily="34" charset="0"/>
              <a:cs typeface="Arial" panose="020B0604020202020204" pitchFamily="34" charset="0"/>
            </a:endParaRPr>
          </a:p>
          <a:p>
            <a:r>
              <a:rPr lang="en-GB" sz="2000" b="1" dirty="0">
                <a:solidFill>
                  <a:srgbClr val="005EB8"/>
                </a:solidFill>
                <a:latin typeface="Arial" panose="020B0604020202020204" pitchFamily="34" charset="0"/>
                <a:cs typeface="Arial" panose="020B0604020202020204" pitchFamily="34" charset="0"/>
              </a:rPr>
              <a:t>Employer responsibilities</a:t>
            </a:r>
          </a:p>
          <a:p>
            <a:r>
              <a:rPr lang="en-GB" dirty="0">
                <a:latin typeface="Arial" panose="020B0604020202020204" pitchFamily="34" charset="0"/>
                <a:cs typeface="Arial" panose="020B0604020202020204" pitchFamily="34" charset="0"/>
              </a:rPr>
              <a:t>The DHSC states that frontline health and social care workers should be provided with flu jabs by their employer.</a:t>
            </a:r>
          </a:p>
          <a:p>
            <a:endParaRPr lang="en-GB" dirty="0">
              <a:latin typeface="Arial" panose="020B0604020202020204" pitchFamily="34" charset="0"/>
              <a:cs typeface="Arial" panose="020B0604020202020204" pitchFamily="34" charset="0"/>
            </a:endParaRPr>
          </a:p>
          <a:p>
            <a:r>
              <a:rPr lang="en-GB" sz="2000" b="1" dirty="0">
                <a:solidFill>
                  <a:srgbClr val="005EB8"/>
                </a:solidFill>
                <a:latin typeface="Arial" panose="020B0604020202020204" pitchFamily="34" charset="0"/>
                <a:cs typeface="Arial" panose="020B0604020202020204" pitchFamily="34" charset="0"/>
              </a:rPr>
              <a:t>Those who are eligible for the FREE flu jab are:</a:t>
            </a:r>
          </a:p>
          <a:p>
            <a:pPr marL="285750" lvl="0" indent="-285750">
              <a:buClr>
                <a:srgbClr val="E87722"/>
              </a:buClr>
              <a:buFont typeface="Wingdings" panose="05000000000000000000" pitchFamily="2" charset="2"/>
              <a:buChar char="§"/>
            </a:pPr>
            <a:r>
              <a:rPr lang="en-GB" dirty="0">
                <a:latin typeface="Arial" panose="020B0604020202020204" pitchFamily="34" charset="0"/>
                <a:cs typeface="Arial" panose="020B0604020202020204" pitchFamily="34" charset="0"/>
              </a:rPr>
              <a:t>people aged 65 and over (including those who'll be 65 by 31 March 2021)</a:t>
            </a:r>
          </a:p>
          <a:p>
            <a:pPr marL="285750" lvl="0" indent="-285750">
              <a:buClr>
                <a:srgbClr val="E87722"/>
              </a:buClr>
              <a:buFont typeface="Wingdings" panose="05000000000000000000" pitchFamily="2" charset="2"/>
              <a:buChar char="§"/>
            </a:pPr>
            <a:r>
              <a:rPr lang="en-GB" dirty="0">
                <a:latin typeface="Arial" panose="020B0604020202020204" pitchFamily="34" charset="0"/>
                <a:cs typeface="Arial" panose="020B0604020202020204" pitchFamily="34" charset="0"/>
              </a:rPr>
              <a:t>pregnant</a:t>
            </a:r>
          </a:p>
          <a:p>
            <a:pPr marL="285750" lvl="0" indent="-285750">
              <a:buClr>
                <a:srgbClr val="E87722"/>
              </a:buClr>
              <a:buFont typeface="Wingdings" panose="05000000000000000000" pitchFamily="2" charset="2"/>
              <a:buChar char="§"/>
            </a:pPr>
            <a:r>
              <a:rPr lang="en-GB" dirty="0">
                <a:latin typeface="Arial" panose="020B0604020202020204" pitchFamily="34" charset="0"/>
                <a:cs typeface="Arial" panose="020B0604020202020204" pitchFamily="34" charset="0"/>
              </a:rPr>
              <a:t>people who have certain health conditions, those who are in a long-stay residential care and frontline health or social care workers</a:t>
            </a:r>
          </a:p>
          <a:p>
            <a:pPr marL="285750" lvl="0" indent="-285750">
              <a:buClr>
                <a:srgbClr val="E87722"/>
              </a:buClr>
              <a:buFont typeface="Wingdings" panose="05000000000000000000" pitchFamily="2" charset="2"/>
              <a:buChar char="§"/>
            </a:pPr>
            <a:r>
              <a:rPr lang="en-GB" dirty="0">
                <a:latin typeface="Arial" panose="020B0604020202020204" pitchFamily="34" charset="0"/>
                <a:cs typeface="Arial" panose="020B0604020202020204" pitchFamily="34" charset="0"/>
              </a:rPr>
              <a:t>those who receive a carer's allowance or are the main carer for an older or disabled person who may be at risk if they get sick and people who live with someone at high risk from COVID-19</a:t>
            </a:r>
          </a:p>
          <a:p>
            <a:pPr marL="285750" lvl="0" indent="-285750">
              <a:buClr>
                <a:srgbClr val="E87722"/>
              </a:buClr>
              <a:buFont typeface="Wingdings" panose="05000000000000000000" pitchFamily="2" charset="2"/>
              <a:buChar char="§"/>
            </a:pPr>
            <a:endParaRPr lang="en-GB" sz="1200" b="1" dirty="0">
              <a:latin typeface="Arial" panose="020B0604020202020204" pitchFamily="34" charset="0"/>
              <a:cs typeface="Arial" panose="020B0604020202020204" pitchFamily="34" charset="0"/>
            </a:endParaRPr>
          </a:p>
          <a:p>
            <a:pPr algn="ctr"/>
            <a:r>
              <a:rPr lang="en-GB" sz="2000" b="1" dirty="0">
                <a:solidFill>
                  <a:srgbClr val="005EB8"/>
                </a:solidFill>
                <a:latin typeface="Arial" panose="020B0604020202020204" pitchFamily="34" charset="0"/>
                <a:cs typeface="Arial" panose="020B0604020202020204" pitchFamily="34" charset="0"/>
              </a:rPr>
              <a:t>Find out more: </a:t>
            </a:r>
            <a:r>
              <a:rPr lang="en-GB" sz="2000" b="1" dirty="0">
                <a:solidFill>
                  <a:srgbClr val="005EB8"/>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www.skillsforcare.org.co.uk/flu</a:t>
            </a:r>
            <a:endParaRPr lang="en-GB" sz="2000" b="1" dirty="0">
              <a:solidFill>
                <a:srgbClr val="005E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8186707"/>
      </p:ext>
    </p:extLst>
  </p:cSld>
  <p:clrMapOvr>
    <a:masterClrMapping/>
  </p:clrMapOvr>
</p:sld>
</file>

<file path=ppt/theme/theme1.xml><?xml version="1.0" encoding="utf-8"?>
<a:theme xmlns:a="http://schemas.openxmlformats.org/drawingml/2006/main" name="Bespoke title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spoke content slides">
  <a:themeElements>
    <a:clrScheme name="SfC RGB colour palette">
      <a:dk1>
        <a:srgbClr val="000000"/>
      </a:dk1>
      <a:lt1>
        <a:srgbClr val="FFFFFF"/>
      </a:lt1>
      <a:dk2>
        <a:srgbClr val="44546A"/>
      </a:dk2>
      <a:lt2>
        <a:srgbClr val="E7E6E6"/>
      </a:lt2>
      <a:accent1>
        <a:srgbClr val="005EB8"/>
      </a:accent1>
      <a:accent2>
        <a:srgbClr val="008C95"/>
      </a:accent2>
      <a:accent3>
        <a:srgbClr val="3300A5"/>
      </a:accent3>
      <a:accent4>
        <a:srgbClr val="A20067"/>
      </a:accent4>
      <a:accent5>
        <a:srgbClr val="00A651"/>
      </a:accent5>
      <a:accent6>
        <a:srgbClr val="BA0C2F"/>
      </a:accent6>
      <a:hlink>
        <a:srgbClr val="005EB8"/>
      </a:hlink>
      <a:folHlink>
        <a:srgbClr val="005EB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End slides">
  <a:themeElements>
    <a:clrScheme name="SfC RGB colour palette">
      <a:dk1>
        <a:srgbClr val="000000"/>
      </a:dk1>
      <a:lt1>
        <a:srgbClr val="FFFFFF"/>
      </a:lt1>
      <a:dk2>
        <a:srgbClr val="44546A"/>
      </a:dk2>
      <a:lt2>
        <a:srgbClr val="E7E6E6"/>
      </a:lt2>
      <a:accent1>
        <a:srgbClr val="005EB8"/>
      </a:accent1>
      <a:accent2>
        <a:srgbClr val="008C95"/>
      </a:accent2>
      <a:accent3>
        <a:srgbClr val="3300A5"/>
      </a:accent3>
      <a:accent4>
        <a:srgbClr val="A20067"/>
      </a:accent4>
      <a:accent5>
        <a:srgbClr val="00A651"/>
      </a:accent5>
      <a:accent6>
        <a:srgbClr val="BA0C2F"/>
      </a:accent6>
      <a:hlink>
        <a:srgbClr val="005EB8"/>
      </a:hlink>
      <a:folHlink>
        <a:srgbClr val="005EB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0F3A64634E764BB025270C09CD2A3B" ma:contentTypeVersion="11" ma:contentTypeDescription="Create a new document." ma:contentTypeScope="" ma:versionID="88399c6753ab75330e4df540b823e21d">
  <xsd:schema xmlns:xsd="http://www.w3.org/2001/XMLSchema" xmlns:xs="http://www.w3.org/2001/XMLSchema" xmlns:p="http://schemas.microsoft.com/office/2006/metadata/properties" xmlns:ns2="37149553-2e0a-4176-a042-55e0d05d019a" xmlns:ns3="8ecc2c5c-55ab-4d36-8543-35d9843a42b0" targetNamespace="http://schemas.microsoft.com/office/2006/metadata/properties" ma:root="true" ma:fieldsID="ba1afc0bbb0b580c61422eebe53f908a" ns2:_="" ns3:_="">
    <xsd:import namespace="37149553-2e0a-4176-a042-55e0d05d019a"/>
    <xsd:import namespace="8ecc2c5c-55ab-4d36-8543-35d9843a42b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149553-2e0a-4176-a042-55e0d05d01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ecc2c5c-55ab-4d36-8543-35d9843a42b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AB75216-E1E7-4B7C-A7E7-34853CB069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149553-2e0a-4176-a042-55e0d05d019a"/>
    <ds:schemaRef ds:uri="8ecc2c5c-55ab-4d36-8543-35d9843a42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0F306E3-7483-4E69-A56B-2203D346B106}">
  <ds:schemaRefs>
    <ds:schemaRef ds:uri="http://schemas.microsoft.com/sharepoint/v3/contenttype/forms"/>
  </ds:schemaRefs>
</ds:datastoreItem>
</file>

<file path=customXml/itemProps3.xml><?xml version="1.0" encoding="utf-8"?>
<ds:datastoreItem xmlns:ds="http://schemas.openxmlformats.org/officeDocument/2006/customXml" ds:itemID="{9D0C8EE7-0E33-4879-8743-FCD1B6BB3CE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3961</TotalTime>
  <Words>3228</Words>
  <Application>Microsoft Office PowerPoint</Application>
  <PresentationFormat>On-screen Show (4:3)</PresentationFormat>
  <Paragraphs>256</Paragraphs>
  <Slides>10</Slides>
  <Notes>10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10</vt:i4>
      </vt:variant>
    </vt:vector>
  </HeadingPairs>
  <TitlesOfParts>
    <vt:vector size="16" baseType="lpstr">
      <vt:lpstr>Arial</vt:lpstr>
      <vt:lpstr>Calibri</vt:lpstr>
      <vt:lpstr>Wingdings</vt:lpstr>
      <vt:lpstr>Bespoke title slides</vt:lpstr>
      <vt:lpstr>Bespoke content slides</vt:lpstr>
      <vt:lpstr>End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Owen</dc:creator>
  <cp:lastModifiedBy>Rachael Ross</cp:lastModifiedBy>
  <cp:revision>380</cp:revision>
  <dcterms:created xsi:type="dcterms:W3CDTF">2019-11-26T09:38:15Z</dcterms:created>
  <dcterms:modified xsi:type="dcterms:W3CDTF">2020-10-28T15:19:19Z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0x0101007C0F3A64634E764BB025270C09CD2A3B</vt:lpwstr>
  </property>
</Properties>
</file>